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25" r:id="rId3"/>
    <p:sldId id="328" r:id="rId4"/>
    <p:sldId id="327" r:id="rId5"/>
    <p:sldId id="369" r:id="rId6"/>
    <p:sldId id="329" r:id="rId7"/>
    <p:sldId id="330" r:id="rId8"/>
    <p:sldId id="331" r:id="rId9"/>
    <p:sldId id="332" r:id="rId10"/>
    <p:sldId id="389" r:id="rId11"/>
    <p:sldId id="334" r:id="rId12"/>
    <p:sldId id="335" r:id="rId13"/>
    <p:sldId id="336" r:id="rId14"/>
    <p:sldId id="344" r:id="rId15"/>
    <p:sldId id="343" r:id="rId16"/>
    <p:sldId id="337" r:id="rId17"/>
    <p:sldId id="338" r:id="rId18"/>
    <p:sldId id="339" r:id="rId19"/>
    <p:sldId id="340" r:id="rId20"/>
    <p:sldId id="341" r:id="rId21"/>
    <p:sldId id="342" r:id="rId22"/>
    <p:sldId id="345" r:id="rId23"/>
    <p:sldId id="347" r:id="rId24"/>
    <p:sldId id="348" r:id="rId25"/>
    <p:sldId id="349" r:id="rId26"/>
    <p:sldId id="350" r:id="rId27"/>
    <p:sldId id="351" r:id="rId28"/>
    <p:sldId id="392" r:id="rId29"/>
    <p:sldId id="352" r:id="rId30"/>
    <p:sldId id="354" r:id="rId31"/>
    <p:sldId id="353" r:id="rId32"/>
    <p:sldId id="355" r:id="rId33"/>
    <p:sldId id="356" r:id="rId34"/>
    <p:sldId id="357" r:id="rId35"/>
    <p:sldId id="359" r:id="rId36"/>
    <p:sldId id="358" r:id="rId37"/>
    <p:sldId id="360" r:id="rId38"/>
    <p:sldId id="361" r:id="rId39"/>
    <p:sldId id="362" r:id="rId40"/>
    <p:sldId id="370" r:id="rId41"/>
    <p:sldId id="363" r:id="rId42"/>
    <p:sldId id="365" r:id="rId43"/>
    <p:sldId id="364" r:id="rId44"/>
    <p:sldId id="371" r:id="rId45"/>
    <p:sldId id="394" r:id="rId46"/>
    <p:sldId id="373" r:id="rId47"/>
    <p:sldId id="372" r:id="rId48"/>
    <p:sldId id="374" r:id="rId49"/>
    <p:sldId id="375" r:id="rId50"/>
    <p:sldId id="376" r:id="rId51"/>
    <p:sldId id="395" r:id="rId52"/>
    <p:sldId id="378" r:id="rId53"/>
    <p:sldId id="377" r:id="rId54"/>
    <p:sldId id="380" r:id="rId55"/>
    <p:sldId id="393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388" r:id="rId6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4" d="100"/>
          <a:sy n="54" d="100"/>
        </p:scale>
        <p:origin x="-1070" y="-6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675BF-C9C3-4498-8CB3-8360E5155970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9C98A-7EF1-4CB3-8ECF-D1BC60019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9C98A-7EF1-4CB3-8ECF-D1BC60019ADF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FF6DC-5752-4947-85A1-6BB6C9B1F47A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9C98A-7EF1-4CB3-8ECF-D1BC60019ADF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FF6DC-5752-4947-85A1-6BB6C9B1F47A}" type="slidenum">
              <a:rPr lang="hu-HU" smtClean="0"/>
              <a:pPr/>
              <a:t>57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9C98A-7EF1-4CB3-8ECF-D1BC60019ADF}" type="slidenum">
              <a:rPr lang="hu-HU" smtClean="0"/>
              <a:pPr/>
              <a:t>59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FF6DC-5752-4947-85A1-6BB6C9B1F47A}" type="slidenum">
              <a:rPr lang="hu-HU" smtClean="0"/>
              <a:pPr/>
              <a:t>60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1A66F-61E9-4A8B-9983-A7DE290E997B}" type="datetimeFigureOut">
              <a:rPr lang="hu-HU" smtClean="0"/>
              <a:pPr/>
              <a:t>2023.01.13.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E3AB-DAF5-4C17-9D55-D5A93CCE0BF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jourdeplusaparis.com/en/paris-culture/histoire-fronton-pantheon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jourdeplusaparis.com/en/paris-culture/histoire-fronton-pantheon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slexikon.hu/brit_muzeum.html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about-us/british-museum-story/architecture/reading-room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ishmuseum.org/about-us/british-museum-story/architecture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dirty="0" smtClean="0">
                <a:latin typeface="Arial Black" pitchFamily="34" charset="0"/>
                <a:cs typeface="Aharoni" pitchFamily="2" charset="-79"/>
              </a:rPr>
              <a:t>KLASSZICIZMUS</a:t>
            </a:r>
            <a:endParaRPr lang="hu-HU" sz="60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6000" b="1" dirty="0" smtClean="0">
                <a:solidFill>
                  <a:schemeClr val="tx1"/>
                </a:solidFill>
                <a:latin typeface="Arial Black" pitchFamily="34" charset="0"/>
              </a:rPr>
              <a:t>ÉPÍTÉSZET</a:t>
            </a:r>
            <a:endParaRPr lang="hu-HU" sz="6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260648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Facade of </a:t>
            </a:r>
            <a:r>
              <a:rPr lang="hu-HU" sz="2400" b="1" dirty="0" err="1" smtClean="0"/>
              <a:t>Church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the</a:t>
            </a:r>
            <a:r>
              <a:rPr lang="en-US" sz="2400" b="1" dirty="0" smtClean="0"/>
              <a:t> Madeleine</a:t>
            </a:r>
            <a:r>
              <a:rPr lang="hu-HU" sz="2400" b="1" dirty="0" smtClean="0"/>
              <a:t>, Paris </a:t>
            </a:r>
            <a:endParaRPr lang="hu-HU" sz="2400" dirty="0"/>
          </a:p>
        </p:txBody>
      </p:sp>
      <p:pic>
        <p:nvPicPr>
          <p:cNvPr id="89090" name="Picture 2" descr="https://upload.wikimedia.org/wikipedia/commons/thumb/3/3a/Madeleine_Paris.jpg/1280px-Madeleine_Par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925" y="764704"/>
            <a:ext cx="8230150" cy="587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4972" y="1916832"/>
            <a:ext cx="885405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Facade of the Madeleine</a:t>
            </a:r>
            <a:r>
              <a:rPr lang="hu-HU" sz="2400" b="1" dirty="0" smtClean="0"/>
              <a:t>, Paris, The </a:t>
            </a:r>
            <a:r>
              <a:rPr lang="hu-HU" sz="2400" b="1" dirty="0" err="1" smtClean="0"/>
              <a:t>Last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Judgement</a:t>
            </a:r>
            <a:r>
              <a:rPr lang="hu-HU" sz="2400" b="1" dirty="0" smtClean="0"/>
              <a:t>,</a:t>
            </a:r>
            <a:r>
              <a:rPr lang="hu-HU" sz="2400" dirty="0" smtClean="0"/>
              <a:t> Philippe Joseph Henri </a:t>
            </a:r>
            <a:r>
              <a:rPr lang="hu-HU" sz="2400" dirty="0" err="1" smtClean="0"/>
              <a:t>Lemaire</a:t>
            </a:r>
            <a:r>
              <a:rPr lang="hu-HU" sz="2400" dirty="0" smtClean="0"/>
              <a:t>,</a:t>
            </a:r>
            <a:r>
              <a:rPr lang="hu-HU" sz="2400" b="1" dirty="0" smtClean="0"/>
              <a:t> </a:t>
            </a:r>
            <a:r>
              <a:rPr lang="hu-HU" sz="2400" dirty="0" smtClean="0"/>
              <a:t>relief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s://upload.wikimedia.org/wikipedia/commons/thumb/3/3d/%C3%89glise_de_la_Madeleine_1%2C_Paris_July_2011.jpg/1280px-%C3%89glise_de_la_Madeleine_1%2C_Paris_July_20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708" y="980728"/>
            <a:ext cx="8840780" cy="49660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 Madeleine</a:t>
            </a:r>
            <a:r>
              <a:rPr lang="hu-HU" sz="2400" b="1" dirty="0" smtClean="0"/>
              <a:t>, Paris, </a:t>
            </a:r>
            <a:r>
              <a:rPr lang="hu-HU" sz="2400" dirty="0" err="1" smtClean="0"/>
              <a:t>church</a:t>
            </a:r>
            <a:r>
              <a:rPr lang="hu-HU" sz="2400" dirty="0" smtClean="0"/>
              <a:t> </a:t>
            </a:r>
            <a:r>
              <a:rPr lang="hu-HU" sz="2400" dirty="0" err="1" smtClean="0"/>
              <a:t>interior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484784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 Black" pitchFamily="34" charset="0"/>
              </a:rPr>
              <a:t>BOURBON</a:t>
            </a:r>
            <a:r>
              <a:rPr lang="hu-HU" sz="4400" b="1" dirty="0" smtClean="0">
                <a:latin typeface="Arial Black" pitchFamily="34" charset="0"/>
              </a:rPr>
              <a:t> PALOTA</a:t>
            </a:r>
          </a:p>
          <a:p>
            <a:pPr algn="ctr"/>
            <a:r>
              <a:rPr lang="en-US" sz="4400" b="1" dirty="0" smtClean="0">
                <a:latin typeface="Arial Black" pitchFamily="34" charset="0"/>
              </a:rPr>
              <a:t> </a:t>
            </a:r>
            <a:r>
              <a:rPr lang="hu-HU" sz="2800" b="1" dirty="0" smtClean="0">
                <a:latin typeface="Arial Black" pitchFamily="34" charset="0"/>
              </a:rPr>
              <a:t>(</a:t>
            </a:r>
            <a:r>
              <a:rPr lang="en-US" sz="2800" b="1" dirty="0" smtClean="0">
                <a:latin typeface="Arial Black" pitchFamily="34" charset="0"/>
              </a:rPr>
              <a:t>NATIONAL ASSEMBLY IN PARIS, FRANCE</a:t>
            </a:r>
            <a:r>
              <a:rPr lang="hu-HU" sz="2800" b="1" dirty="0" smtClean="0">
                <a:latin typeface="Arial Black" pitchFamily="34" charset="0"/>
              </a:rPr>
              <a:t>)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 1722-1728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539552" y="1556792"/>
            <a:ext cx="86044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Calibri" pitchFamily="34" charset="0"/>
              </a:rPr>
              <a:t>Az eredeti palota 1722-től kezdődően épült Louise Françoise de Bourbon, Bourbon hercegné, XIV . Lajos és de Montespan márkiné törvényesített lánya számára</a:t>
            </a:r>
            <a:r>
              <a:rPr lang="hu-HU" sz="2400" dirty="0" smtClean="0">
                <a:latin typeface="Calibri" pitchFamily="34" charset="0"/>
              </a:rPr>
              <a:t>.</a:t>
            </a:r>
            <a:endParaRPr lang="vi-VN" sz="2400" dirty="0" smtClean="0">
              <a:latin typeface="Calibri" pitchFamily="34" charset="0"/>
            </a:endParaRPr>
          </a:p>
          <a:p>
            <a:r>
              <a:rPr lang="hu-HU" sz="2400" b="1" dirty="0" smtClean="0"/>
              <a:t> </a:t>
            </a:r>
          </a:p>
          <a:p>
            <a:r>
              <a:rPr lang="hu-HU" sz="2400" dirty="0" smtClean="0"/>
              <a:t> 1795-től 1799-ig a direktórium idején itt volt az Ötszázak Tanácsának ülése , amely a kormány vezetőit választotta. 1806-tól, Napóleon francia birodalma idején Bernard </a:t>
            </a:r>
            <a:r>
              <a:rPr lang="hu-HU" sz="2400" dirty="0" err="1" smtClean="0"/>
              <a:t>Poyet-et</a:t>
            </a:r>
            <a:r>
              <a:rPr lang="hu-HU" sz="2400" dirty="0" smtClean="0"/>
              <a:t> bízták meg a </a:t>
            </a:r>
            <a:r>
              <a:rPr lang="hu-HU" sz="2400" dirty="0" err="1" smtClean="0"/>
              <a:t>Palais</a:t>
            </a:r>
            <a:r>
              <a:rPr lang="hu-HU" sz="2400" dirty="0" smtClean="0"/>
              <a:t> Bourbon homlokzatának újratervezésével és cseréjével,  a neoklasszikus stílus kialakításával. A törvényhozók 1798 január 21-én tartották első ülésüket az új helyen.</a:t>
            </a:r>
            <a:endParaRPr lang="hu-HU" sz="2400" b="1" dirty="0" smtClean="0"/>
          </a:p>
          <a:p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755576" y="260648"/>
            <a:ext cx="777686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Palais</a:t>
            </a:r>
            <a:r>
              <a:rPr lang="en-US" sz="2400" b="1" dirty="0" smtClean="0"/>
              <a:t> Bourbon National Assembly in Paris, France</a:t>
            </a:r>
            <a:endParaRPr lang="hu-HU" sz="2400" b="1" dirty="0" smtClean="0"/>
          </a:p>
          <a:p>
            <a:r>
              <a:rPr lang="hu-HU" sz="2400" b="1" u="sng" dirty="0" smtClean="0"/>
              <a:t>Tervezés és kivitelezés</a:t>
            </a:r>
            <a:r>
              <a:rPr lang="fr-FR" sz="2400" u="sng" dirty="0" smtClean="0"/>
              <a:t> </a:t>
            </a:r>
            <a:endParaRPr lang="hu-HU" sz="2400" u="sng" dirty="0" smtClean="0"/>
          </a:p>
          <a:p>
            <a:r>
              <a:rPr lang="hu-HU" sz="2400" b="1" dirty="0" smtClean="0"/>
              <a:t> Építész(</a:t>
            </a:r>
            <a:r>
              <a:rPr lang="hu-HU" sz="2400" b="1" dirty="0" err="1" smtClean="0"/>
              <a:t>ek</a:t>
            </a:r>
            <a:r>
              <a:rPr lang="hu-HU" sz="2400" b="1" dirty="0" smtClean="0"/>
              <a:t>)</a:t>
            </a:r>
          </a:p>
          <a:p>
            <a:r>
              <a:rPr lang="fr-FR" sz="2400" dirty="0" smtClean="0"/>
              <a:t>Lorenzo Giardini</a:t>
            </a:r>
            <a:endParaRPr lang="hu-HU" sz="2400" dirty="0" smtClean="0"/>
          </a:p>
          <a:p>
            <a:r>
              <a:rPr lang="fr-FR" sz="2400" dirty="0" smtClean="0"/>
              <a:t>Pierre Cailleteau</a:t>
            </a:r>
            <a:endParaRPr lang="hu-HU" sz="2400" dirty="0" smtClean="0"/>
          </a:p>
          <a:p>
            <a:r>
              <a:rPr lang="fr-FR" sz="2400" dirty="0" smtClean="0"/>
              <a:t> Jean Aubert </a:t>
            </a:r>
            <a:endParaRPr lang="hu-HU" sz="2400" dirty="0" smtClean="0"/>
          </a:p>
          <a:p>
            <a:r>
              <a:rPr lang="fr-FR" sz="2400" dirty="0" smtClean="0"/>
              <a:t> Jacques Gabriel</a:t>
            </a:r>
            <a:endParaRPr lang="hu-HU" sz="2400" dirty="0" smtClean="0"/>
          </a:p>
          <a:p>
            <a:r>
              <a:rPr lang="hu-HU" sz="2400" b="1" dirty="0" smtClean="0"/>
              <a:t> </a:t>
            </a:r>
            <a:r>
              <a:rPr lang="hu-HU" sz="2400" b="1" u="sng" dirty="0" smtClean="0"/>
              <a:t>Az építkezés megkezdődött</a:t>
            </a:r>
          </a:p>
          <a:p>
            <a:r>
              <a:rPr lang="hu-HU" sz="2400" dirty="0" smtClean="0"/>
              <a:t>1722 befejezve1728  </a:t>
            </a:r>
          </a:p>
          <a:p>
            <a:endParaRPr lang="hu-HU" sz="2400" dirty="0" smtClean="0"/>
          </a:p>
          <a:p>
            <a:r>
              <a:rPr lang="hu-HU" sz="2400" b="1" u="sng" dirty="0" smtClean="0"/>
              <a:t>Felújító csapat</a:t>
            </a:r>
          </a:p>
          <a:p>
            <a:r>
              <a:rPr lang="hu-HU" sz="2400" b="1" dirty="0" smtClean="0"/>
              <a:t> Építész(</a:t>
            </a:r>
            <a:r>
              <a:rPr lang="hu-HU" sz="2400" b="1" dirty="0" err="1" smtClean="0"/>
              <a:t>ek</a:t>
            </a:r>
            <a:r>
              <a:rPr lang="hu-HU" sz="2400" b="1" dirty="0" smtClean="0"/>
              <a:t>) </a:t>
            </a:r>
          </a:p>
          <a:p>
            <a:r>
              <a:rPr lang="fr-FR" sz="2400" dirty="0" smtClean="0"/>
              <a:t>Bernard Poyet </a:t>
            </a:r>
            <a:endParaRPr lang="hu-HU" sz="2400" dirty="0" smtClean="0"/>
          </a:p>
          <a:p>
            <a:r>
              <a:rPr lang="fr-FR" sz="2400" dirty="0" smtClean="0"/>
              <a:t> Jules de Joly</a:t>
            </a:r>
            <a:endParaRPr lang="hu-HU" sz="2400" dirty="0" smtClean="0"/>
          </a:p>
          <a:p>
            <a:r>
              <a:rPr lang="fr-FR" sz="2400" dirty="0" smtClean="0"/>
              <a:t> </a:t>
            </a:r>
            <a:r>
              <a:rPr lang="hu-HU" sz="2400" dirty="0" smtClean="0"/>
              <a:t>1765–1788 </a:t>
            </a:r>
          </a:p>
          <a:p>
            <a:r>
              <a:rPr lang="hu-HU" sz="2400" dirty="0" smtClean="0"/>
              <a:t> 1795, 1828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upload.wikimedia.org/wikipedia/commons/9/94/Palais_Bourbon_on_Turgot_map_of_Paris_1739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59422" y="1052736"/>
            <a:ext cx="8225155" cy="549285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/>
              <a:t>The </a:t>
            </a:r>
            <a:r>
              <a:rPr lang="en-US" sz="2400" b="1" dirty="0" err="1" smtClean="0"/>
              <a:t>Palais</a:t>
            </a:r>
            <a:r>
              <a:rPr lang="en-US" sz="2400" b="1" dirty="0" smtClean="0"/>
              <a:t> Bourbon (top left) and the </a:t>
            </a:r>
            <a:r>
              <a:rPr lang="en-US" sz="2400" b="1" dirty="0" err="1" smtClean="0"/>
              <a:t>Hôtel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Lassay</a:t>
            </a:r>
            <a:r>
              <a:rPr lang="hu-HU" sz="2400" dirty="0" smtClean="0"/>
              <a:t>,(1739), </a:t>
            </a:r>
            <a:r>
              <a:rPr lang="en-US" sz="2400" dirty="0" smtClean="0"/>
              <a:t> (bottom right) as shown on Turgot's map of Paris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dirty="0" smtClean="0"/>
              <a:t>Entrée principale, Place du Palais-Bourbon</a:t>
            </a:r>
            <a:r>
              <a:rPr lang="hu-HU" sz="2400" dirty="0" smtClean="0"/>
              <a:t>, 1722-1728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</a:t>
            </a:r>
            <a:r>
              <a:rPr lang="fr-FR" sz="2400" dirty="0" smtClean="0"/>
              <a:t>Jean-Jacques Feuchère  </a:t>
            </a:r>
            <a:r>
              <a:rPr lang="en-US" sz="2400" dirty="0" smtClean="0"/>
              <a:t>With the statue of La </a:t>
            </a:r>
            <a:r>
              <a:rPr lang="en-US" sz="2400" dirty="0" err="1" smtClean="0"/>
              <a:t>Loi</a:t>
            </a:r>
            <a:r>
              <a:rPr lang="hu-HU" sz="2400" dirty="0" smtClean="0"/>
              <a:t>, 1854)</a:t>
            </a:r>
            <a:endParaRPr lang="hu-HU" sz="2400" dirty="0"/>
          </a:p>
        </p:txBody>
      </p:sp>
      <p:pic>
        <p:nvPicPr>
          <p:cNvPr id="101382" name="Picture 6" descr="https://paris1900.lartnouveau.com/paris07/places/place_palais_bourbon/1pce_pal_bourb55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30286" y="1412776"/>
            <a:ext cx="8883427" cy="4471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User\Downloads\Pont_de_la_Concorde_et_Chambre_des_Député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81217" y="939158"/>
            <a:ext cx="8051223" cy="57302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89756" y="188640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Palais</a:t>
            </a:r>
            <a:r>
              <a:rPr lang="en-US" sz="2400" b="1" dirty="0" smtClean="0"/>
              <a:t> Bourbon National Assembly in Paris</a:t>
            </a:r>
            <a:r>
              <a:rPr lang="en-US" sz="2400" dirty="0" smtClean="0"/>
              <a:t>, France</a:t>
            </a:r>
            <a:endParaRPr lang="hu-HU" sz="2400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756" y="188640"/>
            <a:ext cx="8964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Palais</a:t>
            </a:r>
            <a:r>
              <a:rPr lang="en-US" sz="2400" dirty="0" smtClean="0"/>
              <a:t> Bourbon National Assembly in Paris, The classical façade of </a:t>
            </a:r>
            <a:r>
              <a:rPr lang="en-US" sz="2400" dirty="0" err="1" smtClean="0"/>
              <a:t>Palais</a:t>
            </a:r>
            <a:r>
              <a:rPr lang="en-US" sz="2400" dirty="0" smtClean="0"/>
              <a:t> Bourbon</a:t>
            </a:r>
            <a:endParaRPr lang="hu-HU" sz="2400" dirty="0" smtClean="0"/>
          </a:p>
          <a:p>
            <a:endParaRPr lang="hu-HU" dirty="0"/>
          </a:p>
        </p:txBody>
      </p:sp>
      <p:pic>
        <p:nvPicPr>
          <p:cNvPr id="4" name="Picture 6" descr="https://anthenor.fr/wp-content/uploads/2014/12/club2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00837" y="1052736"/>
            <a:ext cx="7942325" cy="5620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476672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 </a:t>
            </a:r>
            <a:r>
              <a:rPr lang="hu-HU" sz="2400" b="1" dirty="0"/>
              <a:t>klasszicizmus</a:t>
            </a:r>
            <a:r>
              <a:rPr lang="hu-HU" sz="2400" dirty="0"/>
              <a:t> a 18. század második felétől a 19. század elejéig uralkodó stílustörténeti </a:t>
            </a:r>
            <a:r>
              <a:rPr lang="hu-HU" sz="2400" dirty="0" smtClean="0"/>
              <a:t>korszak. Olyan </a:t>
            </a:r>
            <a:r>
              <a:rPr lang="hu-HU" sz="2400" dirty="0"/>
              <a:t>művészeti irányzat, amely a múlt, főként az ókori görög-római alkotásokban megvalósuló eseményeket, szabályokat, hagyományokat tartja követendő </a:t>
            </a:r>
            <a:r>
              <a:rPr lang="hu-HU" sz="2400" dirty="0" smtClean="0"/>
              <a:t>példának. </a:t>
            </a:r>
          </a:p>
          <a:p>
            <a:r>
              <a:rPr lang="hu-HU" sz="2400" dirty="0" smtClean="0"/>
              <a:t> </a:t>
            </a:r>
            <a:r>
              <a:rPr lang="hu-HU" sz="2400" dirty="0"/>
              <a:t>A 18. </a:t>
            </a:r>
            <a:r>
              <a:rPr lang="hu-HU" sz="2400" dirty="0" smtClean="0"/>
              <a:t>században mindenhonnan</a:t>
            </a:r>
            <a:r>
              <a:rPr lang="hu-HU" sz="2400" dirty="0"/>
              <a:t> Rómába sereglettek a művészek, mert meg akarták ismerni az „antik világ”, vagyis az ókori </a:t>
            </a:r>
            <a:r>
              <a:rPr lang="hu-HU" sz="2400" dirty="0" smtClean="0"/>
              <a:t>görög</a:t>
            </a:r>
            <a:r>
              <a:rPr lang="hu-HU" sz="2400" dirty="0"/>
              <a:t> </a:t>
            </a:r>
            <a:r>
              <a:rPr lang="hu-HU" sz="2400" dirty="0" smtClean="0"/>
              <a:t>és</a:t>
            </a:r>
            <a:r>
              <a:rPr lang="hu-HU" sz="2400" dirty="0"/>
              <a:t> </a:t>
            </a:r>
            <a:r>
              <a:rPr lang="hu-HU" sz="2400" dirty="0" smtClean="0"/>
              <a:t>római</a:t>
            </a:r>
            <a:r>
              <a:rPr lang="hu-HU" sz="2400" dirty="0"/>
              <a:t> </a:t>
            </a:r>
            <a:r>
              <a:rPr lang="hu-HU" sz="2400" dirty="0" smtClean="0"/>
              <a:t>kultúra </a:t>
            </a:r>
            <a:r>
              <a:rPr lang="hu-HU" sz="2400" dirty="0"/>
              <a:t>fennmaradt emlékeit. Az ókor iránti érdeklődést fokozták a </a:t>
            </a:r>
            <a:r>
              <a:rPr lang="hu-HU" sz="2400" dirty="0" smtClean="0"/>
              <a:t>dél-itáliai</a:t>
            </a:r>
            <a:r>
              <a:rPr lang="hu-HU" sz="2400" dirty="0"/>
              <a:t> </a:t>
            </a:r>
            <a:r>
              <a:rPr lang="hu-HU" sz="2400" dirty="0" smtClean="0"/>
              <a:t>romvárosokban </a:t>
            </a:r>
            <a:r>
              <a:rPr lang="hu-HU" sz="2400" dirty="0"/>
              <a:t>(</a:t>
            </a:r>
            <a:r>
              <a:rPr lang="hu-HU" sz="2400" dirty="0" err="1"/>
              <a:t>Pompeii</a:t>
            </a:r>
            <a:r>
              <a:rPr lang="hu-HU" sz="2400" dirty="0"/>
              <a:t>, </a:t>
            </a:r>
            <a:r>
              <a:rPr lang="hu-HU" sz="2400" dirty="0" err="1"/>
              <a:t>Herculaneum</a:t>
            </a:r>
            <a:r>
              <a:rPr lang="hu-HU" sz="2400" dirty="0"/>
              <a:t>) 1748-ban kezdődött ásatások, valamint  német régész munkái. </a:t>
            </a:r>
            <a:r>
              <a:rPr lang="hu-HU" sz="2400" dirty="0" smtClean="0"/>
              <a:t>Európában  az </a:t>
            </a:r>
            <a:r>
              <a:rPr lang="hu-HU" sz="2400" dirty="0"/>
              <a:t>ókori, antik művészetet felelevenítő </a:t>
            </a:r>
            <a:r>
              <a:rPr lang="hu-HU" sz="2400" b="1" dirty="0"/>
              <a:t>klasszicista stílus</a:t>
            </a:r>
            <a:r>
              <a:rPr lang="hu-HU" sz="2400" dirty="0"/>
              <a:t> lett a divat. A francia forradalom és I. </a:t>
            </a:r>
            <a:r>
              <a:rPr lang="hu-HU" sz="2400" dirty="0" smtClean="0"/>
              <a:t>Napóleon</a:t>
            </a:r>
            <a:r>
              <a:rPr lang="hu-HU" sz="2400" dirty="0"/>
              <a:t> </a:t>
            </a:r>
            <a:r>
              <a:rPr lang="hu-HU" sz="2400" dirty="0" smtClean="0"/>
              <a:t>idején </a:t>
            </a:r>
            <a:r>
              <a:rPr lang="hu-HU" sz="2400" dirty="0"/>
              <a:t>teljesen eluralkodott és virágzott ez a </a:t>
            </a:r>
            <a:r>
              <a:rPr lang="hu-HU" sz="2400" dirty="0" smtClean="0"/>
              <a:t>stílus.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 Palais Bourbon neoklasszikus homlokzata, a francia nemzetgyűlés székhelye Párizsban, Franciaországba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0754" y="883095"/>
            <a:ext cx="7642491" cy="509181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89756" y="188640"/>
            <a:ext cx="89644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err="1" smtClean="0"/>
              <a:t>Palais</a:t>
            </a:r>
            <a:r>
              <a:rPr lang="en-US" sz="2400" b="1" dirty="0" smtClean="0"/>
              <a:t> Bourbon National Assembly in Paris</a:t>
            </a:r>
            <a:r>
              <a:rPr lang="en-US" sz="2400" dirty="0" smtClean="0"/>
              <a:t>,</a:t>
            </a:r>
            <a:r>
              <a:rPr lang="hu-HU" sz="2400" dirty="0" smtClean="0"/>
              <a:t> relief, (Jean-Pierre </a:t>
            </a:r>
            <a:r>
              <a:rPr lang="hu-HU" sz="2400" b="1" dirty="0" err="1" smtClean="0"/>
              <a:t>Cortot</a:t>
            </a:r>
            <a:r>
              <a:rPr lang="en-US" sz="2400" dirty="0" smtClean="0"/>
              <a:t> </a:t>
            </a:r>
            <a:r>
              <a:rPr lang="hu-HU" sz="2400" dirty="0" smtClean="0"/>
              <a:t>1838 -1841) </a:t>
            </a: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79512" y="593467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Középen a Francia Köztársaság látható, körülvéve a jogalkotási folyamat szimbólumaival Erő és Igazságosság.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lais Bourbo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4207" y="692696"/>
            <a:ext cx="7875585" cy="511256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323528" y="593467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könyvtár az ókori római fürdők stílusában épült, pillérei öt kupolát támasztanak. Könyvgyűjteménye eredetileg a francia forradalom idején az arisztokratáktól elkobzott könyvekből állt. A könyvtár 1796. március 4-én jött létre.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Place du Palais Bourbon, Library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70892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A PANTHEON, PÁRIZS</a:t>
            </a:r>
            <a:r>
              <a:rPr lang="hu-HU" sz="4400" dirty="0" smtClean="0">
                <a:latin typeface="Arial Black" pitchFamily="34" charset="0"/>
              </a:rPr>
              <a:t> </a:t>
            </a:r>
            <a:endParaRPr lang="hu-HU" sz="4400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9512" y="5733256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https://www.unjourdeplusaparis.com/en/paris-culture/histoire-fronton-pantheon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522" y="715060"/>
            <a:ext cx="860495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legnagyobb és legfontosabb francia klasszicista épület Párizsban a Szent Genovéva, azaz a  Pantheon. </a:t>
            </a:r>
            <a:r>
              <a:rPr lang="hu-HU" sz="2400" dirty="0" err="1" smtClean="0"/>
              <a:t>Soufflot</a:t>
            </a:r>
            <a:r>
              <a:rPr lang="hu-HU" sz="2400" dirty="0" smtClean="0"/>
              <a:t> monumentális épülete új korszakot nyitott az egyházi építkezésben. A templom építését XV. Lajos parancsára kezdték el építeni. A munkálatokat 1757-ben kezdték el, de </a:t>
            </a:r>
            <a:r>
              <a:rPr lang="hu-HU" sz="2400" dirty="0" err="1" smtClean="0"/>
              <a:t>Soufflot</a:t>
            </a:r>
            <a:r>
              <a:rPr lang="hu-HU" sz="2400" dirty="0" smtClean="0"/>
              <a:t> meghalt mielőtt az épületet befejezték volna. A templom 130 m hosszú, 82 m széles és 83 m magas. A korinthoszi oszlopcsarnok a római Pantheont idézi</a:t>
            </a:r>
            <a:r>
              <a:rPr lang="hu-HU" sz="2400" b="1" dirty="0" smtClean="0"/>
              <a:t>.</a:t>
            </a:r>
            <a:r>
              <a:rPr lang="hu-HU" sz="2400" dirty="0" smtClean="0"/>
              <a:t> . A francia forradalom idején elvilágiasodott, és a nagy franciák emlékének szentelték, így kapta a Pantheon nevet . Kialakítása jól példázta a neoklasszikus visszatérést a klasszikus építészeti elemek szigorúan logikus használatához.</a:t>
            </a:r>
          </a:p>
          <a:p>
            <a:r>
              <a:rPr lang="hu-HU" sz="2400" dirty="0" smtClean="0"/>
              <a:t>Homlokzatán ma is olvasható a felirat: </a:t>
            </a:r>
            <a:r>
              <a:rPr lang="hu-HU" sz="2400" b="1" dirty="0" smtClean="0"/>
              <a:t>„A nagy embereknek, a hálás haza.”</a:t>
            </a:r>
          </a:p>
          <a:p>
            <a:r>
              <a:rPr lang="hu-HU" sz="2400" dirty="0" smtClean="0"/>
              <a:t> </a:t>
            </a:r>
            <a:endParaRPr lang="hu-HU" sz="2000" dirty="0" smtClean="0"/>
          </a:p>
          <a:p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 Pantheon</a:t>
            </a:r>
            <a:r>
              <a:rPr lang="hu-HU" sz="2400" dirty="0" smtClean="0"/>
              <a:t>, Paris, </a:t>
            </a:r>
            <a:r>
              <a:rPr lang="hu-HU" sz="2400" b="1" dirty="0" err="1" smtClean="0"/>
              <a:t>Jacques-Germain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Soufflot</a:t>
            </a:r>
            <a:r>
              <a:rPr lang="hu-HU" sz="2400" b="1" dirty="0" smtClean="0"/>
              <a:t>, </a:t>
            </a:r>
            <a:r>
              <a:rPr lang="hu-HU" sz="2400" dirty="0" smtClean="0"/>
              <a:t>1758-1790, Paris</a:t>
            </a:r>
            <a:r>
              <a:rPr lang="hu-HU" dirty="0" smtClean="0"/>
              <a:t> </a:t>
            </a:r>
            <a:endParaRPr lang="hu-HU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534314" y="908720"/>
            <a:ext cx="8075371" cy="56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 Pantheon</a:t>
            </a:r>
            <a:r>
              <a:rPr lang="hu-HU" sz="2400" dirty="0" smtClean="0"/>
              <a:t>, Paris, (</a:t>
            </a:r>
            <a:r>
              <a:rPr lang="hu-HU" sz="2400" dirty="0" err="1" smtClean="0"/>
              <a:t>detail</a:t>
            </a:r>
            <a:r>
              <a:rPr lang="hu-HU" sz="2400" dirty="0" smtClean="0"/>
              <a:t>),1758-1790, Paris</a:t>
            </a:r>
            <a:r>
              <a:rPr lang="hu-HU" dirty="0" smtClean="0"/>
              <a:t> </a:t>
            </a:r>
            <a:endParaRPr lang="hu-HU" dirty="0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31280" y="1124744"/>
            <a:ext cx="8881440" cy="547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30000"/>
          </a:blip>
          <a:srcRect/>
          <a:stretch>
            <a:fillRect/>
          </a:stretch>
        </p:blipFill>
        <p:spPr bwMode="auto">
          <a:xfrm>
            <a:off x="635054" y="836712"/>
            <a:ext cx="7873892" cy="580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 Pantheon</a:t>
            </a:r>
            <a:r>
              <a:rPr lang="hu-HU" sz="2400" dirty="0" smtClean="0"/>
              <a:t>, Paris, (</a:t>
            </a:r>
            <a:r>
              <a:rPr lang="hu-HU" sz="2400" dirty="0" err="1" smtClean="0"/>
              <a:t>detail</a:t>
            </a:r>
            <a:r>
              <a:rPr lang="hu-HU" sz="2400" dirty="0" smtClean="0"/>
              <a:t>),1758-1790, Paris</a:t>
            </a:r>
            <a:r>
              <a:rPr lang="hu-HU" dirty="0" smtClean="0"/>
              <a:t>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https://www.wga.hu/art/s/soufflot/pantheon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1506" y="980728"/>
            <a:ext cx="8880987" cy="5328593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0" y="26064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 </a:t>
            </a:r>
            <a:r>
              <a:rPr lang="en-US" sz="2400" b="1" dirty="0" err="1" smtClean="0"/>
              <a:t>Panth</a:t>
            </a:r>
            <a:r>
              <a:rPr lang="hu-HU" sz="2400" b="1" dirty="0" smtClean="0"/>
              <a:t>e</a:t>
            </a:r>
            <a:r>
              <a:rPr lang="en-US" sz="2400" b="1" dirty="0" smtClean="0"/>
              <a:t>on, Paris</a:t>
            </a:r>
            <a:r>
              <a:rPr lang="hu-HU" sz="2400" b="1" dirty="0" smtClean="0"/>
              <a:t>, P</a:t>
            </a:r>
            <a:r>
              <a:rPr lang="en-US" sz="2400" b="1" dirty="0" err="1" smtClean="0"/>
              <a:t>ediment</a:t>
            </a:r>
            <a:r>
              <a:rPr lang="hu-HU" sz="2400" dirty="0" smtClean="0"/>
              <a:t>, relief, David </a:t>
            </a:r>
            <a:r>
              <a:rPr lang="hu-HU" sz="2400" dirty="0" err="1" smtClean="0"/>
              <a:t>D'angers</a:t>
            </a:r>
            <a:r>
              <a:rPr lang="hu-HU" sz="2400" dirty="0" smtClean="0"/>
              <a:t>, </a:t>
            </a:r>
            <a:r>
              <a:rPr lang="en-US" sz="2400" dirty="0" smtClean="0"/>
              <a:t>begun </a:t>
            </a:r>
            <a:r>
              <a:rPr lang="hu-HU" sz="2400" dirty="0" smtClean="0"/>
              <a:t>1837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653483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https://www.unjourdeplusaparis.com/en/paris-culture/histoire-fronton-pantheon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b/Pantheon%2C_Paris_-_David_d%27_Angers%2C201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4231" y="620688"/>
            <a:ext cx="8935538" cy="453650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5226784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A forradalom allegóriája, </a:t>
            </a:r>
            <a:r>
              <a:rPr lang="hu-HU" sz="2000" dirty="0" smtClean="0"/>
              <a:t>Az oromfalon olyan embereket láthatunk, akik hozzájárultak a nemzet fejlődéséhez. A központban az Anyaország koronákat oszt ki, </a:t>
            </a:r>
            <a:r>
              <a:rPr lang="hu-HU" sz="2000" dirty="0" err="1" smtClean="0"/>
              <a:t>melette</a:t>
            </a:r>
            <a:r>
              <a:rPr lang="hu-HU" sz="2000" dirty="0" smtClean="0"/>
              <a:t>  a Szabadság és a Történelem. Lábánál a republikánus kakas és a birodalmi sas egyetlen koronában. Jobbra a polgári rendet, balra a katonai rend</a:t>
            </a:r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3059832" y="260648"/>
            <a:ext cx="2553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allegory</a:t>
            </a:r>
            <a:r>
              <a:rPr lang="hu-HU" b="1" dirty="0" smtClean="0"/>
              <a:t> of </a:t>
            </a:r>
            <a:r>
              <a:rPr lang="hu-HU" b="1" dirty="0" err="1" smtClean="0"/>
              <a:t>revolution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www.wga.hu/art/s/soufflot/pantheop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84310" y="908720"/>
            <a:ext cx="8575380" cy="561662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 </a:t>
            </a:r>
            <a:r>
              <a:rPr lang="en-US" sz="2400" b="1" dirty="0" err="1" smtClean="0"/>
              <a:t>Panth</a:t>
            </a:r>
            <a:r>
              <a:rPr lang="hu-HU" sz="2400" b="1" dirty="0" smtClean="0"/>
              <a:t>e</a:t>
            </a:r>
            <a:r>
              <a:rPr lang="en-US" sz="2400" b="1" dirty="0" smtClean="0"/>
              <a:t>on, Paris</a:t>
            </a:r>
            <a:r>
              <a:rPr lang="hu-HU" sz="2400" b="1" dirty="0" smtClean="0"/>
              <a:t>, </a:t>
            </a:r>
            <a:r>
              <a:rPr lang="en-US" sz="2400" b="1" dirty="0" smtClean="0"/>
              <a:t> </a:t>
            </a:r>
            <a:r>
              <a:rPr lang="hu-HU" sz="2400" b="1" dirty="0" smtClean="0"/>
              <a:t>I</a:t>
            </a:r>
            <a:r>
              <a:rPr lang="en-US" sz="2400" b="1" dirty="0" err="1" smtClean="0"/>
              <a:t>nterior</a:t>
            </a:r>
            <a:r>
              <a:rPr lang="en-US" sz="2400" b="1" dirty="0" smtClean="0"/>
              <a:t> view</a:t>
            </a:r>
            <a:r>
              <a:rPr lang="hu-HU" sz="2400" dirty="0" smtClean="0"/>
              <a:t>, </a:t>
            </a:r>
            <a:r>
              <a:rPr lang="en-US" sz="2400" dirty="0" smtClean="0"/>
              <a:t>begun 1756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2492896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ÉPÍTÉSZET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BRONGNIART PALOTA  TŐZSDEPALOTA</a:t>
            </a: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 </a:t>
            </a:r>
            <a:r>
              <a:rPr lang="hu-HU" sz="2800" b="1" dirty="0" smtClean="0">
                <a:latin typeface="Arial Black" pitchFamily="34" charset="0"/>
              </a:rPr>
              <a:t>PALAIS BRONGNIART -</a:t>
            </a:r>
            <a:r>
              <a:rPr lang="hu-HU" sz="2800" dirty="0" smtClean="0">
                <a:latin typeface="Arial Black" pitchFamily="34" charset="0"/>
              </a:rPr>
              <a:t> </a:t>
            </a:r>
            <a:r>
              <a:rPr lang="hu-HU" sz="2800" b="1" dirty="0" smtClean="0">
                <a:latin typeface="Arial Black" pitchFamily="34" charset="0"/>
              </a:rPr>
              <a:t>PALAIS DE LA BOURSE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1808-1813, 1813-1826 </a:t>
            </a:r>
            <a:r>
              <a:rPr lang="hu-HU" dirty="0" smtClean="0"/>
              <a:t> </a:t>
            </a:r>
            <a:endParaRPr lang="hu-HU" sz="4400" b="1" dirty="0"/>
          </a:p>
        </p:txBody>
      </p:sp>
      <p:sp>
        <p:nvSpPr>
          <p:cNvPr id="4" name="Téglalap 3"/>
          <p:cNvSpPr/>
          <p:nvPr/>
        </p:nvSpPr>
        <p:spPr>
          <a:xfrm>
            <a:off x="287524" y="515719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Tervezés és kivitelezés </a:t>
            </a:r>
          </a:p>
          <a:p>
            <a:pPr algn="ctr"/>
            <a:r>
              <a:rPr lang="hu-HU" sz="2400" b="1" dirty="0" smtClean="0"/>
              <a:t>  építész(</a:t>
            </a:r>
            <a:r>
              <a:rPr lang="hu-HU" sz="2400" b="1" dirty="0" err="1" smtClean="0"/>
              <a:t>ek</a:t>
            </a:r>
            <a:r>
              <a:rPr lang="hu-HU" sz="2400" b="1" dirty="0" smtClean="0"/>
              <a:t>)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Alexandre-Théodore</a:t>
            </a:r>
            <a:r>
              <a:rPr lang="hu-HU" sz="2400" dirty="0" smtClean="0"/>
              <a:t>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, </a:t>
            </a:r>
            <a:r>
              <a:rPr lang="hu-HU" sz="2400" dirty="0" err="1" smtClean="0"/>
              <a:t>Éloi</a:t>
            </a:r>
            <a:r>
              <a:rPr lang="hu-HU" sz="2400" dirty="0" smtClean="0"/>
              <a:t> </a:t>
            </a:r>
            <a:r>
              <a:rPr lang="hu-HU" sz="2400" dirty="0" err="1" smtClean="0"/>
              <a:t>Labarre</a:t>
            </a:r>
            <a:r>
              <a:rPr lang="hu-HU" sz="2400" b="1" dirty="0" smtClean="0"/>
              <a:t>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59532" y="76470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Napóleon parancsára épült, és a tervező építészről kapta a nevét </a:t>
            </a:r>
            <a:r>
              <a:rPr lang="hu-HU" sz="2400" dirty="0" err="1" smtClean="0"/>
              <a:t>Alexandre-Théodore</a:t>
            </a:r>
            <a:r>
              <a:rPr lang="hu-HU" sz="2400" dirty="0" smtClean="0"/>
              <a:t>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 tervei alapján építettek 1808-tól 1813-ig, és </a:t>
            </a:r>
            <a:r>
              <a:rPr lang="hu-HU" sz="2400" dirty="0" err="1" smtClean="0"/>
              <a:t>Éloi</a:t>
            </a:r>
            <a:r>
              <a:rPr lang="hu-HU" sz="2400" dirty="0" smtClean="0"/>
              <a:t> </a:t>
            </a:r>
            <a:r>
              <a:rPr lang="hu-HU" sz="2400" dirty="0" err="1" smtClean="0"/>
              <a:t>Labarre</a:t>
            </a:r>
            <a:r>
              <a:rPr lang="hu-HU" sz="2400" dirty="0" smtClean="0"/>
              <a:t> fejezte be 1813-tól  1826-ig.  Kezdetben dicsérték az épületet, később akadémiai tompaság miatt támadták. A hatóságok megkövetelték </a:t>
            </a:r>
            <a:r>
              <a:rPr lang="hu-HU" sz="2400" dirty="0" err="1" smtClean="0"/>
              <a:t>Brongniarttól</a:t>
            </a:r>
            <a:r>
              <a:rPr lang="hu-HU" sz="2400" dirty="0" smtClean="0"/>
              <a:t>, hogy módosítsa terveit, és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 1813-as halála után </a:t>
            </a:r>
            <a:r>
              <a:rPr lang="hu-HU" sz="2400" dirty="0" err="1" smtClean="0"/>
              <a:t>Labarre</a:t>
            </a:r>
            <a:r>
              <a:rPr lang="hu-HU" sz="2400" dirty="0" smtClean="0"/>
              <a:t> még tovább módosította azokat, nagymértékben meggyengítve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 eredeti szándékait</a:t>
            </a:r>
            <a:br>
              <a:rPr lang="hu-HU" sz="2400" dirty="0" smtClean="0"/>
            </a:br>
            <a:r>
              <a:rPr lang="hu-HU" sz="2400" dirty="0" smtClean="0"/>
              <a:t>A Comte de </a:t>
            </a:r>
            <a:r>
              <a:rPr lang="hu-HU" sz="2400" dirty="0" err="1" smtClean="0"/>
              <a:t>Chabrol</a:t>
            </a:r>
            <a:r>
              <a:rPr lang="hu-HU" sz="2400" dirty="0" smtClean="0"/>
              <a:t> (a Szajna prefektusa) 1826. november 4-én nyitotta meg, és közel másfél évszázadon át adott otthont a párizsi tőzsdének.</a:t>
            </a:r>
            <a:br>
              <a:rPr lang="hu-HU" sz="2400" dirty="0" smtClean="0"/>
            </a:br>
            <a:r>
              <a:rPr lang="hu-HU" sz="2400" dirty="0" smtClean="0"/>
              <a:t>A </a:t>
            </a:r>
            <a:r>
              <a:rPr lang="hu-HU" sz="2400" dirty="0" err="1" smtClean="0"/>
              <a:t>Bourse</a:t>
            </a:r>
            <a:r>
              <a:rPr lang="hu-HU" sz="2400" dirty="0" smtClean="0"/>
              <a:t> de Paris azóta elköltözött.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Brongniart</a:t>
            </a:r>
            <a:r>
              <a:rPr lang="hu-HU" sz="2400" b="1" dirty="0" smtClean="0"/>
              <a:t> -</a:t>
            </a:r>
            <a:r>
              <a:rPr lang="hu-HU" sz="2400" b="1" i="1" dirty="0" smtClean="0"/>
              <a:t> 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de la </a:t>
            </a:r>
            <a:r>
              <a:rPr lang="hu-HU" sz="2400" b="1" dirty="0" err="1" smtClean="0"/>
              <a:t>Bourse</a:t>
            </a:r>
            <a:r>
              <a:rPr lang="hu-HU" sz="2400" b="1" dirty="0" smtClean="0"/>
              <a:t>, Paris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Alexandre-Théodore</a:t>
            </a:r>
            <a:r>
              <a:rPr lang="hu-HU" sz="2400" dirty="0" smtClean="0"/>
              <a:t>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, 1808-1813, </a:t>
            </a:r>
            <a:r>
              <a:rPr lang="hu-HU" sz="2400" dirty="0" err="1" smtClean="0"/>
              <a:t>Éloi</a:t>
            </a:r>
            <a:r>
              <a:rPr lang="hu-HU" sz="2400" dirty="0" smtClean="0"/>
              <a:t> </a:t>
            </a:r>
            <a:r>
              <a:rPr lang="hu-HU" sz="2400" dirty="0" err="1" smtClean="0"/>
              <a:t>Labarre</a:t>
            </a:r>
            <a:r>
              <a:rPr lang="hu-HU" sz="2400" dirty="0" smtClean="0"/>
              <a:t>, 1813 -1826  </a:t>
            </a:r>
            <a:endParaRPr lang="hu-HU" sz="2400" dirty="0"/>
          </a:p>
        </p:txBody>
      </p:sp>
      <p:pic>
        <p:nvPicPr>
          <p:cNvPr id="109570" name="Picture 2" descr="https://upload.wikimedia.org/wikipedia/commons/thumb/f/f4/Ancienne_Bourse_%C3%A0_Paris.JPG/1280px-Ancienne_Bourse_%C3%A0_Par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8938" y="1052736"/>
            <a:ext cx="8446124" cy="5628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4/41/Palais_Brongniart_Paris_5.jpg/1280px-Palais_Brongniart_Paris_5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220" y="1412776"/>
            <a:ext cx="8231560" cy="456999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Brongniart</a:t>
            </a:r>
            <a:r>
              <a:rPr lang="hu-HU" sz="2400" b="1" dirty="0" smtClean="0"/>
              <a:t> -</a:t>
            </a:r>
            <a:r>
              <a:rPr lang="hu-HU" sz="2400" b="1" i="1" dirty="0" smtClean="0"/>
              <a:t> 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de la </a:t>
            </a:r>
            <a:r>
              <a:rPr lang="hu-HU" sz="2400" b="1" dirty="0" err="1" smtClean="0"/>
              <a:t>Bourse</a:t>
            </a:r>
            <a:r>
              <a:rPr lang="hu-HU" sz="2400" b="1" dirty="0" smtClean="0"/>
              <a:t>, Paris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Alexandre-Théodore</a:t>
            </a:r>
            <a:r>
              <a:rPr lang="hu-HU" sz="2400" dirty="0" smtClean="0"/>
              <a:t>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, 1808-1813, </a:t>
            </a:r>
            <a:r>
              <a:rPr lang="hu-HU" sz="2400" dirty="0" err="1" smtClean="0"/>
              <a:t>Éloi</a:t>
            </a:r>
            <a:r>
              <a:rPr lang="hu-HU" sz="2400" dirty="0" smtClean="0"/>
              <a:t> </a:t>
            </a:r>
            <a:r>
              <a:rPr lang="hu-HU" sz="2400" dirty="0" err="1" smtClean="0"/>
              <a:t>Labarre</a:t>
            </a:r>
            <a:r>
              <a:rPr lang="hu-HU" sz="2400" dirty="0" smtClean="0"/>
              <a:t>, 1813 -1826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556792"/>
            <a:ext cx="89289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Brongniart</a:t>
            </a:r>
            <a:r>
              <a:rPr lang="hu-HU" sz="2400" b="1" dirty="0" smtClean="0"/>
              <a:t> -</a:t>
            </a:r>
            <a:r>
              <a:rPr lang="hu-HU" sz="2400" b="1" i="1" dirty="0" smtClean="0"/>
              <a:t> </a:t>
            </a:r>
            <a:r>
              <a:rPr lang="hu-HU" sz="2400" b="1" dirty="0" err="1" smtClean="0"/>
              <a:t>Palais</a:t>
            </a:r>
            <a:r>
              <a:rPr lang="hu-HU" sz="2400" b="1" dirty="0" smtClean="0"/>
              <a:t> de la </a:t>
            </a:r>
            <a:r>
              <a:rPr lang="hu-HU" sz="2400" b="1" dirty="0" err="1" smtClean="0"/>
              <a:t>Bourse</a:t>
            </a:r>
            <a:r>
              <a:rPr lang="hu-HU" sz="2400" b="1" dirty="0" smtClean="0"/>
              <a:t>, Paris</a:t>
            </a:r>
            <a:r>
              <a:rPr lang="hu-HU" sz="2400" dirty="0" smtClean="0"/>
              <a:t>,(</a:t>
            </a:r>
            <a:r>
              <a:rPr lang="hu-HU" sz="2400" dirty="0" err="1" smtClean="0"/>
              <a:t>detail</a:t>
            </a:r>
            <a:r>
              <a:rPr lang="hu-HU" sz="2400" dirty="0" smtClean="0"/>
              <a:t>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Alexandre-Théodore</a:t>
            </a:r>
            <a:r>
              <a:rPr lang="hu-HU" sz="2400" dirty="0" smtClean="0"/>
              <a:t> </a:t>
            </a:r>
            <a:r>
              <a:rPr lang="hu-HU" sz="2400" dirty="0" err="1" smtClean="0"/>
              <a:t>Brongniart</a:t>
            </a:r>
            <a:r>
              <a:rPr lang="hu-HU" sz="2400" dirty="0" smtClean="0"/>
              <a:t>, 1808-1813, </a:t>
            </a:r>
            <a:r>
              <a:rPr lang="hu-HU" sz="2400" dirty="0" err="1" smtClean="0"/>
              <a:t>Éloi</a:t>
            </a:r>
            <a:r>
              <a:rPr lang="hu-HU" sz="2400" dirty="0" smtClean="0"/>
              <a:t> </a:t>
            </a:r>
            <a:r>
              <a:rPr lang="hu-HU" sz="2400" dirty="0" err="1" smtClean="0"/>
              <a:t>Labarre</a:t>
            </a:r>
            <a:r>
              <a:rPr lang="hu-HU" sz="2400" dirty="0" smtClean="0"/>
              <a:t>, 1813 -1826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70892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BRIT ÉPÍTÉSZET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764704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Neoklasszikus brit építészet</a:t>
            </a:r>
          </a:p>
          <a:p>
            <a:r>
              <a:rPr lang="hu-HU" sz="2400" dirty="0" smtClean="0"/>
              <a:t>A tizennyolcadik század közepétől kezdődően a neoklasszikus mozgalom elterjedt Nagy-Britanniában. Az építészek országszerte az ókori Róma és Görögország koncepcióit építették be terveikbe. </a:t>
            </a:r>
            <a:r>
              <a:rPr lang="hu-HU" sz="2400" b="1" dirty="0" smtClean="0"/>
              <a:t>A neoklasszikus építészet</a:t>
            </a:r>
            <a:r>
              <a:rPr lang="hu-HU" sz="2400" dirty="0" smtClean="0"/>
              <a:t> a szimmetriáról, az szólt. Nagy oszlopok, </a:t>
            </a:r>
            <a:r>
              <a:rPr lang="hu-HU" sz="2400" dirty="0" err="1" smtClean="0"/>
              <a:t>rotondák</a:t>
            </a:r>
            <a:r>
              <a:rPr lang="hu-HU" sz="2400" dirty="0" smtClean="0"/>
              <a:t>, árkádok és karzatok jelzik a neoklasszikus épületeket. Az egész, a régiek klasszikus stílusához való visszatérésről szól. </a:t>
            </a:r>
          </a:p>
          <a:p>
            <a:r>
              <a:rPr lang="hu-HU" sz="2400" dirty="0" smtClean="0"/>
              <a:t>Építészek közül </a:t>
            </a:r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 </a:t>
            </a:r>
            <a:r>
              <a:rPr lang="hu-HU" sz="2400" dirty="0" smtClean="0"/>
              <a:t>(1752-1835), (</a:t>
            </a:r>
            <a:r>
              <a:rPr lang="en-US" sz="2400" dirty="0" smtClean="0"/>
              <a:t>Regent Street and Regent's Park</a:t>
            </a:r>
            <a:r>
              <a:rPr lang="hu-HU" sz="2400" dirty="0" smtClean="0"/>
              <a:t>)</a:t>
            </a:r>
            <a:r>
              <a:rPr lang="en-US" sz="2400" dirty="0" smtClean="0"/>
              <a:t> </a:t>
            </a:r>
            <a:r>
              <a:rPr lang="hu-HU" sz="2400" dirty="0" smtClean="0"/>
              <a:t>és </a:t>
            </a:r>
            <a:r>
              <a:rPr lang="hu-HU" sz="2400" b="1" dirty="0" smtClean="0"/>
              <a:t>Robert </a:t>
            </a:r>
            <a:r>
              <a:rPr lang="hu-HU" sz="2400" b="1" dirty="0" err="1" smtClean="0"/>
              <a:t>Smirke</a:t>
            </a:r>
            <a:r>
              <a:rPr lang="hu-HU" sz="2400" b="1" dirty="0" smtClean="0"/>
              <a:t>,</a:t>
            </a:r>
            <a:r>
              <a:rPr lang="hu-HU" sz="2400" dirty="0" smtClean="0"/>
              <a:t> (1780 - 1867),  (British Museum) munkássága emelkedik ki.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.pinimg.com/originals/04/4f/bb/044fbb126c0222c00e519e58a26255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1580" y="1504925"/>
            <a:ext cx="7560840" cy="535307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: </a:t>
            </a:r>
            <a:r>
              <a:rPr lang="en-US" sz="2400" b="1" dirty="0" smtClean="0"/>
              <a:t>Regent Street and the row of houses surrounding Regent's Park</a:t>
            </a:r>
            <a:r>
              <a:rPr lang="hu-HU" sz="2400" b="1" dirty="0" smtClean="0"/>
              <a:t>, </a:t>
            </a:r>
            <a:r>
              <a:rPr lang="hu-HU" sz="2400" dirty="0" smtClean="0"/>
              <a:t>1813-1820, (</a:t>
            </a:r>
            <a:r>
              <a:rPr lang="hu-HU" sz="2400" dirty="0" err="1" smtClean="0"/>
              <a:t>Regent</a:t>
            </a:r>
            <a:r>
              <a:rPr lang="hu-HU" sz="2400" dirty="0" smtClean="0"/>
              <a:t> Street és a </a:t>
            </a:r>
            <a:r>
              <a:rPr lang="hu-HU" sz="2400" dirty="0" err="1" smtClean="0"/>
              <a:t>Regent’s</a:t>
            </a:r>
            <a:r>
              <a:rPr lang="hu-HU" sz="2400" dirty="0" smtClean="0"/>
              <a:t> Parkot körülfogó házsor)</a:t>
            </a:r>
          </a:p>
          <a:p>
            <a:pPr algn="ctr">
              <a:lnSpc>
                <a:spcPts val="2400"/>
              </a:lnSpc>
            </a:pPr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www.cityam.com/wp-content/uploads/2019/09/Screen-Shot-2019-09-27-at-12.21.56.png?w=7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3723" y="1052736"/>
            <a:ext cx="7896553" cy="554461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 1820-as remekműve, </a:t>
            </a:r>
            <a:r>
              <a:rPr lang="hu-HU" sz="2400" b="1" dirty="0" err="1" smtClean="0"/>
              <a:t>Regent's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Crescent</a:t>
            </a:r>
            <a:r>
              <a:rPr lang="hu-HU" sz="2400" b="1" dirty="0" smtClean="0"/>
              <a:t>  </a:t>
            </a:r>
            <a:r>
              <a:rPr lang="hu-HU" sz="2400" dirty="0" smtClean="0"/>
              <a:t>​​London egyik legfontosabb történelmi átépítése, amely a </a:t>
            </a:r>
            <a:r>
              <a:rPr lang="hu-HU" sz="2400" dirty="0" err="1" smtClean="0"/>
              <a:t>Regent's</a:t>
            </a:r>
            <a:r>
              <a:rPr lang="hu-HU" sz="2400" dirty="0" smtClean="0"/>
              <a:t> Parkra néz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victorianweb.org/art/architecture/nash/11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72" y="836712"/>
            <a:ext cx="8715255" cy="574335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: </a:t>
            </a:r>
            <a:r>
              <a:rPr lang="en-US" sz="2400" b="1" dirty="0" smtClean="0"/>
              <a:t>Terrace at Park Square East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4345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klasszicizmus főleg az </a:t>
            </a:r>
            <a:r>
              <a:rPr lang="hu-HU" sz="2400" b="1" u="sng" dirty="0"/>
              <a:t>építészet</a:t>
            </a:r>
            <a:r>
              <a:rPr lang="hu-HU" sz="2400" dirty="0"/>
              <a:t>ben alkotott maradandót. Uralmát az is biztosította, hogy a 19. század első felében a meginduló kapitalista gazdasági fejlődés új feladatokat támasztott az építészek elé. A polgári megrendelőknek kiválóan megfelelt a klasszicizmus puritánsága, könnyen áttekinthető alaprajzi rendje, térosztása. </a:t>
            </a:r>
            <a:r>
              <a:rPr lang="hu-HU" sz="2400" b="1" dirty="0"/>
              <a:t>Az építészetben az egyenes vonalak, a tiszta és egyszerű alaprajz, </a:t>
            </a:r>
            <a:r>
              <a:rPr lang="hu-HU" sz="2400" b="1" dirty="0" smtClean="0"/>
              <a:t>vízszintes </a:t>
            </a:r>
            <a:r>
              <a:rPr lang="hu-HU" sz="2400" b="1" dirty="0"/>
              <a:t>tagoltság és a szigorú arányok váltak jellemzővé. Az épületeken antik jellegű díszítményeket, oszlopokat, timpanont találunk. </a:t>
            </a:r>
            <a:r>
              <a:rPr lang="hu-HU" sz="2400" b="1" dirty="0" smtClean="0"/>
              <a:t> </a:t>
            </a:r>
          </a:p>
          <a:p>
            <a:r>
              <a:rPr lang="hu-HU" sz="2400" dirty="0" smtClean="0"/>
              <a:t>A </a:t>
            </a:r>
            <a:r>
              <a:rPr lang="hu-HU" sz="2400" dirty="0"/>
              <a:t>legfontosabb feladat az új igényeknek megfelelő lakások építése, azon belül elsősorban a soklakásos városi </a:t>
            </a:r>
            <a:r>
              <a:rPr lang="hu-HU" sz="2400" dirty="0" smtClean="0"/>
              <a:t>bérházaké. </a:t>
            </a:r>
            <a:r>
              <a:rPr lang="hu-HU" sz="2400" dirty="0"/>
              <a:t>A lakóházak – a bérpaloták – megjelenése általában </a:t>
            </a:r>
            <a:r>
              <a:rPr lang="hu-HU" sz="2400" dirty="0" smtClean="0"/>
              <a:t>palotaszerű fényűző </a:t>
            </a:r>
            <a:r>
              <a:rPr lang="hu-HU" sz="2400" dirty="0"/>
              <a:t>pompa helyébe azonban a hivalkodástól mentes, szerényebb díszítés lép. Fő törekvés a lakályosság, a meghitt polgári </a:t>
            </a:r>
            <a:r>
              <a:rPr lang="hu-HU" sz="2400" dirty="0" smtClean="0"/>
              <a:t>kényelemnek a biztosítása.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victorianweb.org/art/architecture/nash/11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0"/>
            <a:ext cx="5007302" cy="662473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628800"/>
            <a:ext cx="3347864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St Andrew's Place, on the corner of Park Square East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42088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BRITISH MUSEUM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1753-1759</a:t>
            </a:r>
            <a:endParaRPr lang="hu-HU" sz="28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908720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</a:t>
            </a:r>
            <a:r>
              <a:rPr lang="hu-HU" sz="2400" b="1" dirty="0" smtClean="0"/>
              <a:t> British Museum</a:t>
            </a:r>
            <a:r>
              <a:rPr lang="hu-HU" sz="2400" dirty="0" smtClean="0"/>
              <a:t> új épülete 1823-57-ig  épült sir Robert </a:t>
            </a:r>
            <a:r>
              <a:rPr lang="hu-HU" sz="2400" dirty="0" err="1" smtClean="0"/>
              <a:t>Smirkes</a:t>
            </a:r>
            <a:r>
              <a:rPr lang="hu-HU" sz="2400" dirty="0" smtClean="0"/>
              <a:t> (részben az ifjabb </a:t>
            </a:r>
            <a:r>
              <a:rPr lang="hu-HU" sz="2400" dirty="0" err="1" smtClean="0"/>
              <a:t>Sidney</a:t>
            </a:r>
            <a:r>
              <a:rPr lang="hu-HU" sz="2400" dirty="0" smtClean="0"/>
              <a:t> </a:t>
            </a:r>
            <a:r>
              <a:rPr lang="hu-HU" sz="2400" dirty="0" err="1" smtClean="0"/>
              <a:t>Smirkes</a:t>
            </a:r>
            <a:r>
              <a:rPr lang="hu-HU" sz="2400" dirty="0" smtClean="0"/>
              <a:t>) tervei alapján . A homlokzat  82 m hosszú és 44 db. jón oszlop díszíti. Az előcsarnok </a:t>
            </a:r>
            <a:r>
              <a:rPr lang="hu-HU" sz="2400" dirty="0" err="1" smtClean="0"/>
              <a:t>homlokzatfaláhz</a:t>
            </a:r>
            <a:r>
              <a:rPr lang="hu-HU" sz="2400" dirty="0" smtClean="0"/>
              <a:t> széles külső-lépcső vezet, R. </a:t>
            </a:r>
            <a:r>
              <a:rPr lang="hu-HU" sz="2400" dirty="0" err="1" smtClean="0"/>
              <a:t>Westmacott</a:t>
            </a:r>
            <a:r>
              <a:rPr lang="hu-HU" sz="2400" dirty="0" smtClean="0"/>
              <a:t> szoborműveivel van díszítve, melyek az emberiségnek a művészetekben és tudományokban való fejlődési menetét ábrázolják. Az épület belső udvarában Sydney </a:t>
            </a:r>
            <a:r>
              <a:rPr lang="hu-HU" sz="2400" dirty="0" err="1" smtClean="0"/>
              <a:t>Smirke</a:t>
            </a:r>
            <a:r>
              <a:rPr lang="hu-HU" sz="2400" dirty="0" smtClean="0"/>
              <a:t> (1798–1877) terve alapján az olvasótermet 1854-57  között építették, egy nagyszerű körépítmény, római kupolás Pantheon ihlette,  körülbelül 42 m. átmérővel és 32 m. magas kupolával.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39552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http://www.kislexikon.hu/brit_muzeum.html#ixzz7onSh2zL4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ritish-museum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756" y="777005"/>
            <a:ext cx="8964488" cy="530399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British Museum </a:t>
            </a:r>
            <a:r>
              <a:rPr lang="hu-HU" sz="2400" b="1" dirty="0" err="1" smtClean="0"/>
              <a:t>aerial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view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4322" y="260648"/>
            <a:ext cx="9089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A </a:t>
            </a:r>
            <a:r>
              <a:rPr lang="hu-HU" sz="2400" dirty="0"/>
              <a:t>British </a:t>
            </a:r>
            <a:r>
              <a:rPr lang="hu-HU" sz="2400" dirty="0" smtClean="0"/>
              <a:t>Museum,1753-1759, Robert </a:t>
            </a:r>
            <a:r>
              <a:rPr lang="hu-HU" sz="2400" dirty="0" err="1" smtClean="0"/>
              <a:t>Smirke</a:t>
            </a:r>
            <a:r>
              <a:rPr lang="hu-HU" sz="2400" dirty="0" smtClean="0"/>
              <a:t> </a:t>
            </a:r>
            <a:endParaRPr lang="hu-HU" sz="2400" dirty="0"/>
          </a:p>
        </p:txBody>
      </p:sp>
      <p:pic>
        <p:nvPicPr>
          <p:cNvPr id="4098" name="Picture 2" descr="https://upload.wikimedia.org/wikipedia/commons/thumb/3/3a/British_Museum_from_NE_2.JPG/1280px-British_Museum_from_NE_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119" y="908720"/>
            <a:ext cx="7992888" cy="5732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olvasóterem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6633" y="0"/>
            <a:ext cx="534736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443711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https://www.britishmuseum.org/about-us/british-museum-story/architecture/reading-room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764704"/>
            <a:ext cx="370790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British Museum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The </a:t>
            </a:r>
            <a:r>
              <a:rPr lang="hu-HU" sz="2400" b="1" dirty="0" err="1" smtClean="0"/>
              <a:t>Reading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Room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London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83671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Sir Richard </a:t>
            </a:r>
            <a:r>
              <a:rPr lang="hu-HU" sz="2400" dirty="0" err="1" smtClean="0"/>
              <a:t>Westmacottot</a:t>
            </a:r>
            <a:r>
              <a:rPr lang="hu-HU" sz="2400" dirty="0" smtClean="0"/>
              <a:t> bízták meg a szobor elkészítésével a timpanonhoz, az oromfal közepét képező, süllyesztett háromszög alakú térhez, terve a „civilizáció előrehaladását” ábrázolta. A bal oldalon kezdődően az ember teremtését mutatja be, amint  </a:t>
            </a:r>
            <a:r>
              <a:rPr lang="hu-HU" sz="2400" dirty="0" err="1" smtClean="0"/>
              <a:t>atudatlanságából</a:t>
            </a:r>
            <a:r>
              <a:rPr lang="hu-HU" sz="2400" dirty="0" smtClean="0"/>
              <a:t> egy sziklából kiemelkedik; ezután találkozik a Vallás Angyalával, és elsajátítja az élet alapvető készségeit, például a földművelést és az állatok megszelídítését. Az ember ezt követően bővíti tudását és megértését, és a következő nyolc figura az építészet és szobrászat, a festészet és a tudomány, a geometria és a dráma, a zene és a költészet területén szerzett tudását mutatja be, amikor végre művelt emberré válik.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179512" y="530120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https://www.britishmuseum.org/about-us/british-museum-story/architecture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ttps://upload.wikimedia.org/wikipedia/commons/thumb/9/93/British_Museum_tympanum_panorama.jpg/1280px-British_Museum_tympanum_panora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92695"/>
            <a:ext cx="9144000" cy="1685925"/>
          </a:xfrm>
          <a:prstGeom prst="rect">
            <a:avLst/>
          </a:prstGeom>
          <a:noFill/>
        </p:spPr>
      </p:pic>
      <p:pic>
        <p:nvPicPr>
          <p:cNvPr id="4" name="Picture 4" descr="https://upload.wikimedia.org/wikipedia/commons/thumb/9/93/British_Museum_tympanum_panorama.jpg/1280px-British_Museum_tympanum_panoram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9440" y="2420888"/>
            <a:ext cx="8714560" cy="338437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Richard </a:t>
            </a:r>
            <a:r>
              <a:rPr lang="hu-HU" sz="2400" b="1" dirty="0" err="1" smtClean="0"/>
              <a:t>Westmacottot</a:t>
            </a:r>
            <a:r>
              <a:rPr lang="hu-HU" sz="2400" b="1" dirty="0" smtClean="0"/>
              <a:t>: British Museum </a:t>
            </a:r>
            <a:r>
              <a:rPr lang="hu-HU" sz="2400" b="1" dirty="0" err="1" smtClean="0"/>
              <a:t>tympanum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359532" y="587727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építészet és szobrászat, a festészet és a tudomány, a geometria és a dráma, a zene és a költészet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556792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/>
              <a:t> </a:t>
            </a:r>
            <a:r>
              <a:rPr lang="hu-HU" sz="4400" b="1" dirty="0" smtClean="0">
                <a:latin typeface="Arial Black" pitchFamily="34" charset="0"/>
              </a:rPr>
              <a:t>NÉMET</a:t>
            </a:r>
            <a:r>
              <a:rPr lang="hu-HU" sz="4400" dirty="0" smtClean="0">
                <a:latin typeface="Arial Black" pitchFamily="34" charset="0"/>
              </a:rPr>
              <a:t> </a:t>
            </a:r>
            <a:r>
              <a:rPr lang="hu-HU" sz="4400" b="1" dirty="0" smtClean="0">
                <a:latin typeface="Arial Black" pitchFamily="34" charset="0"/>
              </a:rPr>
              <a:t>KLASSZICIZMUS</a:t>
            </a:r>
            <a:endParaRPr lang="hu-HU" sz="4400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23528" y="350043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A német klasszicizmus két fontos központja Berlin és München. Az egyik Poroszország fővárosa; ott a vezető mester s egyben az európai klasszicizmus nagy egyénisége </a:t>
            </a:r>
            <a:r>
              <a:rPr lang="hu-HU" sz="2400" b="1" dirty="0" smtClean="0"/>
              <a:t>Karl Friedrich </a:t>
            </a:r>
            <a:r>
              <a:rPr lang="hu-HU" sz="2400" b="1" dirty="0" err="1" smtClean="0"/>
              <a:t>Schinkel</a:t>
            </a:r>
            <a:r>
              <a:rPr lang="hu-HU" sz="2400" b="1" dirty="0" smtClean="0"/>
              <a:t>. </a:t>
            </a:r>
            <a:r>
              <a:rPr lang="hu-HU" sz="2400" dirty="0" smtClean="0"/>
              <a:t> Erre kiváló példa híres berlini színháza, </a:t>
            </a:r>
            <a:r>
              <a:rPr lang="hu-HU" sz="2400" dirty="0" err="1" smtClean="0"/>
              <a:t>K</a:t>
            </a:r>
            <a:r>
              <a:rPr lang="hu-HU" sz="2400" b="1" dirty="0" err="1" smtClean="0"/>
              <a:t>onzerthaus</a:t>
            </a:r>
            <a:r>
              <a:rPr lang="hu-HU" sz="2400" b="1" dirty="0" smtClean="0"/>
              <a:t> </a:t>
            </a:r>
            <a:r>
              <a:rPr lang="hu-HU" sz="2400" dirty="0" smtClean="0"/>
              <a:t>a (</a:t>
            </a:r>
            <a:r>
              <a:rPr lang="hu-HU" sz="2400" b="1" dirty="0" err="1" smtClean="0"/>
              <a:t>Schauspielhaus</a:t>
            </a:r>
            <a:r>
              <a:rPr lang="hu-HU" sz="2400" b="1" dirty="0" smtClean="0"/>
              <a:t>), </a:t>
            </a:r>
            <a:r>
              <a:rPr lang="hu-HU" sz="2400" dirty="0" smtClean="0"/>
              <a:t> </a:t>
            </a:r>
            <a:r>
              <a:rPr lang="hu-HU" sz="2400" b="1" dirty="0" smtClean="0"/>
              <a:t>Leo von </a:t>
            </a:r>
            <a:r>
              <a:rPr lang="hu-HU" sz="2400" b="1" dirty="0" err="1" smtClean="0"/>
              <a:t>Klenze</a:t>
            </a:r>
            <a:r>
              <a:rPr lang="hu-HU" sz="2400" b="1" dirty="0" smtClean="0"/>
              <a:t>  </a:t>
            </a:r>
            <a:r>
              <a:rPr lang="hu-HU" sz="2400" dirty="0" smtClean="0"/>
              <a:t>munkássága pedig a stílus legfontosabb bajor képviselője.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988840"/>
            <a:ext cx="914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THE SCHAUSPIELHAUS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1984-től: </a:t>
            </a:r>
            <a:r>
              <a:rPr lang="hu-HU" sz="2800" b="1" dirty="0" err="1" smtClean="0">
                <a:latin typeface="Arial Black" pitchFamily="34" charset="0"/>
              </a:rPr>
              <a:t>Konzerthaus</a:t>
            </a:r>
            <a:r>
              <a:rPr lang="hu-HU" sz="2800" b="1" dirty="0" smtClean="0">
                <a:latin typeface="Arial Black" pitchFamily="34" charset="0"/>
              </a:rPr>
              <a:t> Berlin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1818 -1821 </a:t>
            </a:r>
            <a:endParaRPr lang="hu-HU" sz="28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92494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  <a:cs typeface="Aharoni" pitchFamily="2" charset="-79"/>
              </a:rPr>
              <a:t>FRANCIA KLASSZICISTA ÉPÍTÉSZET</a:t>
            </a:r>
            <a:endParaRPr lang="hu-HU" sz="4400" b="1" dirty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The </a:t>
            </a:r>
            <a:r>
              <a:rPr lang="hu-HU" sz="2000" b="1" dirty="0" err="1" smtClean="0"/>
              <a:t>Schauspielhaus</a:t>
            </a:r>
            <a:r>
              <a:rPr lang="hu-HU" sz="2000" b="1" dirty="0" smtClean="0"/>
              <a:t> </a:t>
            </a:r>
            <a:r>
              <a:rPr lang="hu-HU" sz="2000" dirty="0" smtClean="0"/>
              <a:t> (korábban: </a:t>
            </a:r>
            <a:r>
              <a:rPr lang="hu-HU" sz="2000" i="1" dirty="0" smtClean="0"/>
              <a:t>Royal </a:t>
            </a:r>
            <a:r>
              <a:rPr lang="hu-HU" sz="2000" i="1" dirty="0" err="1" smtClean="0"/>
              <a:t>Playhouse</a:t>
            </a:r>
            <a:r>
              <a:rPr lang="hu-HU" sz="2000" dirty="0" smtClean="0"/>
              <a:t> , 1919-től: </a:t>
            </a:r>
            <a:r>
              <a:rPr lang="hu-HU" sz="2000" i="1" dirty="0" smtClean="0"/>
              <a:t>Porosz Állami Színház</a:t>
            </a:r>
            <a:r>
              <a:rPr lang="hu-HU" sz="2000" dirty="0" smtClean="0"/>
              <a:t> , 1984-től: </a:t>
            </a:r>
            <a:r>
              <a:rPr lang="hu-HU" sz="2000" i="1" dirty="0" err="1" smtClean="0"/>
              <a:t>Konzerthaus</a:t>
            </a:r>
            <a:r>
              <a:rPr lang="hu-HU" sz="2000" i="1" dirty="0" smtClean="0"/>
              <a:t> Berlin</a:t>
            </a:r>
            <a:r>
              <a:rPr lang="hu-HU" sz="2000" dirty="0" smtClean="0"/>
              <a:t> )  . Karl Friedrich </a:t>
            </a:r>
            <a:r>
              <a:rPr lang="hu-HU" sz="2000" dirty="0" err="1" smtClean="0"/>
              <a:t>Schinkel</a:t>
            </a:r>
            <a:r>
              <a:rPr lang="hu-HU" sz="2000" dirty="0" smtClean="0"/>
              <a:t> építette 1818 és 1821 között , és a német klasszicizmus egyik fő alkotása. A homlokzat tervezésénél mintául szolgált az </a:t>
            </a:r>
            <a:r>
              <a:rPr lang="hu-HU" sz="2000" dirty="0" err="1" smtClean="0"/>
              <a:t>ie</a:t>
            </a:r>
            <a:r>
              <a:rPr lang="hu-HU" sz="2000" dirty="0" smtClean="0"/>
              <a:t>. 320-ban épült athéni </a:t>
            </a:r>
            <a:r>
              <a:rPr lang="hu-HU" sz="2000" dirty="0" err="1" smtClean="0"/>
              <a:t>Thrasyllos</a:t>
            </a:r>
            <a:r>
              <a:rPr lang="hu-HU" sz="2000" dirty="0" smtClean="0"/>
              <a:t> emlékmű.  A második világháborúban kiégett, 1976-tól 1984 </a:t>
            </a:r>
            <a:r>
              <a:rPr lang="hu-HU" sz="2000" dirty="0" err="1" smtClean="0"/>
              <a:t>-ig</a:t>
            </a:r>
            <a:r>
              <a:rPr lang="hu-HU" sz="2000" dirty="0" smtClean="0"/>
              <a:t>  restaurálták hangversenyteremé alakították., kívülről az eredetihez hűen, belül pedig </a:t>
            </a:r>
            <a:r>
              <a:rPr lang="hu-HU" sz="2000" dirty="0" err="1" smtClean="0"/>
              <a:t>historizáló</a:t>
            </a:r>
            <a:r>
              <a:rPr lang="hu-HU" sz="2000" dirty="0" smtClean="0"/>
              <a:t> formában. </a:t>
            </a:r>
            <a:r>
              <a:rPr lang="hu-HU" sz="2000" dirty="0" err="1" smtClean="0"/>
              <a:t>Schinkel</a:t>
            </a:r>
            <a:r>
              <a:rPr lang="hu-HU" sz="2000" dirty="0" smtClean="0"/>
              <a:t> 1819-től kezdődően a színház gazdag szobrászati díszítésére szolgáló képi programot Christian Friedrich </a:t>
            </a:r>
            <a:r>
              <a:rPr lang="hu-HU" sz="2000" dirty="0" err="1" smtClean="0"/>
              <a:t>Tieck</a:t>
            </a:r>
            <a:r>
              <a:rPr lang="hu-HU" sz="2000" dirty="0" smtClean="0"/>
              <a:t> szobrászművésszel dolgozta ki. Az oromzaton  a dombormű </a:t>
            </a:r>
            <a:r>
              <a:rPr lang="hu-HU" sz="2000" dirty="0" err="1" smtClean="0"/>
              <a:t>niobidokat</a:t>
            </a:r>
            <a:r>
              <a:rPr lang="hu-HU" sz="2000" dirty="0" smtClean="0"/>
              <a:t> színpadi művészet szimbólumait, </a:t>
            </a:r>
            <a:r>
              <a:rPr lang="hu-HU" sz="2000" dirty="0" err="1" smtClean="0"/>
              <a:t>Bacchanált</a:t>
            </a:r>
            <a:r>
              <a:rPr lang="hu-HU" sz="2000" dirty="0" smtClean="0"/>
              <a:t>,  Orpheuszt és Euridikét ábrázolják.</a:t>
            </a:r>
          </a:p>
        </p:txBody>
      </p:sp>
      <p:pic>
        <p:nvPicPr>
          <p:cNvPr id="3074" name="Picture 2" descr="https://upload.wikimedia.org/wikipedia/commons/thumb/a/ad/The_Choragic_Monument_of_Thrasyllus_on_March_5%2C_2020.jpg/270px-The_Choragic_Monument_of_Thrasyllus_on_March_5%2C_202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896" y="3717032"/>
            <a:ext cx="4320479" cy="288032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395536" y="5085184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Thrasyllos</a:t>
            </a:r>
            <a:r>
              <a:rPr lang="hu-HU" b="1" dirty="0" smtClean="0"/>
              <a:t> emlékmű,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5/150418_Konzerthaus_Berlin_Gendarmenmarkt.jpg/1280px-150418_Konzerthaus_Berlin_Gendarmenmar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10" y="692696"/>
            <a:ext cx="8873379" cy="591327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The </a:t>
            </a:r>
            <a:r>
              <a:rPr lang="hu-HU" sz="2400" b="1" dirty="0" err="1" smtClean="0"/>
              <a:t>Schauspielhaus</a:t>
            </a:r>
            <a:r>
              <a:rPr lang="hu-HU" sz="2400" b="1" dirty="0" smtClean="0"/>
              <a:t>, Berlin,</a:t>
            </a:r>
            <a:r>
              <a:rPr lang="hu-HU" sz="2400" dirty="0" smtClean="0"/>
              <a:t> 1818 -1821</a:t>
            </a:r>
            <a:r>
              <a:rPr lang="hu-HU" sz="2400" b="1" dirty="0" smtClean="0"/>
              <a:t> Friedrich </a:t>
            </a:r>
            <a:r>
              <a:rPr lang="hu-HU" sz="2400" b="1" dirty="0" err="1" smtClean="0"/>
              <a:t>Schinkel</a:t>
            </a:r>
            <a:r>
              <a:rPr lang="hu-HU" sz="2400" dirty="0" smtClean="0"/>
              <a:t> 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845" y="1484784"/>
            <a:ext cx="901430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 </a:t>
            </a:r>
            <a:r>
              <a:rPr lang="hu-HU" sz="2400" b="1" dirty="0" err="1" smtClean="0"/>
              <a:t>Schauspielhaus</a:t>
            </a:r>
            <a:r>
              <a:rPr lang="hu-HU" sz="2400" b="1" dirty="0" smtClean="0"/>
              <a:t>, Berlin,</a:t>
            </a:r>
            <a:r>
              <a:rPr lang="hu-HU" sz="2400" dirty="0" smtClean="0"/>
              <a:t> 1818 -1821</a:t>
            </a:r>
            <a:r>
              <a:rPr lang="hu-HU" sz="2400" b="1" dirty="0" smtClean="0"/>
              <a:t> Friedrich </a:t>
            </a:r>
            <a:r>
              <a:rPr lang="hu-HU" sz="2400" b="1" dirty="0" err="1" smtClean="0"/>
              <a:t>Schinkel</a:t>
            </a:r>
            <a:r>
              <a:rPr lang="hu-HU" sz="2400" dirty="0" smtClean="0"/>
              <a:t> 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4447" y="1340198"/>
            <a:ext cx="889510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Schauspielhaus</a:t>
            </a:r>
            <a:r>
              <a:rPr lang="hu-HU" sz="2400" b="1" dirty="0" smtClean="0"/>
              <a:t>, Berlin,</a:t>
            </a:r>
            <a:r>
              <a:rPr lang="hu-HU" sz="2400" dirty="0" smtClean="0"/>
              <a:t> 1818 -1821</a:t>
            </a:r>
            <a:r>
              <a:rPr lang="hu-HU" sz="2400" b="1" dirty="0" smtClean="0"/>
              <a:t> Friedrich </a:t>
            </a:r>
            <a:r>
              <a:rPr lang="hu-HU" sz="2400" b="1" dirty="0" err="1" smtClean="0"/>
              <a:t>Schinkel</a:t>
            </a:r>
            <a:r>
              <a:rPr lang="hu-HU" sz="2400" dirty="0" smtClean="0"/>
              <a:t> 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The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Schauspielhaus</a:t>
            </a:r>
            <a:r>
              <a:rPr lang="hu-HU" sz="2400" b="1" dirty="0" smtClean="0"/>
              <a:t>, Berlin,</a:t>
            </a:r>
            <a:r>
              <a:rPr lang="en-US" sz="2400" b="1" dirty="0" smtClean="0"/>
              <a:t> Tympanums above the main entrance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and Apollo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a </a:t>
            </a:r>
            <a:r>
              <a:rPr lang="hu-HU" sz="2400" b="1" dirty="0" err="1" smtClean="0"/>
              <a:t>chariot</a:t>
            </a:r>
            <a:r>
              <a:rPr lang="hu-HU" sz="2400" b="1" dirty="0" smtClean="0"/>
              <a:t>, </a:t>
            </a:r>
            <a:r>
              <a:rPr lang="hu-HU" sz="2400" dirty="0" smtClean="0"/>
              <a:t> </a:t>
            </a:r>
            <a:r>
              <a:rPr lang="en-US" sz="2400" b="1" dirty="0" smtClean="0"/>
              <a:t>Christian Friedrich Tieck</a:t>
            </a:r>
            <a:r>
              <a:rPr lang="hu-HU" sz="2400" b="1" dirty="0" smtClean="0"/>
              <a:t>,</a:t>
            </a:r>
            <a:r>
              <a:rPr lang="en-US" sz="2400" b="1" dirty="0" smtClean="0"/>
              <a:t> </a:t>
            </a:r>
            <a:r>
              <a:rPr lang="hu-HU" sz="2400" b="1" dirty="0" smtClean="0"/>
              <a:t> </a:t>
            </a:r>
            <a:r>
              <a:rPr lang="hu-HU" sz="2400" dirty="0" smtClean="0"/>
              <a:t>c.</a:t>
            </a:r>
            <a:r>
              <a:rPr lang="en-US" sz="2400" dirty="0" smtClean="0"/>
              <a:t>1820</a:t>
            </a:r>
            <a:r>
              <a:rPr lang="hu-HU" sz="2400" dirty="0" smtClean="0"/>
              <a:t>  </a:t>
            </a:r>
            <a:endParaRPr lang="hu-HU" dirty="0"/>
          </a:p>
        </p:txBody>
      </p:sp>
      <p:pic>
        <p:nvPicPr>
          <p:cNvPr id="5" name="Picture 2" descr="https://upload.wikimedia.org/wikipedia/commons/thumb/b/b7/Tieck_Schauspielhaus_Ostgiebel.jpg/1280px-Tieck_Schauspielhaus_Ostgieb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836712"/>
            <a:ext cx="8208912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er Große Saal im Konzerthaus am Berliner Gendarmenmarkt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33124" name="Picture 4" descr="Der Große Saal im Konzerthaus am Berliner Gendarmenmarkt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33125" name="Picture 5" descr="C:\Users\User\Downloads\a65e4e5a-b3e8-11eb-9651-4cdfc073747a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155510" y="1268760"/>
            <a:ext cx="8832980" cy="496855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4766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The Great Hall, (1700 </a:t>
            </a:r>
            <a:r>
              <a:rPr lang="hu-HU" sz="2400" b="1" dirty="0" err="1" smtClean="0"/>
              <a:t>seats</a:t>
            </a:r>
            <a:r>
              <a:rPr lang="hu-HU" sz="2400" b="1" dirty="0" smtClean="0"/>
              <a:t>) 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132856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GLYPTOTHEK, MÜNCHEN</a:t>
            </a:r>
            <a:r>
              <a:rPr lang="hu-HU" sz="44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1816 - 1830 </a:t>
            </a:r>
            <a:r>
              <a:rPr lang="hu-HU" sz="4400" dirty="0" smtClean="0">
                <a:latin typeface="Arial Black" pitchFamily="34" charset="0"/>
              </a:rPr>
              <a:t>  </a:t>
            </a:r>
            <a:endParaRPr lang="hu-H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188640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 müncheni  </a:t>
            </a:r>
            <a:r>
              <a:rPr lang="hu-HU" sz="2400" b="1" dirty="0" err="1" smtClean="0"/>
              <a:t>Glyptothek</a:t>
            </a:r>
            <a:r>
              <a:rPr lang="hu-HU" sz="2400" dirty="0" smtClean="0"/>
              <a:t>   Ludwig koronaherceg parancsára aki később I. Ludwig király lett, 1816 - 1830 között épült </a:t>
            </a:r>
            <a:r>
              <a:rPr lang="hu-HU" sz="2400" b="1" dirty="0" smtClean="0"/>
              <a:t>Leo von </a:t>
            </a:r>
            <a:r>
              <a:rPr lang="hu-HU" sz="2400" b="1" dirty="0" err="1" smtClean="0"/>
              <a:t>Klenze</a:t>
            </a:r>
            <a:r>
              <a:rPr lang="hu-HU" sz="2400" b="1" dirty="0" smtClean="0"/>
              <a:t> </a:t>
            </a:r>
            <a:r>
              <a:rPr lang="hu-HU" sz="2400" dirty="0" smtClean="0"/>
              <a:t>német klasszicista építész  tervei alapján.</a:t>
            </a:r>
          </a:p>
          <a:p>
            <a:r>
              <a:rPr lang="hu-HU" sz="2400" dirty="0" smtClean="0"/>
              <a:t>múzeumot klasszikus görög-római stílusban tervezték. </a:t>
            </a:r>
          </a:p>
          <a:p>
            <a:r>
              <a:rPr lang="hu-HU" sz="2400" dirty="0" smtClean="0"/>
              <a:t>A homlokzaton ión oszlopok ,  külső falakon fülkék találhatók, amelyekben eredeti római és görög szobrok  állnak, mindegyik falon (a hátulján) hat-hat.  </a:t>
            </a:r>
          </a:p>
          <a:p>
            <a:r>
              <a:rPr lang="hu-HU" sz="2400" dirty="0" smtClean="0"/>
              <a:t>A felső oromzaton Johann Martin von Wagner szobor csoportja található középen  </a:t>
            </a:r>
            <a:r>
              <a:rPr lang="hu-HU" sz="2400" dirty="0" err="1" smtClean="0"/>
              <a:t>Athéne</a:t>
            </a:r>
            <a:r>
              <a:rPr lang="hu-HU" sz="2400" dirty="0" smtClean="0"/>
              <a:t> a művészetek védelmezője látható. </a:t>
            </a:r>
          </a:p>
          <a:p>
            <a:r>
              <a:rPr lang="hu-HU" sz="2400" dirty="0" smtClean="0"/>
              <a:t>A múzeum eredetileg teljesen márványból épült.</a:t>
            </a:r>
          </a:p>
          <a:p>
            <a:r>
              <a:rPr lang="hu-HU" sz="2400" dirty="0" smtClean="0"/>
              <a:t> </a:t>
            </a:r>
          </a:p>
          <a:p>
            <a:r>
              <a:rPr lang="hu-HU" sz="2400" dirty="0" smtClean="0"/>
              <a:t>A második világháború idején azonban a múzeumot lebombázták, majd később újjáépítették. A belső falak vörös téglából készültek és világos vakolattal festettek. Belseje kupolás, boltíves.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Munich</a:t>
            </a:r>
            <a:r>
              <a:rPr lang="hu-HU" sz="2400" b="1" dirty="0" smtClean="0"/>
              <a:t>, </a:t>
            </a:r>
            <a:r>
              <a:rPr lang="hu-HU" sz="2400" dirty="0" smtClean="0"/>
              <a:t>1816 - 1830, Leo von </a:t>
            </a:r>
            <a:r>
              <a:rPr lang="hu-HU" sz="2400" dirty="0" err="1" smtClean="0"/>
              <a:t>Klenze</a:t>
            </a:r>
            <a:r>
              <a:rPr lang="hu-HU" sz="2400" dirty="0" smtClean="0"/>
              <a:t>  </a:t>
            </a:r>
            <a:endParaRPr lang="hu-HU" sz="2400" dirty="0"/>
          </a:p>
        </p:txBody>
      </p:sp>
      <p:pic>
        <p:nvPicPr>
          <p:cNvPr id="124930" name="Picture 2" descr="https://upload.wikimedia.org/wikipedia/commons/thumb/c/c7/Glyptothek%2C_K%C3%B6nigsplatz%2C_M%C3%BAnich%2C_Alemania22.JPG/1280px-Glyptothek%2C_K%C3%B6nigsplatz%2C_M%C3%BAnich%2C_Alemania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7863" y="800145"/>
            <a:ext cx="8108274" cy="5257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AutoShape 2" descr="https://muenchen.im-bild.org/files/styles/galerie_vollbild/public/pictures/museen/glyptothek/20100830165944-koenigsplatz-glyptothek-mt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139678" y="1568905"/>
            <a:ext cx="8824810" cy="387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206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Munich</a:t>
            </a:r>
            <a:r>
              <a:rPr lang="hu-HU" sz="2400" b="1" dirty="0" smtClean="0"/>
              <a:t>, </a:t>
            </a:r>
            <a:r>
              <a:rPr lang="hu-HU" sz="2400" dirty="0" smtClean="0"/>
              <a:t>1816 és 1830, Leo von </a:t>
            </a:r>
            <a:r>
              <a:rPr lang="hu-HU" sz="2400" dirty="0" err="1" smtClean="0"/>
              <a:t>Klenze</a:t>
            </a:r>
            <a:r>
              <a:rPr lang="hu-HU" sz="2400" dirty="0" smtClean="0"/>
              <a:t>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6288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MADELEINE - TEMPLOM PÁRIZS -</a:t>
            </a:r>
            <a:r>
              <a:rPr lang="hu-HU" sz="4400" dirty="0" smtClean="0"/>
              <a:t> </a:t>
            </a:r>
            <a:r>
              <a:rPr lang="hu-HU" sz="4400" b="1" dirty="0" smtClean="0">
                <a:latin typeface="Arial Black" pitchFamily="34" charset="0"/>
              </a:rPr>
              <a:t>1807-1828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87524" y="3429000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 smtClean="0"/>
              <a:t>Építészek</a:t>
            </a:r>
            <a:endParaRPr lang="hu-HU" sz="2400" b="1" u="sng" dirty="0" smtClean="0"/>
          </a:p>
          <a:p>
            <a:r>
              <a:rPr lang="fr-FR" sz="2400" b="1" dirty="0" smtClean="0"/>
              <a:t> </a:t>
            </a:r>
            <a:r>
              <a:rPr lang="fr-FR" sz="2400" dirty="0" smtClean="0"/>
              <a:t>Pierre-Alexandre Vignon</a:t>
            </a:r>
            <a:endParaRPr lang="hu-HU" sz="2400" dirty="0" smtClean="0"/>
          </a:p>
          <a:p>
            <a:r>
              <a:rPr lang="fr-FR" sz="2400" dirty="0" smtClean="0"/>
              <a:t> Pierre Contant d'Ivry</a:t>
            </a:r>
            <a:r>
              <a:rPr lang="hu-HU" sz="2400" dirty="0" smtClean="0"/>
              <a:t> </a:t>
            </a:r>
          </a:p>
          <a:p>
            <a:r>
              <a:rPr lang="fr-FR" sz="2400" dirty="0" smtClean="0"/>
              <a:t> Jean-Jacques-Marie Huvé</a:t>
            </a:r>
            <a:r>
              <a:rPr lang="hu-HU" sz="2400" dirty="0" smtClean="0"/>
              <a:t> </a:t>
            </a:r>
          </a:p>
          <a:p>
            <a:r>
              <a:rPr lang="fr-FR" sz="2400" dirty="0" smtClean="0"/>
              <a:t> Guillaume-Martin Couture</a:t>
            </a:r>
            <a:r>
              <a:rPr lang="hu-HU" sz="2400" dirty="0" smtClean="0"/>
              <a:t>  </a:t>
            </a:r>
          </a:p>
          <a:p>
            <a:endParaRPr lang="hu-HU" sz="2400" dirty="0" smtClean="0"/>
          </a:p>
          <a:p>
            <a:r>
              <a:rPr lang="hu-HU" sz="2400" u="sng" dirty="0" smtClean="0"/>
              <a:t> </a:t>
            </a:r>
            <a:r>
              <a:rPr lang="hu-HU" sz="2400" b="1" u="sng" dirty="0" smtClean="0"/>
              <a:t>Megnyitva</a:t>
            </a:r>
            <a:r>
              <a:rPr lang="hu-HU" sz="2400" b="1" dirty="0" smtClean="0"/>
              <a:t>: </a:t>
            </a:r>
            <a:r>
              <a:rPr lang="hu-HU" sz="2400" dirty="0" smtClean="0"/>
              <a:t>1842. július 24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9756" y="1143055"/>
            <a:ext cx="8964487" cy="457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Munich</a:t>
            </a:r>
            <a:r>
              <a:rPr lang="hu-HU" sz="2400" dirty="0" smtClean="0"/>
              <a:t>, 1816 - 1830, Leo von </a:t>
            </a:r>
            <a:r>
              <a:rPr lang="hu-HU" sz="2400" dirty="0" err="1" smtClean="0"/>
              <a:t>Klenze</a:t>
            </a:r>
            <a:r>
              <a:rPr lang="hu-HU" sz="2400" dirty="0" smtClean="0"/>
              <a:t>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thumb/0/03/Glyptothek%2C_K%C3%B6nigsplatz%2C_M%C3%BAnich%2C_Alemania06.JPG/1280px-Glyptothek%2C_K%C3%B6nigsplatz%2C_M%C3%BAnich%2C_Alemania06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54135" y="1628800"/>
            <a:ext cx="8835730" cy="489654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Munich</a:t>
            </a:r>
            <a:r>
              <a:rPr lang="hu-HU" sz="2400" b="1" dirty="0" smtClean="0"/>
              <a:t> relief</a:t>
            </a:r>
            <a:r>
              <a:rPr lang="hu-HU" sz="2400" dirty="0" smtClean="0"/>
              <a:t> 1816 – 1830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dirty="0" smtClean="0"/>
              <a:t> Johann Martin von Wagner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Az oromzaton Johann Martin von Wagner szobor csoportja található középen  </a:t>
            </a:r>
            <a:r>
              <a:rPr lang="hu-HU" sz="2400" dirty="0" err="1" smtClean="0"/>
              <a:t>Athéne</a:t>
            </a:r>
            <a:r>
              <a:rPr lang="hu-HU" sz="2400" dirty="0" smtClean="0"/>
              <a:t> a művészetek védelmezője . 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upload.wikimedia.org/wikipedia/commons/thumb/d/de/Glyptothek%2C_K%C3%B6nigsplatz%2C_M%C3%BAnich%2C_Alemania12.JPG/668px-Glyptothek%2C_K%C3%B6nigsplatz%2C_M%C3%BAnich%2C_Alemania12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275856" y="0"/>
            <a:ext cx="5716791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124744"/>
            <a:ext cx="3275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Munich</a:t>
            </a:r>
            <a:r>
              <a:rPr lang="hu-HU" sz="2400" b="1" dirty="0" smtClean="0"/>
              <a:t> relief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1816 – 1830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dirty="0" smtClean="0"/>
              <a:t> Johann Martin von Wagner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s://dynamic-media-cdn.tripadvisor.com/media/photo-o/1b/66/4d/ba/if-you-like-ancient-sculptures.jpg?w=1200&amp;h=-1&amp;s=1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77788" y="1052736"/>
            <a:ext cx="8388424" cy="559228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Glyptothek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Königsplatz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Munich</a:t>
            </a:r>
            <a:r>
              <a:rPr lang="hu-HU" sz="2400" b="1" dirty="0" smtClean="0"/>
              <a:t>,  </a:t>
            </a:r>
            <a:r>
              <a:rPr lang="hu-HU" sz="2400" b="1" dirty="0" err="1" smtClean="0"/>
              <a:t>interior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view</a:t>
            </a:r>
            <a:r>
              <a:rPr lang="hu-HU" sz="2400" b="1" dirty="0" smtClean="0"/>
              <a:t>, </a:t>
            </a:r>
            <a:r>
              <a:rPr lang="hu-HU" sz="2400" dirty="0" smtClean="0"/>
              <a:t>1816 – 1830</a:t>
            </a:r>
          </a:p>
          <a:p>
            <a:pPr algn="ctr"/>
            <a:r>
              <a:rPr lang="hu-HU" sz="2400" b="1" dirty="0" smtClean="0"/>
              <a:t> Leo von </a:t>
            </a:r>
            <a:r>
              <a:rPr lang="hu-HU" sz="2400" b="1" dirty="0" err="1" smtClean="0"/>
              <a:t>Klenze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27784" y="30689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3518" y="404664"/>
            <a:ext cx="86769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 párizsi </a:t>
            </a:r>
            <a:r>
              <a:rPr lang="hu-HU" sz="2400" b="1" dirty="0" err="1" smtClean="0"/>
              <a:t>Madeleine-templom</a:t>
            </a:r>
            <a:r>
              <a:rPr lang="hu-HU" sz="2400" dirty="0" smtClean="0"/>
              <a:t> elsősorban Pierre-Alexandre </a:t>
            </a:r>
            <a:r>
              <a:rPr lang="hu-HU" sz="2400" dirty="0" err="1" smtClean="0"/>
              <a:t>Barthélemy</a:t>
            </a:r>
            <a:r>
              <a:rPr lang="hu-HU" sz="2400" dirty="0" smtClean="0"/>
              <a:t> </a:t>
            </a:r>
            <a:r>
              <a:rPr lang="hu-HU" sz="2400" dirty="0" err="1" smtClean="0"/>
              <a:t>Vignon</a:t>
            </a:r>
            <a:r>
              <a:rPr lang="hu-HU" sz="2400" dirty="0" smtClean="0"/>
              <a:t>,  francia építész műve, amely klasszicista stílusban épült. Érződik rajta a dél-franciaországi </a:t>
            </a:r>
            <a:r>
              <a:rPr lang="hu-HU" sz="2400" dirty="0" err="1" smtClean="0"/>
              <a:t>nimes-i</a:t>
            </a:r>
            <a:r>
              <a:rPr lang="hu-HU" sz="2400" dirty="0" smtClean="0"/>
              <a:t> 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Maison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Carrée</a:t>
            </a:r>
            <a:r>
              <a:rPr lang="hu-HU" sz="2400" dirty="0" smtClean="0"/>
              <a:t>, sőt a Periklész korában épült athéni </a:t>
            </a:r>
            <a:r>
              <a:rPr lang="hu-HU" sz="2400" b="1" dirty="0" smtClean="0"/>
              <a:t> Héphaisztosz</a:t>
            </a:r>
            <a:r>
              <a:rPr lang="hu-HU" sz="2400" dirty="0" smtClean="0"/>
              <a:t> hatása is.</a:t>
            </a:r>
          </a:p>
          <a:p>
            <a:endParaRPr lang="hu-HU" sz="2400" u="sng" dirty="0" smtClean="0"/>
          </a:p>
          <a:p>
            <a:r>
              <a:rPr lang="hu-HU" sz="2400" b="1" dirty="0" smtClean="0"/>
              <a:t> I. Napóleon </a:t>
            </a:r>
            <a:r>
              <a:rPr lang="hu-HU" sz="2400" dirty="0" smtClean="0"/>
              <a:t>1806-ban a jénai csata után győzelmi templomot építtetett hadserege számára, az ehhez szükséges tervek elkészítéséhez Pierre Alexandre </a:t>
            </a:r>
            <a:r>
              <a:rPr lang="hu-HU" sz="2400" dirty="0" err="1" smtClean="0"/>
              <a:t>Vignon</a:t>
            </a:r>
            <a:r>
              <a:rPr lang="hu-HU" sz="2400" dirty="0" smtClean="0"/>
              <a:t> kapott megbízást. Párizsban a francia forradalom idején befejezetlenül maradt </a:t>
            </a:r>
            <a:r>
              <a:rPr lang="hu-HU" sz="2400" dirty="0" err="1" smtClean="0"/>
              <a:t>Madeleine-templomot</a:t>
            </a:r>
            <a:r>
              <a:rPr lang="hu-HU" sz="2400" dirty="0" smtClean="0"/>
              <a:t> kellett felépítenie, amelyen már </a:t>
            </a:r>
            <a:r>
              <a:rPr lang="hu-HU" sz="2400" dirty="0" err="1" smtClean="0"/>
              <a:t>Contant</a:t>
            </a:r>
            <a:r>
              <a:rPr lang="hu-HU" sz="2400" dirty="0" smtClean="0"/>
              <a:t> </a:t>
            </a:r>
            <a:r>
              <a:rPr lang="hu-HU" sz="2400" dirty="0" err="1" smtClean="0"/>
              <a:t>d’Ivry</a:t>
            </a:r>
            <a:r>
              <a:rPr lang="hu-HU" sz="2400" dirty="0" smtClean="0"/>
              <a:t> (1698–1777), majd </a:t>
            </a:r>
            <a:r>
              <a:rPr lang="hu-HU" sz="2400" dirty="0" err="1" smtClean="0"/>
              <a:t>Guillaume</a:t>
            </a:r>
            <a:r>
              <a:rPr lang="hu-HU" sz="2400" dirty="0" smtClean="0"/>
              <a:t> </a:t>
            </a:r>
            <a:r>
              <a:rPr lang="hu-HU" sz="2400" dirty="0" err="1" smtClean="0"/>
              <a:t>Couture</a:t>
            </a:r>
            <a:r>
              <a:rPr lang="hu-HU" sz="2400" dirty="0" smtClean="0"/>
              <a:t> dolgozott. </a:t>
            </a:r>
            <a:r>
              <a:rPr lang="hu-HU" sz="2400" dirty="0" err="1" smtClean="0"/>
              <a:t>Vignon</a:t>
            </a:r>
            <a:r>
              <a:rPr lang="hu-HU" sz="2400" dirty="0" smtClean="0"/>
              <a:t> görög minta szerint tervezett, ötvenkét, egyenként 20 méter magas korinthoszi oszloppal övezte a templomot. </a:t>
            </a:r>
          </a:p>
          <a:p>
            <a:r>
              <a:rPr lang="hu-HU" sz="2400" dirty="0" smtClean="0"/>
              <a:t>Hossza: 108 m, Szélesség: 43 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upload.wikimedia.org/wikipedia/commons/thumb/c/c1/Atene_-_Tempio_di_Efesto.jpg/800px-Atene_-_Tempio_di_Efes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88640"/>
            <a:ext cx="3600400" cy="27003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3" y="2924945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Athén: Héphaisztosz temploma</a:t>
            </a:r>
            <a:endParaRPr lang="hu-HU" sz="2000" b="1" dirty="0"/>
          </a:p>
        </p:txBody>
      </p:sp>
      <p:pic>
        <p:nvPicPr>
          <p:cNvPr id="66566" name="Picture 6" descr="https://upload.wikimedia.org/wikipedia/commons/thumb/d/d4/La_Maison_carr%C3%A9e.JPG/749px-La_Maison_carr%C3%A9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188639"/>
            <a:ext cx="3639119" cy="275714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5292080" y="2924945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 smtClean="0"/>
              <a:t>Nimes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Maison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Carrée</a:t>
            </a:r>
            <a:endParaRPr lang="hu-HU" sz="2000" b="1" dirty="0"/>
          </a:p>
        </p:txBody>
      </p:sp>
      <p:pic>
        <p:nvPicPr>
          <p:cNvPr id="66570" name="Picture 10" descr="Fájl: La Madeleine (alrededor de 1911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54926" y="3429000"/>
            <a:ext cx="4034148" cy="285505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2627784" y="6309320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 smtClean="0"/>
              <a:t>Madeleine-templom</a:t>
            </a:r>
            <a:r>
              <a:rPr lang="hu-HU" sz="2000" b="1" dirty="0" smtClean="0"/>
              <a:t>, Párizs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La Madeleine, Paris, France, Photochrome Print, circa 1900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18177" y="764704"/>
            <a:ext cx="8307645" cy="586066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Church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, Paris,</a:t>
            </a:r>
            <a:r>
              <a:rPr lang="hu-HU" sz="2400" dirty="0" smtClean="0"/>
              <a:t>1807-1828, </a:t>
            </a:r>
            <a:r>
              <a:rPr lang="hu-HU" sz="2400" dirty="0" err="1" smtClean="0"/>
              <a:t>Photochrome</a:t>
            </a:r>
            <a:r>
              <a:rPr lang="hu-HU" sz="2400" dirty="0" smtClean="0"/>
              <a:t> Print, </a:t>
            </a:r>
            <a:r>
              <a:rPr lang="hu-HU" sz="2400" dirty="0" err="1" smtClean="0"/>
              <a:t>ca</a:t>
            </a:r>
            <a:r>
              <a:rPr lang="hu-HU" sz="2400" dirty="0" smtClean="0"/>
              <a:t>. 1900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Polgár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747</Words>
  <Application>Microsoft Office PowerPoint</Application>
  <PresentationFormat>Diavetítés a képernyőre (4:3 oldalarány)</PresentationFormat>
  <Paragraphs>147</Paragraphs>
  <Slides>63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64" baseType="lpstr">
      <vt:lpstr>Office-téma</vt:lpstr>
      <vt:lpstr>KLASSZICIZMUS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KLASSZICIZMUS</dc:title>
  <dc:creator>.Piroska</dc:creator>
  <cp:lastModifiedBy>.Piroska</cp:lastModifiedBy>
  <cp:revision>152</cp:revision>
  <dcterms:created xsi:type="dcterms:W3CDTF">2022-12-14T17:42:27Z</dcterms:created>
  <dcterms:modified xsi:type="dcterms:W3CDTF">2023-01-13T05:55:48Z</dcterms:modified>
</cp:coreProperties>
</file>