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92" r:id="rId3"/>
    <p:sldId id="300" r:id="rId4"/>
    <p:sldId id="257" r:id="rId5"/>
    <p:sldId id="267" r:id="rId6"/>
    <p:sldId id="258" r:id="rId7"/>
    <p:sldId id="259" r:id="rId8"/>
    <p:sldId id="268" r:id="rId9"/>
    <p:sldId id="269" r:id="rId10"/>
    <p:sldId id="270" r:id="rId11"/>
    <p:sldId id="260" r:id="rId12"/>
    <p:sldId id="262" r:id="rId13"/>
    <p:sldId id="271" r:id="rId14"/>
    <p:sldId id="263" r:id="rId15"/>
    <p:sldId id="264" r:id="rId16"/>
    <p:sldId id="301" r:id="rId17"/>
    <p:sldId id="265" r:id="rId18"/>
    <p:sldId id="289" r:id="rId19"/>
    <p:sldId id="313" r:id="rId20"/>
    <p:sldId id="297" r:id="rId21"/>
    <p:sldId id="273" r:id="rId22"/>
    <p:sldId id="272" r:id="rId23"/>
    <p:sldId id="291" r:id="rId24"/>
    <p:sldId id="290" r:id="rId25"/>
    <p:sldId id="294" r:id="rId26"/>
    <p:sldId id="292" r:id="rId27"/>
    <p:sldId id="293" r:id="rId28"/>
    <p:sldId id="295" r:id="rId29"/>
    <p:sldId id="274" r:id="rId30"/>
    <p:sldId id="275" r:id="rId31"/>
    <p:sldId id="276" r:id="rId32"/>
    <p:sldId id="277" r:id="rId33"/>
    <p:sldId id="278" r:id="rId34"/>
    <p:sldId id="279" r:id="rId35"/>
    <p:sldId id="340" r:id="rId36"/>
    <p:sldId id="280" r:id="rId37"/>
    <p:sldId id="281" r:id="rId38"/>
    <p:sldId id="282" r:id="rId39"/>
    <p:sldId id="283" r:id="rId40"/>
    <p:sldId id="307" r:id="rId41"/>
    <p:sldId id="312" r:id="rId42"/>
    <p:sldId id="284" r:id="rId43"/>
    <p:sldId id="302" r:id="rId44"/>
    <p:sldId id="303" r:id="rId45"/>
    <p:sldId id="314" r:id="rId46"/>
    <p:sldId id="304" r:id="rId47"/>
    <p:sldId id="305" r:id="rId48"/>
    <p:sldId id="393" r:id="rId49"/>
    <p:sldId id="306" r:id="rId50"/>
    <p:sldId id="389" r:id="rId51"/>
    <p:sldId id="317" r:id="rId52"/>
    <p:sldId id="318" r:id="rId53"/>
    <p:sldId id="327" r:id="rId54"/>
    <p:sldId id="328" r:id="rId55"/>
    <p:sldId id="315" r:id="rId56"/>
    <p:sldId id="331" r:id="rId57"/>
    <p:sldId id="330" r:id="rId58"/>
    <p:sldId id="390" r:id="rId59"/>
    <p:sldId id="391" r:id="rId60"/>
    <p:sldId id="329" r:id="rId61"/>
    <p:sldId id="343" r:id="rId62"/>
    <p:sldId id="316" r:id="rId63"/>
    <p:sldId id="332" r:id="rId64"/>
    <p:sldId id="310" r:id="rId65"/>
    <p:sldId id="341" r:id="rId66"/>
    <p:sldId id="342" r:id="rId67"/>
    <p:sldId id="344" r:id="rId68"/>
    <p:sldId id="336" r:id="rId69"/>
    <p:sldId id="339" r:id="rId70"/>
    <p:sldId id="337" r:id="rId71"/>
    <p:sldId id="319" r:id="rId72"/>
    <p:sldId id="320" r:id="rId73"/>
    <p:sldId id="321" r:id="rId74"/>
    <p:sldId id="333" r:id="rId75"/>
    <p:sldId id="334" r:id="rId76"/>
    <p:sldId id="351" r:id="rId77"/>
    <p:sldId id="352" r:id="rId78"/>
    <p:sldId id="323" r:id="rId79"/>
    <p:sldId id="354" r:id="rId80"/>
    <p:sldId id="353" r:id="rId81"/>
    <p:sldId id="345" r:id="rId82"/>
    <p:sldId id="335" r:id="rId83"/>
    <p:sldId id="325" r:id="rId84"/>
    <p:sldId id="324" r:id="rId85"/>
    <p:sldId id="394" r:id="rId86"/>
    <p:sldId id="346" r:id="rId87"/>
    <p:sldId id="375" r:id="rId88"/>
    <p:sldId id="368" r:id="rId89"/>
    <p:sldId id="347" r:id="rId90"/>
    <p:sldId id="366" r:id="rId91"/>
    <p:sldId id="376" r:id="rId92"/>
    <p:sldId id="377" r:id="rId93"/>
    <p:sldId id="372" r:id="rId94"/>
    <p:sldId id="367" r:id="rId95"/>
    <p:sldId id="369" r:id="rId96"/>
    <p:sldId id="395" r:id="rId97"/>
    <p:sldId id="370" r:id="rId98"/>
    <p:sldId id="371" r:id="rId99"/>
    <p:sldId id="374" r:id="rId100"/>
    <p:sldId id="373" r:id="rId101"/>
    <p:sldId id="384" r:id="rId102"/>
    <p:sldId id="385" r:id="rId103"/>
    <p:sldId id="396" r:id="rId104"/>
    <p:sldId id="383" r:id="rId105"/>
    <p:sldId id="397" r:id="rId106"/>
    <p:sldId id="398" r:id="rId107"/>
    <p:sldId id="400" r:id="rId108"/>
    <p:sldId id="378" r:id="rId109"/>
    <p:sldId id="379" r:id="rId110"/>
    <p:sldId id="380" r:id="rId111"/>
    <p:sldId id="381" r:id="rId112"/>
    <p:sldId id="382" r:id="rId113"/>
    <p:sldId id="386" r:id="rId114"/>
    <p:sldId id="387" r:id="rId115"/>
    <p:sldId id="348" r:id="rId116"/>
    <p:sldId id="349" r:id="rId117"/>
    <p:sldId id="350" r:id="rId118"/>
    <p:sldId id="355" r:id="rId119"/>
    <p:sldId id="356" r:id="rId120"/>
    <p:sldId id="365" r:id="rId121"/>
    <p:sldId id="359" r:id="rId122"/>
    <p:sldId id="357" r:id="rId123"/>
    <p:sldId id="362" r:id="rId124"/>
    <p:sldId id="388" r:id="rId125"/>
    <p:sldId id="361" r:id="rId126"/>
    <p:sldId id="326" r:id="rId127"/>
  </p:sldIdLst>
  <p:sldSz cx="9144000" cy="6858000" type="screen4x3"/>
  <p:notesSz cx="6858000" cy="9144000"/>
  <p:defaultTextStyle>
    <a:defPPr>
      <a:defRPr lang="hu-H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0" d="100"/>
          <a:sy n="50" d="100"/>
        </p:scale>
        <p:origin x="-1253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4" d="100"/>
        <a:sy n="44" d="100"/>
      </p:scale>
      <p:origin x="0" y="4483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592A01-F876-4833-A758-C24A7CB294CE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B6A548-F083-4B18-9091-7F52D9673AD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02870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5D4E40-6282-4B47-B533-3BAA866C668C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3D026-136B-4FA4-9B8D-827BE1B3B65B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8121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983FC1-83DB-46F6-A487-EC605847C82A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952A20-353E-4231-86F6-898FFB936832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224176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AE74A-34EF-479C-A1C7-5F8B7C4E66B6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53AAA6-0332-4D39-9F7E-96F88777806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77540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C1717-3468-4BFC-A03E-6CF0744996D7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864FA-2DD2-4E7B-9AA9-F5FCB4E26D86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906616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AC33D-207B-4340-8D29-13087CD83D9E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B281C4-77FB-400A-923B-1277FE13212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93589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11E9-D264-4C0B-A6BB-83964CFAE6D0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8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9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69E156-B283-4B49-959D-316FF959A27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600700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CC714-E910-4153-A990-B6D223031D10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4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2D648F-7E0D-4B61-9B01-C742F61DAAE3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7218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BA87CB-6CA1-4113-A85D-B5F3C4A28393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3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4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ECB71E-1B96-4AA0-9780-8B924E135EE4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025648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850AF5-27FF-40A2-8EB5-AA075D980BE1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A18F1E-812E-4FC6-A94C-9900810C808A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474791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A6AF-8F6E-4C7A-ADE1-3BEDE83CF69B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6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7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21740F-4D7B-4937-A9BD-F34F49786987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499732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ím hely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Mintacím szerkesztése</a:t>
            </a:r>
          </a:p>
        </p:txBody>
      </p:sp>
      <p:sp>
        <p:nvSpPr>
          <p:cNvPr id="1027" name="Szöveg hely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u-HU" altLang="hu-HU" smtClean="0"/>
              <a:t>Mintaszöveg szerkesztése</a:t>
            </a:r>
          </a:p>
          <a:p>
            <a:pPr lvl="1"/>
            <a:r>
              <a:rPr lang="hu-HU" altLang="hu-HU" smtClean="0"/>
              <a:t>Második szint</a:t>
            </a:r>
          </a:p>
          <a:p>
            <a:pPr lvl="2"/>
            <a:r>
              <a:rPr lang="hu-HU" altLang="hu-HU" smtClean="0"/>
              <a:t>Harmadik szint</a:t>
            </a:r>
          </a:p>
          <a:p>
            <a:pPr lvl="3"/>
            <a:r>
              <a:rPr lang="hu-HU" altLang="hu-HU" smtClean="0"/>
              <a:t>Negyedik szint</a:t>
            </a:r>
          </a:p>
          <a:p>
            <a:pPr lvl="4"/>
            <a:r>
              <a:rPr lang="hu-HU" altLang="hu-HU" smtClean="0"/>
              <a:t>Ötödik szint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0738E8D-697D-413A-B382-A7C7D8439C2F}" type="datetimeFigureOut">
              <a:rPr lang="hu-HU"/>
              <a:pPr>
                <a:defRPr/>
              </a:pPr>
              <a:t>2023. 03. 16.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F3C0B26-C879-4F55-A990-B1F25A789438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hyperlink" Target="http://de.wikipedia.org/w/index.php?title=Datei:Loggia_dei_Lanzi_333.JPG&amp;filetimestamp=20070221230113" TargetMode="External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itte-online.de/klassizismus-in-berlin-johann-gottfried-schadow/" TargetMode="External"/><Relationship Id="rId3" Type="http://schemas.openxmlformats.org/officeDocument/2006/relationships/hyperlink" Target="https://www.stadtmuseum.de/en/artikel/karl-friedrich-schinkel" TargetMode="External"/><Relationship Id="rId7" Type="http://schemas.openxmlformats.org/officeDocument/2006/relationships/hyperlink" Target="http://www.karlfriedrichschinkel.de/bauten/bauakademie.html" TargetMode="External"/><Relationship Id="rId2" Type="http://schemas.openxmlformats.org/officeDocument/2006/relationships/hyperlink" Target="https://deu.archinform.net/projekte/1833.htm#403766d3f568d8848b086b795e1e5820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rin.com/document/96136" TargetMode="External"/><Relationship Id="rId5" Type="http://schemas.openxmlformats.org/officeDocument/2006/relationships/hyperlink" Target="https://architekturmuseum.ub.tu-berlin.de/index.php?p=51&amp;O=102527" TargetMode="External"/><Relationship Id="rId4" Type="http://schemas.openxmlformats.org/officeDocument/2006/relationships/hyperlink" Target="https://artsandculture.google.com/story/DwVRr4T-xv-1JA?hl=de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pylaea_(Acropolis_of_Athens)" TargetMode="External"/><Relationship Id="rId2" Type="http://schemas.openxmlformats.org/officeDocument/2006/relationships/hyperlink" Target="https://en.wikipedia.org/wiki/Acropolis_of_Athens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hu.wikipedia.org/wiki/Prop%C3%BClaia" TargetMode="External"/><Relationship Id="rId4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useumsinsel-berlin.de/en/buildings/overview-of-the-buildings/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hyperlink" Target="https://de.wikipedia.org/wiki/Lustgarten_(Berlin)" TargetMode="Externa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Oculus_(architecture)" TargetMode="External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Cím 1"/>
          <p:cNvSpPr>
            <a:spLocks noGrp="1"/>
          </p:cNvSpPr>
          <p:nvPr>
            <p:ph type="ctrTitle"/>
          </p:nvPr>
        </p:nvSpPr>
        <p:spPr>
          <a:xfrm>
            <a:off x="684213" y="3068638"/>
            <a:ext cx="7772400" cy="1470025"/>
          </a:xfrm>
        </p:spPr>
        <p:txBody>
          <a:bodyPr/>
          <a:lstStyle/>
          <a:p>
            <a:pPr eaLnBrk="1" hangingPunct="1"/>
            <a:r>
              <a:rPr lang="hu-HU" altLang="hu-HU" b="1" smtClean="0">
                <a:latin typeface="Arial" charset="0"/>
                <a:cs typeface="Arial" charset="0"/>
              </a:rPr>
              <a:t>Klasszicizmus</a:t>
            </a:r>
            <a:br>
              <a:rPr lang="hu-HU" altLang="hu-HU" b="1" smtClean="0">
                <a:latin typeface="Arial" charset="0"/>
                <a:cs typeface="Arial" charset="0"/>
              </a:rPr>
            </a:br>
            <a:r>
              <a:rPr lang="hu-HU" altLang="hu-HU" b="1" smtClean="0">
                <a:latin typeface="Arial" charset="0"/>
                <a:cs typeface="Arial" charset="0"/>
              </a:rPr>
              <a:t>a</a:t>
            </a:r>
            <a:br>
              <a:rPr lang="hu-HU" altLang="hu-HU" b="1" smtClean="0">
                <a:latin typeface="Arial" charset="0"/>
                <a:cs typeface="Arial" charset="0"/>
              </a:rPr>
            </a:br>
            <a:r>
              <a:rPr lang="hu-HU" altLang="hu-HU" b="1" smtClean="0">
                <a:latin typeface="Arial" charset="0"/>
                <a:cs typeface="Arial" charset="0"/>
              </a:rPr>
              <a:t>német nyelvterület</a:t>
            </a:r>
            <a:br>
              <a:rPr lang="hu-HU" altLang="hu-HU" b="1" smtClean="0">
                <a:latin typeface="Arial" charset="0"/>
                <a:cs typeface="Arial" charset="0"/>
              </a:rPr>
            </a:br>
            <a:r>
              <a:rPr lang="hu-HU" altLang="hu-HU" b="1" smtClean="0">
                <a:latin typeface="Arial" charset="0"/>
                <a:cs typeface="Arial" charset="0"/>
              </a:rPr>
              <a:t>építészetében</a:t>
            </a:r>
            <a:br>
              <a:rPr lang="hu-HU" altLang="hu-HU" b="1" smtClean="0">
                <a:latin typeface="Arial" charset="0"/>
                <a:cs typeface="Arial" charset="0"/>
              </a:rPr>
            </a:br>
            <a:endParaRPr lang="hu-HU" altLang="hu-HU" b="1" smtClean="0">
              <a:latin typeface="Arial" charset="0"/>
              <a:cs typeface="Arial" charset="0"/>
            </a:endParaRPr>
          </a:p>
        </p:txBody>
      </p:sp>
      <p:sp>
        <p:nvSpPr>
          <p:cNvPr id="2051" name="Szövegdoboz 1"/>
          <p:cNvSpPr txBox="1">
            <a:spLocks noChangeArrowheads="1"/>
          </p:cNvSpPr>
          <p:nvPr/>
        </p:nvSpPr>
        <p:spPr bwMode="auto">
          <a:xfrm>
            <a:off x="539750" y="6237288"/>
            <a:ext cx="1838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Szaju2023.03</a:t>
            </a:r>
            <a:r>
              <a:rPr lang="hu-HU" altLang="hu-HU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A Wörlitz-kastély étkezőjének belső ter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68313" y="0"/>
            <a:ext cx="10287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Fájl: Walhalla inn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Téglalap 1"/>
          <p:cNvSpPr>
            <a:spLocks noChangeArrowheads="1"/>
          </p:cNvSpPr>
          <p:nvPr/>
        </p:nvSpPr>
        <p:spPr bwMode="auto">
          <a:xfrm>
            <a:off x="250825" y="333375"/>
            <a:ext cx="8569325" cy="550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Leo von Klenze által a „Császári Múzeum” számára tervezett és 1842-51 között épült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Új Ermitázs </a:t>
            </a:r>
            <a:r>
              <a:rPr lang="hu-HU" altLang="hu-HU" sz="2000" b="1">
                <a:latin typeface="Arial" charset="0"/>
              </a:rPr>
              <a:t>volt az utolsó elem, amelyet az építészeti komplexumhoz adtak, amely ma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Szentpétervár</a:t>
            </a:r>
            <a:r>
              <a:rPr lang="hu-HU" altLang="hu-HU" sz="2000" b="1">
                <a:latin typeface="Arial" charset="0"/>
              </a:rPr>
              <a:t> történelmi központjának egyik legjobb látnivalója.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Leo von Klenze bajor udvari építész 1839 és 1852 között az utolsó épületként emelte az Új Ermitázst; művei közül talán az egyetlen, amely a bajor I. Lajos korlátozó stiláris kívánságai nélkül , így teljes mértékben Klenze elképzelései szerint született. Ez az egyetlen épület, amely nem közvetlenül a Néván található.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Új Ermitázsban egyebek mellett a vatikáni Raphael által ténylegesen tervezett folyosó teljes mása található.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Alexander Terebenev </a:t>
            </a:r>
            <a:r>
              <a:rPr lang="hu-HU" altLang="hu-HU" sz="2000" b="1">
                <a:latin typeface="Arial" charset="0"/>
              </a:rPr>
              <a:t> szobrász és kőfaragó gránitból faragott tíz,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keleti portálon található, a mai világ talán leghíresebb ilyen típusú Atlasz figurái.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Fájl:Кленце Новый Эрмитаж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4288"/>
            <a:ext cx="9144000" cy="692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églalap 1"/>
          <p:cNvSpPr>
            <a:spLocks noChangeArrowheads="1"/>
          </p:cNvSpPr>
          <p:nvPr/>
        </p:nvSpPr>
        <p:spPr bwMode="auto">
          <a:xfrm>
            <a:off x="1476375" y="1989138"/>
            <a:ext cx="6888163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hu-HU" sz="2400" b="1">
                <a:solidFill>
                  <a:srgbClr val="00B050"/>
                </a:solidFill>
                <a:latin typeface="Arial" charset="0"/>
              </a:rPr>
              <a:t>Iosif Iosifovich Charlemagne vagy Sharleman</a:t>
            </a:r>
            <a:r>
              <a:rPr lang="fr-FR" altLang="hu-HU" sz="2000" b="1">
                <a:latin typeface="Arial" charset="0"/>
              </a:rPr>
              <a:t> 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/1824 – 1870/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Litográfia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Az Új Ermitázs a 19. században</a:t>
            </a:r>
          </a:p>
        </p:txBody>
      </p:sp>
      <p:pic>
        <p:nvPicPr>
          <p:cNvPr id="3" name="Picture 2" descr="Fájl:Az új Szentpétervári Ermitázs a 19. századb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24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églalap 1"/>
          <p:cNvSpPr>
            <a:spLocks noChangeArrowheads="1"/>
          </p:cNvSpPr>
          <p:nvPr/>
        </p:nvSpPr>
        <p:spPr bwMode="auto">
          <a:xfrm>
            <a:off x="107950" y="115888"/>
            <a:ext cx="8928100" cy="2370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 Miklós uralkodása alatt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Hermitage</a:t>
            </a:r>
            <a:r>
              <a:rPr lang="hu-HU" altLang="hu-HU" sz="2000" b="1">
                <a:latin typeface="Arial" charset="0"/>
              </a:rPr>
              <a:t> komplexum egy újabb kiegészítést kapott: az Új Ermitázst. I. Miklós császár felkérte Leo von Klenze német építészt, hogy építse meg az Ermitázs Múzeum új bővítését és nyilvános bejáratát. Ennek a csodálatos épületnek a bejáratánál van egy karzat, amelyet öt méter magas, szürke gránitból kivágott Atlantisz-figurák támasztanak alá. Ezek a szobrok az Ermitázs szimbólumává váltak. Alkotó: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Alexander Terebenev (1815- 1859) </a:t>
            </a:r>
          </a:p>
        </p:txBody>
      </p:sp>
      <p:pic>
        <p:nvPicPr>
          <p:cNvPr id="109571" name="Picture 2" descr="Новый Эрмитаж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468563"/>
            <a:ext cx="91440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 descr="00889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0"/>
            <a:ext cx="94488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2" descr="Időtartam.  Szentpétervári karzat atlantiakkal a nagy település épületé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463" y="1052513"/>
            <a:ext cx="9124950" cy="580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1619" name="Téglalap 1"/>
          <p:cNvSpPr>
            <a:spLocks noChangeArrowheads="1"/>
          </p:cNvSpPr>
          <p:nvPr/>
        </p:nvSpPr>
        <p:spPr bwMode="auto">
          <a:xfrm>
            <a:off x="684213" y="188913"/>
            <a:ext cx="75231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Új Ermitázs </a:t>
            </a:r>
            <a:r>
              <a:rPr lang="hu-HU" altLang="hu-HU" sz="2000" b="1">
                <a:latin typeface="Arial" charset="0"/>
              </a:rPr>
              <a:t>Szentpétervár 1842-1851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Leo von Klenze </a:t>
            </a:r>
            <a:r>
              <a:rPr lang="hu-HU" altLang="hu-HU" sz="2000" b="1">
                <a:latin typeface="Arial" charset="0"/>
              </a:rPr>
              <a:t>(1784-1864) </a:t>
            </a:r>
            <a:endParaRPr lang="hu-HU" altLang="hu-HU" sz="20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8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églalap 1"/>
          <p:cNvSpPr>
            <a:spLocks noChangeArrowheads="1"/>
          </p:cNvSpPr>
          <p:nvPr/>
        </p:nvSpPr>
        <p:spPr bwMode="auto">
          <a:xfrm>
            <a:off x="179388" y="188913"/>
            <a:ext cx="87137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Új Ermitázs három legnagyobb termének egyike, az Olasz Iskolák Csarnokának másik elnevezése -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Nagy Tetőablakos Csarnok </a:t>
            </a:r>
            <a:r>
              <a:rPr lang="hu-HU" altLang="hu-HU" sz="2000" b="1">
                <a:latin typeface="Arial" charset="0"/>
              </a:rPr>
              <a:t>- a Klenze által tervezett és orosz építészek által kivitelezett üvegezett mennyezetről kapta. </a:t>
            </a:r>
            <a:r>
              <a:rPr lang="en-US" altLang="hu-HU" sz="2000" b="1">
                <a:latin typeface="Arial" charset="0"/>
              </a:rPr>
              <a:t>1851</a:t>
            </a:r>
            <a:r>
              <a:rPr lang="hu-HU" altLang="hu-HU" sz="2000" b="1">
                <a:latin typeface="Arial" charset="0"/>
              </a:rPr>
              <a:t> </a:t>
            </a:r>
            <a:r>
              <a:rPr lang="en-US" altLang="hu-HU" sz="2000" b="1">
                <a:latin typeface="Arial" charset="0"/>
              </a:rPr>
              <a:t>The Hermitage, St. Petersburg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</p:txBody>
      </p:sp>
      <p:pic>
        <p:nvPicPr>
          <p:cNvPr id="113667" name="Picture 4" descr="Fájl:Remeteterem 238 - 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51050" y="1590675"/>
            <a:ext cx="7092950" cy="531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églalap 1"/>
          <p:cNvSpPr>
            <a:spLocks noChangeArrowheads="1"/>
          </p:cNvSpPr>
          <p:nvPr/>
        </p:nvSpPr>
        <p:spPr bwMode="auto">
          <a:xfrm>
            <a:off x="250825" y="260350"/>
            <a:ext cx="87137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érme- és éremgyűjtés alapjait II. Katalin számos beszerzése fektette le. Leo von Klenze (1784-1864), a német építész, aki a szentpétervári Ermitázs kiegészítését készítette, a gyűjteménynek egy termet jelölt ki az Új Ermitázs alsó szintjén.</a:t>
            </a:r>
          </a:p>
        </p:txBody>
      </p:sp>
      <p:pic>
        <p:nvPicPr>
          <p:cNvPr id="114691" name="Picture 2" descr="https://www.wga.hu/art/p/premazzi/coinhal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4438" y="1565275"/>
            <a:ext cx="6659562" cy="5300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Kilátás a wörlitzi kastélyból, fotó: D.Weirau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050" y="20638"/>
            <a:ext cx="9124950" cy="683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0402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781175"/>
            <a:ext cx="7620000" cy="507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5" name="Téglalap 1"/>
          <p:cNvSpPr>
            <a:spLocks noChangeArrowheads="1"/>
          </p:cNvSpPr>
          <p:nvPr/>
        </p:nvSpPr>
        <p:spPr bwMode="auto">
          <a:xfrm>
            <a:off x="107950" y="231775"/>
            <a:ext cx="89281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Klenze a „Húsz gránitoszlop termét” is úgy helyezte el, mint egy görög templomot. Az etruszk stílusban festett teremben közel 1300 kiállítási tárgy, többségében görög-etruszk vázák találhatók, amelyeket a Rómában 1834 körül alakult bizottság hozott Szentpétervárra, eredetileg a Pizzati római antikvárium gyűjteményéből.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05830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-1588"/>
            <a:ext cx="4572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39" name="Téglalap 1"/>
          <p:cNvSpPr>
            <a:spLocks noChangeArrowheads="1"/>
          </p:cNvSpPr>
          <p:nvPr/>
        </p:nvSpPr>
        <p:spPr bwMode="auto">
          <a:xfrm>
            <a:off x="179388" y="260350"/>
            <a:ext cx="3887787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régiséggyűjtemény helyiségei viszonylag kis méretük ellenére eltérő kialakításukkal és változatosságukkal lenyűgözőek.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Klenze modellje a régiséggyűjtemény tervezésénél a müncheni Glypothek volt, Klenze első múzeumépülete. A zömmel fehér szobrok lenyűgözően állnak a csiszolt rózsaszín, vörös és zöld márványfalak előtt. Klenze szobáival az ókor újabb emlékművét alkotta meg.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2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61925" y="0"/>
            <a:ext cx="9428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3" name="Szövegdoboz 2"/>
          <p:cNvSpPr txBox="1">
            <a:spLocks noChangeArrowheads="1"/>
          </p:cNvSpPr>
          <p:nvPr/>
        </p:nvSpPr>
        <p:spPr bwMode="auto">
          <a:xfrm>
            <a:off x="468313" y="1268413"/>
            <a:ext cx="2768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Jupiter római szobra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/>
              <a:t>1.század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églalap 1"/>
          <p:cNvSpPr>
            <a:spLocks noChangeArrowheads="1"/>
          </p:cNvSpPr>
          <p:nvPr/>
        </p:nvSpPr>
        <p:spPr bwMode="auto">
          <a:xfrm>
            <a:off x="323850" y="115888"/>
            <a:ext cx="8820150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Palais Leuchtenberg</a:t>
            </a:r>
            <a:r>
              <a:rPr lang="hu-HU" altLang="hu-HU" sz="2000" b="1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Eugène de Beauharnais, Leuchtenberg  hercege  és Napóleon mostohafia megbízta Leo von Klenzet  "külvárosi városi palota" építésével. 1817 és 1821 között épült, ez volt a korszak legnagyobb palotája, több mint 250 szobával, beleértve báltermet, színházat, biliárdtermet, művészeti galériát, és egy kápolnát, valamint számos melléképületet. Ez volt az első épület a Ludwigstrassen.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Klenze azt akarta, hogy referenciaértékként szolgáljon az új körút számára.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második világháború alatt a palota súlyosan megsérült az 1943-os és 1945-ös légitámadások során. Bajorország 1957-ben megszerezte a lerombolt épületet, és lerombolta.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1963–1967 Hans Heid és Franz Simm által tervezett </a:t>
            </a:r>
            <a:r>
              <a:rPr lang="hu-HU" altLang="hu-HU" sz="2000" b="1">
                <a:solidFill>
                  <a:srgbClr val="00B0F0"/>
                </a:solidFill>
                <a:latin typeface="Arial" charset="0"/>
              </a:rPr>
              <a:t>új épületet építettek a bajor állami pénzügyminisztérium számára. Ennek az épületnek egy vasbeton keret van , tégla felülettel. A homlokzat von Klenze-palota pontos rekonstrukciója, kivéve egy új bejáratot a keleti oldalon; a főbejárat korábban déli oldalon volt.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Palais Leuchtenber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501775"/>
            <a:ext cx="9156700" cy="535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Téglalap 1"/>
          <p:cNvSpPr>
            <a:spLocks noChangeArrowheads="1"/>
          </p:cNvSpPr>
          <p:nvPr/>
        </p:nvSpPr>
        <p:spPr bwMode="auto">
          <a:xfrm>
            <a:off x="2124075" y="476250"/>
            <a:ext cx="471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Palais Leuchtenberg, München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églalap 1"/>
          <p:cNvSpPr>
            <a:spLocks noChangeArrowheads="1"/>
          </p:cNvSpPr>
          <p:nvPr/>
        </p:nvSpPr>
        <p:spPr bwMode="auto">
          <a:xfrm>
            <a:off x="900113" y="427038"/>
            <a:ext cx="68405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Max-Joseph Platzra néző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Königsbau</a:t>
            </a:r>
            <a:r>
              <a:rPr lang="hu-HU" altLang="hu-HU" sz="2000" b="1">
                <a:latin typeface="Arial" charset="0"/>
              </a:rPr>
              <a:t>, amit a firenzei Pitti palotáról mintázott Leo von Klenze.</a:t>
            </a:r>
          </a:p>
        </p:txBody>
      </p:sp>
      <p:pic>
        <p:nvPicPr>
          <p:cNvPr id="120835" name="Picture 2" descr="Fájl:Münchner Residenz 2014-08-02 Pa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41663"/>
            <a:ext cx="9220200" cy="372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Fájl: Palais Ludwig Ferdinand Muenchen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17613"/>
            <a:ext cx="91440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59" name="Téglalap 1"/>
          <p:cNvSpPr>
            <a:spLocks noChangeArrowheads="1"/>
          </p:cNvSpPr>
          <p:nvPr/>
        </p:nvSpPr>
        <p:spPr bwMode="auto">
          <a:xfrm>
            <a:off x="250825" y="174625"/>
            <a:ext cx="8713788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Palais Ludwig Ferdinand</a:t>
            </a:r>
            <a:r>
              <a:rPr lang="hu-HU" altLang="hu-HU" sz="2000" b="1">
                <a:latin typeface="Arial" charset="0"/>
              </a:rPr>
              <a:t>, Wittelsbacherplatz, München, Leo von Klenze 1825/26-ban tervezte és 25 évig maga is lakott benne, jelenleg a Siemens AG központi adminisztrációja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 descr="Fájl: München Ludwigstraße 13 Bundesban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3" name="Téglalap 1"/>
          <p:cNvSpPr>
            <a:spLocks noChangeArrowheads="1"/>
          </p:cNvSpPr>
          <p:nvPr/>
        </p:nvSpPr>
        <p:spPr bwMode="auto">
          <a:xfrm>
            <a:off x="179388" y="0"/>
            <a:ext cx="45720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München, Ludwigstrasse 13; "Sissy", Erzsébet osztrák császárné és magyar királyné (született 1837-ben) szülőhelye. korábbi Herzog-Max-Palais (1828-1830, Leo von Klenze építette) és Landeszentralbank von Bayern, ma a Deutsche Bundesbank főigazgatósága, háromszintes monumentális négyszárnyú épület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églalap 1"/>
          <p:cNvSpPr>
            <a:spLocks noChangeArrowheads="1"/>
          </p:cNvSpPr>
          <p:nvPr/>
        </p:nvSpPr>
        <p:spPr bwMode="auto">
          <a:xfrm>
            <a:off x="179388" y="188913"/>
            <a:ext cx="5040312" cy="630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400" b="1">
                <a:solidFill>
                  <a:srgbClr val="00B050"/>
                </a:solidFill>
                <a:latin typeface="Arial" charset="0"/>
              </a:rPr>
              <a:t>Friedrich von Gärtner</a:t>
            </a:r>
            <a:endParaRPr lang="hu-HU" altLang="hu-HU" sz="2400" b="1">
              <a:solidFill>
                <a:srgbClr val="00B05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000" b="1">
                <a:latin typeface="Arial" charset="0"/>
              </a:rPr>
              <a:t>(1791</a:t>
            </a:r>
            <a:r>
              <a:rPr lang="hu-HU" altLang="hu-HU" sz="2000" b="1">
                <a:latin typeface="Arial" charset="0"/>
              </a:rPr>
              <a:t> </a:t>
            </a:r>
            <a:r>
              <a:rPr lang="de-DE" altLang="hu-HU" sz="2000" b="1">
                <a:latin typeface="Arial" charset="0"/>
              </a:rPr>
              <a:t>– 1847)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000" b="1">
                <a:latin typeface="Arial" charset="0"/>
              </a:rPr>
              <a:t> 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hu-HU" altLang="hu-HU" sz="2000" b="1">
                <a:latin typeface="Arial" charset="0"/>
              </a:rPr>
              <a:t>1808-ban írták ki a pályázatot egy főutca tervezésére, amit Leo von Klenze udvari építész nyert meg. Az ő tervét dolgozta át Friedrich von Gärtner, és ő tervezte a legtöbb épületet is. A koncepció szerint az új főút a királyság, az egyház, a katonaság és a tudományok megjelenési színtere lett: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Ludwigstraßé</a:t>
            </a:r>
            <a:r>
              <a:rPr lang="hu-HU" altLang="hu-HU" sz="2000" b="1">
                <a:latin typeface="Arial" charset="0"/>
              </a:rPr>
              <a:t>n minisztériumok, templom, könyvtárak és egyetemek találhatók. Egységes (és kissé rideg) kinézete annak köszönhető, hogy a jelentős épületeket Gärtner tervezte. Ritka alkalom egy építésznek, hogy egy egész útvonalat tervezhet...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123907" name="Picture 2" descr="Fájl: Friedrich von gaertn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0"/>
            <a:ext cx="3756025" cy="453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églalap 1"/>
          <p:cNvSpPr>
            <a:spLocks noChangeArrowheads="1"/>
          </p:cNvSpPr>
          <p:nvPr/>
        </p:nvSpPr>
        <p:spPr bwMode="auto">
          <a:xfrm>
            <a:off x="0" y="47625"/>
            <a:ext cx="9144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 müncheni Bajor Állami Könyvtár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ma Németország egyik legnagyobb csupasz téglaépülete, 152 x 78 x 24 méter méretű. A hosszúkás homlokzatot egy külső lépcső és a főbejárat előtti négy ókori nagyok szobra, valamint az ablakok felett kis piros ívek törték meg. Az Olaszország szerelmese minden épületet a reneszánsz palazzi stílusában akart, magas emeletekkel és kevés ablakkal, kerek boltíves stílusban. Az eddig megszokott egyedi házak, kastélyok helyett műemléki, vízszintes és egységes szerkezetek épültek.</a:t>
            </a:r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002"/>
          <a:stretch>
            <a:fillRect/>
          </a:stretch>
        </p:blipFill>
        <p:spPr bwMode="auto">
          <a:xfrm>
            <a:off x="0" y="2663825"/>
            <a:ext cx="9144000" cy="4194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Landschaftspark mit Schloss Luisium, Gartenreich Dessau-Wörlitz,  UNESCO-Welterbe, Dessau, Sachsen-Anhalt, Deutschland, Euro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238" y="-14288"/>
            <a:ext cx="9266238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4213" y="333375"/>
            <a:ext cx="2960687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000" b="1" cap="all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LUISIUM PALOTA 1774</a:t>
            </a:r>
          </a:p>
        </p:txBody>
      </p:sp>
      <p:sp>
        <p:nvSpPr>
          <p:cNvPr id="14340" name="Téglalap 2"/>
          <p:cNvSpPr>
            <a:spLocks noChangeArrowheads="1"/>
          </p:cNvSpPr>
          <p:nvPr/>
        </p:nvSpPr>
        <p:spPr bwMode="auto">
          <a:xfrm>
            <a:off x="6227763" y="133350"/>
            <a:ext cx="2849562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a kis vidéki házat Friedrich Wilhelm von Erdmannsdorff építtette 1774-től 1778-ig a herceg feleségének, Louise-nak magánlakásként.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2" descr="http://taj-kert.blog.hu/media/image/M%C3%BCnchen201009%20(3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http://taj-kert.blog.hu/media/image/M%C3%BCnchen%202010%200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79" name="Téglalap 1"/>
          <p:cNvSpPr>
            <a:spLocks noChangeArrowheads="1"/>
          </p:cNvSpPr>
          <p:nvPr/>
        </p:nvSpPr>
        <p:spPr bwMode="auto">
          <a:xfrm>
            <a:off x="3924300" y="0"/>
            <a:ext cx="48895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Felherrnhalle</a:t>
            </a:r>
            <a:r>
              <a:rPr lang="hu-HU" altLang="hu-HU" sz="2000" b="1">
                <a:latin typeface="Arial" charset="0"/>
              </a:rPr>
              <a:t>, vagyis a Hadvezérek csarnoka az Odeonsplatzon. Ezt az épületet is Gärtner tervezte a firenzei Loggi Lanzi </a:t>
            </a:r>
            <a:r>
              <a:rPr lang="hu-HU" altLang="hu-HU" sz="2000" b="1">
                <a:latin typeface="Arial" charset="0"/>
                <a:hlinkClick r:id="rId3"/>
              </a:rPr>
              <a:t> </a:t>
            </a:r>
            <a:r>
              <a:rPr lang="hu-HU" altLang="hu-HU" sz="2000" b="1">
                <a:latin typeface="Arial" charset="0"/>
              </a:rPr>
              <a:t> mintájára.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églalap 2"/>
          <p:cNvSpPr>
            <a:spLocks noChangeArrowheads="1"/>
          </p:cNvSpPr>
          <p:nvPr/>
        </p:nvSpPr>
        <p:spPr bwMode="auto">
          <a:xfrm>
            <a:off x="250825" y="260350"/>
            <a:ext cx="864235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Siegestor</a:t>
            </a:r>
            <a:r>
              <a:rPr lang="hu-HU" altLang="hu-HU" sz="2000" b="1">
                <a:latin typeface="Arial" charset="0"/>
              </a:rPr>
              <a:t>, vagyis a diadalív. 1840-ben kapta meg Gärtner a megbízást, a minta a római Konstantin-diadalív volt.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1945 után háborús emlékművé alakult: a lebombázott részeket nem állították helyre, hanem egy feliratot helyeztek rá: "DEM SIEG GEWEIHT VOM KRIEG ZERSTÖRT ZVM FRIEDEN MAHNEND" ("a győzelem emlékére emelték, a háborúban lerombolták, a békére int").</a:t>
            </a:r>
          </a:p>
        </p:txBody>
      </p:sp>
      <p:pic>
        <p:nvPicPr>
          <p:cNvPr id="128003" name="Picture 4" descr="http://taj-kert.blog.hu/media/image/M%C3%BCnchen201009%20(6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16238" y="2222500"/>
            <a:ext cx="6227762" cy="467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 descr="http://taj-kert.blog.hu/media/image/M%C3%BCnchen201009%20(6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0" y="0"/>
            <a:ext cx="9175750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7" name="Téglalap 1"/>
          <p:cNvSpPr>
            <a:spLocks noChangeArrowheads="1"/>
          </p:cNvSpPr>
          <p:nvPr/>
        </p:nvSpPr>
        <p:spPr bwMode="auto">
          <a:xfrm>
            <a:off x="179388" y="115888"/>
            <a:ext cx="38163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másik oldal nagyon hasonlít a római eredetire. Felépülésekor a város végén állt, itt jöttek be az utazók Porosz-és Szászország felől.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2" descr="https://upload.wikimedia.org/wikipedia/commons/thumb/1/11/Hellenic_Parliament_from_high_above.jpg/1024px-Hellenic_Parliament_from_high_abo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719138"/>
            <a:ext cx="9145588" cy="611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églalap 1"/>
          <p:cNvSpPr>
            <a:spLocks noChangeArrowheads="1"/>
          </p:cNvSpPr>
          <p:nvPr/>
        </p:nvSpPr>
        <p:spPr bwMode="auto">
          <a:xfrm>
            <a:off x="0" y="214313"/>
            <a:ext cx="9144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A volt királyi kastély és a mai parlamenti épület</a:t>
            </a:r>
            <a:r>
              <a:rPr lang="hu-HU" altLang="hu-HU" sz="2800" b="1">
                <a:solidFill>
                  <a:srgbClr val="FF0000"/>
                </a:solidFill>
                <a:latin typeface="Arial" charset="0"/>
              </a:rPr>
              <a:t>, Athén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http://taj-kert.blog.hu/media/image/M%C3%BCnchen201009%20(70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5" name="Téglalap 1"/>
          <p:cNvSpPr>
            <a:spLocks noChangeArrowheads="1"/>
          </p:cNvSpPr>
          <p:nvPr/>
        </p:nvSpPr>
        <p:spPr bwMode="auto">
          <a:xfrm>
            <a:off x="395288" y="188913"/>
            <a:ext cx="564673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  <a:latin typeface="Arial" charset="0"/>
              </a:rPr>
              <a:t>Müncheni Képzőművészeti Akadémia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églalap 1"/>
          <p:cNvSpPr>
            <a:spLocks noChangeArrowheads="1"/>
          </p:cNvSpPr>
          <p:nvPr/>
        </p:nvSpPr>
        <p:spPr bwMode="auto">
          <a:xfrm>
            <a:off x="395288" y="476250"/>
            <a:ext cx="4572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2"/>
              </a:rPr>
              <a:t>https://deu.archinform.net/projekte/1833.htm#403766d3f568d8848b086b795e1e5820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3"/>
              </a:rPr>
              <a:t>https://www.stadtmuseum.de/en/artikel/karl-friedrich-schinkel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4"/>
              </a:rPr>
              <a:t>https://artsandculture.google.com/story/DwVRr4T-xv-1JA?hl=de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5"/>
              </a:rPr>
              <a:t>https://architekturmuseum.ub.tu-berlin.de/index.php?p=51&amp;O=102527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6"/>
              </a:rPr>
              <a:t>https://www.grin.com/document/96136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7"/>
              </a:rPr>
              <a:t>http://www.karlfriedrichschinkel.de/bauten/bauakademie.html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8"/>
              </a:rPr>
              <a:t>https://www.mitte-online.de/klassizismus-in-berlin-johann-gottfried-schadow/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ájl: LuisiumInnen Festsaa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0"/>
            <a:ext cx="9161463" cy="687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3" name="Téglalap 2"/>
          <p:cNvSpPr>
            <a:spLocks noChangeArrowheads="1"/>
          </p:cNvSpPr>
          <p:nvPr/>
        </p:nvSpPr>
        <p:spPr bwMode="auto">
          <a:xfrm>
            <a:off x="2662238" y="6165850"/>
            <a:ext cx="49720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díszítések a pompei  freskókat idézik</a:t>
            </a:r>
            <a:r>
              <a:rPr lang="hu-HU" altLang="hu-HU" sz="180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Fájl: Dessau Georg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6250"/>
            <a:ext cx="9128125" cy="640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Téglalap 1"/>
          <p:cNvSpPr>
            <a:spLocks noChangeArrowheads="1"/>
          </p:cNvSpPr>
          <p:nvPr/>
        </p:nvSpPr>
        <p:spPr bwMode="auto">
          <a:xfrm>
            <a:off x="0" y="107950"/>
            <a:ext cx="66548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Georgium</a:t>
            </a:r>
            <a:r>
              <a:rPr lang="hu-HU" altLang="hu-HU" sz="2000" b="1">
                <a:latin typeface="Arial" charset="0"/>
              </a:rPr>
              <a:t> 1780 Anhalt Képgaléria Dürer </a:t>
            </a:r>
            <a:r>
              <a:rPr lang="hu-HU" altLang="hu-HU" sz="2000" b="1" i="1">
                <a:latin typeface="Arial" charset="0"/>
              </a:rPr>
              <a:t>Melancolia</a:t>
            </a:r>
            <a:endParaRPr lang="hu-HU" altLang="hu-HU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églalap 1"/>
          <p:cNvSpPr>
            <a:spLocks noChangeArrowheads="1"/>
          </p:cNvSpPr>
          <p:nvPr/>
        </p:nvSpPr>
        <p:spPr bwMode="auto">
          <a:xfrm>
            <a:off x="179388" y="333375"/>
            <a:ext cx="4321175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hu-HU" sz="2400" b="1">
                <a:solidFill>
                  <a:srgbClr val="00B050"/>
                </a:solidFill>
                <a:latin typeface="Arial" charset="0"/>
              </a:rPr>
              <a:t>Carl Gotthard Langhans</a:t>
            </a:r>
            <a:r>
              <a:rPr lang="sv-SE" altLang="hu-HU" sz="2000" b="1">
                <a:latin typeface="Arial" charset="0"/>
              </a:rPr>
              <a:t> 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sv-SE" altLang="hu-HU" sz="2000" b="1">
                <a:latin typeface="Arial" charset="0"/>
              </a:rPr>
              <a:t>(1732 – 1808)</a:t>
            </a:r>
            <a:r>
              <a:rPr lang="sv-SE" altLang="hu-HU" sz="1800"/>
              <a:t> 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Épületei,belső terei  a  klasszicizmus legkorábbi példái Németországban 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Nem tanult építészként. Jogot, majd matematikát és nyelveket tanult, és autodidaktaként foglalkozott az építészettel.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1788 II. Frigyes Vilmos /1786-97/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porosz király megbízta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Berlin</a:t>
            </a:r>
            <a:r>
              <a:rPr lang="hu-HU" altLang="hu-HU" sz="2000" b="1">
                <a:latin typeface="Arial" charset="0"/>
              </a:rPr>
              <a:t>ben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</a:t>
            </a:r>
            <a:r>
              <a:rPr lang="hu-HU" altLang="hu-HU" sz="2000" b="1">
                <a:latin typeface="Arial" charset="0"/>
              </a:rPr>
              <a:t> tervezetével, amely ennek megfelelően 1788 és 1791 között épült, a korábbi egyszerű őrházak helyére, amelyek a vámfalban az eredeti kaput szegélyezték. </a:t>
            </a:r>
          </a:p>
        </p:txBody>
      </p:sp>
      <p:pic>
        <p:nvPicPr>
          <p:cNvPr id="17411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46638" y="0"/>
            <a:ext cx="4297362" cy="456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Téglalap 3"/>
          <p:cNvSpPr>
            <a:spLocks noChangeArrowheads="1"/>
          </p:cNvSpPr>
          <p:nvPr/>
        </p:nvSpPr>
        <p:spPr bwMode="auto">
          <a:xfrm>
            <a:off x="4846638" y="4564063"/>
            <a:ext cx="45720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Carl Gotthard Langhans (1732-1808), építész és építőmester portréjának részlete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Festő: ismeretlen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Wrocław Nemzeti Múzeum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Fájl: Karte berlin akzisemaue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58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églalap 1"/>
          <p:cNvSpPr/>
          <p:nvPr/>
        </p:nvSpPr>
        <p:spPr>
          <a:xfrm>
            <a:off x="0" y="2276475"/>
            <a:ext cx="2411413" cy="43180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hu-HU"/>
          </a:p>
        </p:txBody>
      </p:sp>
      <p:sp>
        <p:nvSpPr>
          <p:cNvPr id="18436" name="Szövegdoboz 2"/>
          <p:cNvSpPr txBox="1">
            <a:spLocks noChangeArrowheads="1"/>
          </p:cNvSpPr>
          <p:nvPr/>
        </p:nvSpPr>
        <p:spPr bwMode="auto">
          <a:xfrm>
            <a:off x="468313" y="5805488"/>
            <a:ext cx="371633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>
                <a:solidFill>
                  <a:srgbClr val="FF0000"/>
                </a:solidFill>
              </a:rPr>
              <a:t>18 </a:t>
            </a:r>
            <a:r>
              <a:rPr lang="hu-HU" altLang="hu-HU" sz="2000" b="1">
                <a:latin typeface="Arial" charset="0"/>
              </a:rPr>
              <a:t>kapu a vámfalon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1734 vámfal-1867-68lebontva</a:t>
            </a:r>
            <a:endParaRPr lang="hu-HU" altLang="hu-HU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églalap 1"/>
          <p:cNvSpPr>
            <a:spLocks noChangeArrowheads="1"/>
          </p:cNvSpPr>
          <p:nvPr/>
        </p:nvSpPr>
        <p:spPr bwMode="auto">
          <a:xfrm>
            <a:off x="2916238" y="1557338"/>
            <a:ext cx="3049587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Daniel Berger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(1744–1824)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Peter Ludwig Lütke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Után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Brandenburger Tor 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1796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Aquatinta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Stadtmuseum Berlin </a:t>
            </a:r>
          </a:p>
        </p:txBody>
      </p:sp>
      <p:pic>
        <p:nvPicPr>
          <p:cNvPr id="3" name="Picture 2" descr="Fájl:Berger nach Lüdtke Brandenburger Tor Aquatinta 17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400" y="333375"/>
            <a:ext cx="9226550" cy="617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églalap 1"/>
          <p:cNvSpPr>
            <a:spLocks noChangeArrowheads="1"/>
          </p:cNvSpPr>
          <p:nvPr/>
        </p:nvSpPr>
        <p:spPr bwMode="auto">
          <a:xfrm>
            <a:off x="234950" y="260350"/>
            <a:ext cx="8569325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propilea , vagy propylaia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Monumentális átjáró. Válaszfalnak tekintik őket, kifejezetten a város világi és vallási részeinek elválasztására. A prototipus görög példa a propilea, amely az </a:t>
            </a:r>
            <a:r>
              <a:rPr lang="hu-HU" altLang="hu-HU" sz="2000" b="1">
                <a:latin typeface="Arial" charset="0"/>
                <a:hlinkClick r:id="rId2" tooltip="athéni Akropolisz"/>
              </a:rPr>
              <a:t>athéni Akropolisz </a:t>
            </a:r>
            <a:r>
              <a:rPr lang="hu-HU" altLang="hu-HU" sz="2000" b="1">
                <a:latin typeface="Arial" charset="0"/>
                <a:hlinkClick r:id="rId3" tooltip="Propylaea (Athén Akropolisz)"/>
              </a:rPr>
              <a:t>bejárataként szolgál</a:t>
            </a:r>
            <a:r>
              <a:rPr lang="hu-HU" altLang="hu-HU" sz="2000" b="1">
                <a:latin typeface="Arial" charset="0"/>
              </a:rPr>
              <a:t>. Ebben az esetben a propilét szélesebbre építik, mint az athéni Akropoliszt, hogy átengedjék a szekereket.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építkezés része volt Periklész nagy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újjáépítési programjának Athén számára.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athéni Propülaia I. e. 437 és i. e. 432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között épült  Mnésziklész tervei alapján.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Stílusa, idomulva a  Parthenónhoz,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kívülről dór templom formáját mutatja.</a:t>
            </a:r>
          </a:p>
        </p:txBody>
      </p:sp>
      <p:pic>
        <p:nvPicPr>
          <p:cNvPr id="20483" name="Picture 2" descr="Fájl:Propylaea és Athéné temploma Nike az Akropoliszon (Pierer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1868488"/>
            <a:ext cx="3609975" cy="4960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églalap 2"/>
          <p:cNvSpPr>
            <a:spLocks noChangeArrowheads="1"/>
          </p:cNvSpPr>
          <p:nvPr/>
        </p:nvSpPr>
        <p:spPr bwMode="auto">
          <a:xfrm>
            <a:off x="234950" y="5157788"/>
            <a:ext cx="4572000" cy="1538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Egy 19. századi rajz arról, hogyan nézhetett ki a Propylaea épségben.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5"/>
              </a:rPr>
              <a:t>https://hu.wikipedia.org/wiki/Prop%C3%BClaia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Az Akropolisz rekonstrukciójának rajza, amelyen számos épület látható a falakon belü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" y="692150"/>
            <a:ext cx="9134475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églalap 1"/>
          <p:cNvSpPr>
            <a:spLocks noChangeArrowheads="1"/>
          </p:cNvSpPr>
          <p:nvPr/>
        </p:nvSpPr>
        <p:spPr bwMode="auto">
          <a:xfrm>
            <a:off x="323850" y="5013325"/>
            <a:ext cx="45720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Arial" charset="0"/>
              </a:rPr>
              <a:t>A propülaia (görög </a:t>
            </a:r>
            <a:r>
              <a:rPr lang="el-GR" altLang="hu-HU" sz="1800" b="1" i="1">
                <a:latin typeface="Arial" charset="0"/>
              </a:rPr>
              <a:t>προπύλαια</a:t>
            </a:r>
            <a:r>
              <a:rPr lang="el-GR" altLang="hu-HU" sz="1800" b="1">
                <a:latin typeface="Arial" charset="0"/>
              </a:rPr>
              <a:t>) </a:t>
            </a:r>
            <a:r>
              <a:rPr lang="hu-HU" altLang="hu-HU" sz="1800" b="1">
                <a:latin typeface="Arial" charset="0"/>
              </a:rPr>
              <a:t>az ókori görög építészetben monumentális, díszes kapuzat vagy bejárat, melynek legnevezetesebb példája az athéni Akropolisz kapuépülete.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5" name="Szövegdoboz 1"/>
          <p:cNvSpPr txBox="1">
            <a:spLocks noChangeArrowheads="1"/>
          </p:cNvSpPr>
          <p:nvPr/>
        </p:nvSpPr>
        <p:spPr bwMode="auto">
          <a:xfrm>
            <a:off x="827088" y="184150"/>
            <a:ext cx="2211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>
                <a:solidFill>
                  <a:srgbClr val="FF0000"/>
                </a:solidFill>
                <a:latin typeface="Arial" charset="0"/>
              </a:rPr>
              <a:t>19. század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ájl:Propylaea-athé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1196975"/>
            <a:ext cx="9163050" cy="40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s://upload.wikimedia.org/wikipedia/commons/thumb/7/78/Berlin_1969%2C_6.jpg/800px-Berlin_1969%2C_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113" y="765175"/>
            <a:ext cx="9275763" cy="610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5" name="Téglalap 1"/>
          <p:cNvSpPr>
            <a:spLocks noChangeArrowheads="1"/>
          </p:cNvSpPr>
          <p:nvPr/>
        </p:nvSpPr>
        <p:spPr bwMode="auto">
          <a:xfrm>
            <a:off x="4244975" y="3244850"/>
            <a:ext cx="6540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1969</a:t>
            </a:r>
          </a:p>
        </p:txBody>
      </p:sp>
      <p:sp>
        <p:nvSpPr>
          <p:cNvPr id="23556" name="Téglalap 2"/>
          <p:cNvSpPr>
            <a:spLocks noChangeArrowheads="1"/>
          </p:cNvSpPr>
          <p:nvPr/>
        </p:nvSpPr>
        <p:spPr bwMode="auto">
          <a:xfrm flipH="1">
            <a:off x="250825" y="260350"/>
            <a:ext cx="3994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1969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ájl: 2005-10-26 Brandenburger-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églalap 1"/>
          <p:cNvSpPr>
            <a:spLocks noChangeArrowheads="1"/>
          </p:cNvSpPr>
          <p:nvPr/>
        </p:nvSpPr>
        <p:spPr bwMode="auto">
          <a:xfrm>
            <a:off x="539750" y="549275"/>
            <a:ext cx="3089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Brandenburgi kapu </a:t>
            </a:r>
            <a:endParaRPr lang="hu-HU" altLang="hu-HU" sz="2400"/>
          </a:p>
        </p:txBody>
      </p:sp>
      <p:sp>
        <p:nvSpPr>
          <p:cNvPr id="24580" name="Téglalap 1"/>
          <p:cNvSpPr>
            <a:spLocks noChangeArrowheads="1"/>
          </p:cNvSpPr>
          <p:nvPr/>
        </p:nvSpPr>
        <p:spPr bwMode="auto">
          <a:xfrm>
            <a:off x="187325" y="5661025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oszlopok közötti falakon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20 dombormű található Héraklész (latinul Hercules) tetteivel.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églalap 1"/>
          <p:cNvSpPr>
            <a:spLocks noChangeArrowheads="1"/>
          </p:cNvSpPr>
          <p:nvPr/>
        </p:nvSpPr>
        <p:spPr bwMode="auto">
          <a:xfrm>
            <a:off x="323850" y="115888"/>
            <a:ext cx="8820150" cy="6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brandenburgi kapu 26 méter magas, 65,5 méter széles és 11 méter mélységű kora klasszicista homokkő-építmény, melyet az Akropolisz-beli Propülaia mintájára alakítottak ki.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/>
            </a:r>
            <a:br>
              <a:rPr lang="hu-HU" altLang="hu-HU" sz="2000" b="1">
                <a:latin typeface="Arial" charset="0"/>
              </a:rPr>
            </a:br>
            <a:r>
              <a:rPr lang="hu-HU" altLang="hu-HU" sz="2000" b="1">
                <a:latin typeface="Arial" charset="0"/>
              </a:rPr>
              <a:t>A kapunak két kapuháza és öt kapunyílása van, melyek közül a középső valamivel szélesebb. Mindkét oldalon hat-hat 15 méter magas dór oszlop áll, amelynek kannelúrája ión stílusú.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attika és a kapunyílások belseje domborművekkel díszített, amelyek többek között Héraklész, Herkules cselekedeteit jelenítik meg.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két kapuházban Mars és Minerva hatalmas szobrai állnak.</a:t>
            </a:r>
            <a:br>
              <a:rPr lang="hu-HU" altLang="hu-HU" sz="2000" b="1">
                <a:latin typeface="Arial" charset="0"/>
              </a:rPr>
            </a:br>
            <a:r>
              <a:rPr lang="hu-HU" altLang="hu-HU" sz="2000" b="1">
                <a:latin typeface="Arial" charset="0"/>
              </a:rPr>
              <a:t>A kaput öt méter magas bronzszobor koronázza, amely a győzelem szárnyas istennőjét (Niké) ábrázolja, ahogy négylovas díszkocsiján (quadriga) behajt a városba.</a:t>
            </a:r>
          </a:p>
          <a:p>
            <a:pPr>
              <a:buFont typeface="Arial" charset="0"/>
              <a:buNone/>
            </a:pPr>
            <a:r>
              <a:rPr lang="hu-HU" altLang="hu-HU" sz="2000" b="1">
                <a:latin typeface="Arial" charset="0"/>
              </a:rPr>
              <a:t>A quadrigát 1806-ban Napóleón eltávolíttatta és Párizsba vitette, de felállíttatni már nem volt ideje, végül 1814-ben visszaszállították Berlinbe.</a:t>
            </a:r>
          </a:p>
          <a:p>
            <a:pPr>
              <a:buFont typeface="Arial" charset="0"/>
              <a:buNone/>
            </a:pPr>
            <a:r>
              <a:rPr lang="hu-HU" altLang="hu-HU" sz="2000" b="1">
                <a:latin typeface="Arial" charset="0"/>
              </a:rPr>
              <a:t>II. Vilmos német császár 1918-as lemondásáig a középső – legnagyobb – átjárót csak az uralkodó család használhatta.</a:t>
            </a:r>
            <a:br>
              <a:rPr lang="hu-HU" altLang="hu-HU" sz="2000" b="1">
                <a:latin typeface="Arial" charset="0"/>
              </a:rPr>
            </a:br>
            <a:r>
              <a:rPr lang="hu-HU" altLang="hu-HU" sz="2000" b="1">
                <a:latin typeface="Arial" charset="0"/>
              </a:rPr>
              <a:t>A II. világháború után csak egy lófej maradt meg az eredeti szoborcsoportból.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Fájl: Puerta de Brandeburgo, Berlín, Alemania, 2016-04-21, DD 49-51 HD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8" y="1508125"/>
            <a:ext cx="9145588" cy="534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églalap 1"/>
          <p:cNvSpPr>
            <a:spLocks noChangeArrowheads="1"/>
          </p:cNvSpPr>
          <p:nvPr/>
        </p:nvSpPr>
        <p:spPr bwMode="auto">
          <a:xfrm>
            <a:off x="358775" y="260350"/>
            <a:ext cx="8785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kaput a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Gottfried Schadow </a:t>
            </a:r>
            <a:r>
              <a:rPr lang="hu-HU" altLang="hu-HU" sz="2000" b="1">
                <a:latin typeface="Arial" charset="0"/>
              </a:rPr>
              <a:t>által készített öt méter magas bronzszobor koronázza, amely a győzelem szárnyas istennőjét ábrázolja, ahogy a négylovas szekerén (quadriga) behajt a városba.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s3.eu-central-1.amazonaws.com/kozterkep/photos/f6411c365ccb3a13db116cca350292c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88" y="6350"/>
            <a:ext cx="9218612" cy="702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s://s3.eu-central-1.amazonaws.com/kozterkep/photos/88ec08f8f5421eec7fbb472d5547c216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-73025"/>
            <a:ext cx="6481762" cy="693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s://s3.eu-central-1.amazonaws.com/kozterkep/photos/cc80d5320bfadfc0a74af35dfef5aa83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40200" y="-58738"/>
            <a:ext cx="5014913" cy="691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églalap 1"/>
          <p:cNvSpPr>
            <a:spLocks noChangeArrowheads="1"/>
          </p:cNvSpPr>
          <p:nvPr/>
        </p:nvSpPr>
        <p:spPr bwMode="auto">
          <a:xfrm>
            <a:off x="6300788" y="581818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Mars, a háború istene,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 a kapu jobb oldali szoborfülkéjében.</a:t>
            </a:r>
          </a:p>
        </p:txBody>
      </p:sp>
      <p:pic>
        <p:nvPicPr>
          <p:cNvPr id="29700" name="Picture 4" descr="https://s3.eu-central-1.amazonaws.com/kozterkep/photos/6f1d26453d88464e4fbce0e37ba48620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" y="-15875"/>
            <a:ext cx="4875213" cy="689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églalap 2"/>
          <p:cNvSpPr>
            <a:spLocks noChangeArrowheads="1"/>
          </p:cNvSpPr>
          <p:nvPr/>
        </p:nvSpPr>
        <p:spPr bwMode="auto">
          <a:xfrm>
            <a:off x="900113" y="0"/>
            <a:ext cx="43195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Minerva istennő, a kézművesség és az ipar védelmezője a kapu bal oldali szoborfülkéjében.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s://s3.eu-central-1.amazonaws.com/kozterkep/photos/5c1cd3fbff5044555ec93613c2603b3f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églalap 1"/>
          <p:cNvSpPr>
            <a:spLocks noChangeArrowheads="1"/>
          </p:cNvSpPr>
          <p:nvPr/>
        </p:nvSpPr>
        <p:spPr bwMode="auto">
          <a:xfrm>
            <a:off x="179388" y="5445125"/>
            <a:ext cx="87137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metópa domborműve egy görög mitológiai párharcot - egy kentaur és egy lapita küzdelmét - ábrázol. Az athéni Parthenon domborművét követi.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églalap 1"/>
          <p:cNvSpPr>
            <a:spLocks noChangeArrowheads="1"/>
          </p:cNvSpPr>
          <p:nvPr/>
        </p:nvSpPr>
        <p:spPr bwMode="auto">
          <a:xfrm>
            <a:off x="323850" y="188913"/>
            <a:ext cx="86407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Brandenburgi kapu - keleti nézet - kapuház - jobbra - a csend szobája a csend szobája Berlin - Pariser Platz </a:t>
            </a:r>
          </a:p>
        </p:txBody>
      </p:sp>
      <p:pic>
        <p:nvPicPr>
          <p:cNvPr id="31747" name="Picture 2" descr="Fájl: Brandenburger Tor - Ostansicht - Torhaus - rechts - Raum der St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03388" y="1165225"/>
            <a:ext cx="7439025" cy="570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2238" y="0"/>
            <a:ext cx="9266238" cy="684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églalap 1"/>
          <p:cNvSpPr>
            <a:spLocks noChangeArrowheads="1"/>
          </p:cNvSpPr>
          <p:nvPr/>
        </p:nvSpPr>
        <p:spPr bwMode="auto">
          <a:xfrm>
            <a:off x="468313" y="336550"/>
            <a:ext cx="8351837" cy="643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Marmorpalais vagy Márványpalota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egy korábbi királyi rezidencia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Potsdam</a:t>
            </a:r>
            <a:r>
              <a:rPr lang="hu-HU" altLang="hu-HU" sz="2000" b="1">
                <a:latin typeface="Arial" charset="0"/>
              </a:rPr>
              <a:t>ban, II. </a:t>
            </a:r>
            <a:r>
              <a:rPr lang="hu-HU" altLang="hu-HU" sz="2000" b="1" i="1">
                <a:latin typeface="Arial" charset="0"/>
              </a:rPr>
              <a:t>Friedrich Vilmos porosz király</a:t>
            </a:r>
            <a:r>
              <a:rPr lang="hu-HU" altLang="hu-HU" sz="2000" b="1">
                <a:latin typeface="Arial" charset="0"/>
              </a:rPr>
              <a:t> rendelte meg, és a kor neoklasszicista stílusában tervezte: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Carl von Gontard és Carl Gotthard Langhans építész.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Heiliger See mellett épült 1786-96-ig császári lakhelyként</a:t>
            </a:r>
            <a:r>
              <a:rPr lang="hu-HU" altLang="hu-HU" sz="2400"/>
              <a:t>. </a:t>
            </a:r>
            <a:endParaRPr lang="hu-HU" altLang="hu-HU" sz="2400" b="1">
              <a:solidFill>
                <a:srgbClr val="00B05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palota a XX. század elejéig a Hohenzollern család használatában maradt. 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palota nevét a díszítőelemekhez és elválasztó szerkezetekhez használt </a:t>
            </a:r>
            <a:r>
              <a:rPr lang="hu-HU" altLang="hu-HU" sz="2400" b="1">
                <a:solidFill>
                  <a:srgbClr val="00B0F0"/>
                </a:solidFill>
                <a:latin typeface="Arial" charset="0"/>
              </a:rPr>
              <a:t>szürke és fehér sziléziai márványról </a:t>
            </a:r>
            <a:r>
              <a:rPr lang="hu-HU" altLang="hu-HU" sz="2000" b="1">
                <a:latin typeface="Arial" charset="0"/>
              </a:rPr>
              <a:t>kapta.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1790-től Carl Gotthard Langhanst bízták meg a belső szobák tervezésével. A márvány kandallók és az antik szobrok kiemelkedő szerepet játszottak a dekoratív berendezéssel kapcsolatos döntésekben; Ezeket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Friedrich Willhelm von Erdmannsdorff </a:t>
            </a:r>
            <a:endParaRPr lang="hu-HU" altLang="hu-HU" sz="2000" b="1">
              <a:solidFill>
                <a:srgbClr val="00B05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építész vásárolta Olaszországban a Marmorpalais számára . Ez a szász nemes, aki már kora neoklasszicista épületek tervezéséről és kivitelezéséről volt híres Dessau-Wörlitzben, 1787-ben meghívták Berlinbe.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ájl: 2018-08-10 DE Potsdam, Neuer Garten, Marmorpalais (49964129808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75" y="404813"/>
            <a:ext cx="9145588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ájl: Blick in den Ovalen S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ájl: Blick in den Konzertsa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-90488"/>
            <a:ext cx="9264650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églalap 1"/>
          <p:cNvSpPr>
            <a:spLocks noChangeArrowheads="1"/>
          </p:cNvSpPr>
          <p:nvPr/>
        </p:nvSpPr>
        <p:spPr bwMode="auto">
          <a:xfrm>
            <a:off x="179388" y="260350"/>
            <a:ext cx="5083175" cy="723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Karl Friedrich Schinkel </a:t>
            </a:r>
            <a:r>
              <a:rPr lang="hu-HU" altLang="hu-HU" sz="2000" b="1">
                <a:latin typeface="Arial" charset="0"/>
              </a:rPr>
              <a:t>/1781 - 1841/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korabeli német építészet nem független az angol, de különösen a francia építészet eredményeitől, nagy szerepük van  a mintakönyveknek, albumoknak.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Altes Museum valószínűleg elképzelhetetlen Jaques Durand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építészettörténeti összefoglalása nélkül (A régi és modern korok népei épületeinek összefoglalása, 1802-09). Schinkelnek, mint porosz királyi építésznek a hatása, hagyománya Berlinben még az 1870-es években is élő volt. Sokoldalú művész volt, mint festő és mint színházi dekoratőr is tevékenykedett, elméleti írásai is jelentősek.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III. Frigyes Vilmos 1797-1840</a:t>
            </a:r>
            <a:br>
              <a:rPr lang="hu-HU" altLang="hu-HU" sz="2000" b="1">
                <a:latin typeface="Arial" charset="0"/>
              </a:rPr>
            </a:b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</p:txBody>
      </p:sp>
      <p:pic>
        <p:nvPicPr>
          <p:cNvPr id="36867" name="Picture 2" descr="Fájl:Schinkel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0038" y="0"/>
            <a:ext cx="3770312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églalap 2"/>
          <p:cNvSpPr>
            <a:spLocks noChangeArrowheads="1"/>
          </p:cNvSpPr>
          <p:nvPr/>
        </p:nvSpPr>
        <p:spPr bwMode="auto">
          <a:xfrm>
            <a:off x="5262563" y="5373688"/>
            <a:ext cx="40036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Carl Joseph Begas </a:t>
            </a:r>
            <a:r>
              <a:rPr lang="hu-HU" altLang="hu-HU" sz="2000" b="1">
                <a:latin typeface="Arial" charset="0"/>
              </a:rPr>
              <a:t>/ 1794-1854/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Karl Friedrich Schinkel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1826, olaj, vászon, 27x20cm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Schloss Charlottenburg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isernes Kreuz 2. Klass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0" y="0"/>
            <a:ext cx="441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Téglalap 1"/>
          <p:cNvSpPr>
            <a:spLocks noChangeArrowheads="1"/>
          </p:cNvSpPr>
          <p:nvPr/>
        </p:nvSpPr>
        <p:spPr bwMode="auto">
          <a:xfrm>
            <a:off x="179388" y="260350"/>
            <a:ext cx="4545012" cy="569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1813 márciusában megbízást kapott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Vaskereszt</a:t>
            </a:r>
            <a:r>
              <a:rPr lang="hu-HU" altLang="hu-HU" sz="2000" b="1">
                <a:latin typeface="Arial" charset="0"/>
              </a:rPr>
              <a:t> megtervezésére, amely kitüntetés a Napóleon uralom elleni felszabadító háborúkban tanúsított bátorságáért.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Frigyes Vilmos kérése az volt, hogy a jelvény tartalmazza a porosz koronát, a királyi monogramot, az alapítás dátumát (1813), és a Germán Szentfa tölgyfaleveles motívumát.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1815-ben kinevezték </a:t>
            </a:r>
            <a:r>
              <a:rPr lang="hu-HU" altLang="hu-HU" sz="2000" b="1" i="1">
                <a:latin typeface="Arial" charset="0"/>
              </a:rPr>
              <a:t>Geheimer Oberbauratnak</a:t>
            </a:r>
            <a:r>
              <a:rPr lang="hu-HU" altLang="hu-HU" sz="2000" b="1">
                <a:latin typeface="Arial" charset="0"/>
              </a:rPr>
              <a:t> [Titkos kormányzati épülettisztnek], és végül tényleges hivatásának, az építészetnek szentelhette magát.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églalap 1"/>
          <p:cNvSpPr>
            <a:spLocks noChangeArrowheads="1"/>
          </p:cNvSpPr>
          <p:nvPr/>
        </p:nvSpPr>
        <p:spPr bwMode="auto">
          <a:xfrm>
            <a:off x="468313" y="549275"/>
            <a:ext cx="80645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klasszicista stílusnak a legfontosabb építésze Poroszországban kétségtelenül Karl Friedrich Schinkel volt.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Stílusát a legeredményesebb időszakában a görög, nem pedig a római építészet iránti vonzereje határozza meg, elkerülve azt a stílust, amely a közelmúltbeli francia megszállókhoz kapcsolódott.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Leghíresebb épületei Berlinben és környékén találhatók.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Ezek: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Neue Wache </a:t>
            </a:r>
            <a:r>
              <a:rPr lang="hu-HU" altLang="hu-HU" sz="2000" b="1">
                <a:latin typeface="Arial" charset="0"/>
              </a:rPr>
              <a:t> (1816–1818),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Schauspielhaus</a:t>
            </a:r>
            <a:r>
              <a:rPr lang="hu-HU" altLang="hu-HU" sz="2000" b="1">
                <a:latin typeface="Arial" charset="0"/>
              </a:rPr>
              <a:t>  (1819–1821) a Gendarmenmarkton, amely felváltotta a korábbi színházat, amelyet 1817-ben tűz pusztított el,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és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Altes Múzeum </a:t>
            </a:r>
            <a:r>
              <a:rPr lang="hu-HU" altLang="hu-HU" sz="2000" b="1">
                <a:latin typeface="Arial" charset="0"/>
              </a:rPr>
              <a:t>(régi múzeum) a Múzeum-szigeten (1823–1830).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églalap 1"/>
          <p:cNvSpPr>
            <a:spLocks noChangeArrowheads="1"/>
          </p:cNvSpPr>
          <p:nvPr/>
        </p:nvSpPr>
        <p:spPr bwMode="auto">
          <a:xfrm>
            <a:off x="107950" y="115888"/>
            <a:ext cx="89281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Neue Wache </a:t>
            </a:r>
            <a:r>
              <a:rPr lang="hu-HU" altLang="hu-HU" sz="2000" b="1">
                <a:latin typeface="Arial" charset="0"/>
              </a:rPr>
              <a:t>/1816-1818/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királyi palota őrző épülete, és egyben a Napóleon elleni  felszabadító háborúkban  elesettek emlékműveként szolgált. Viszonylag kis szerkezete ellenére a Schinkel a letisztult formák, a masszív sarokvetületek és a szigorúan dór oszlopok révén monumentalitást kölcsönzött az épületnek.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39939" name="Picture 2" descr="Fájl:150118 Berlin Neue Wa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2484438"/>
            <a:ext cx="76200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Fájl: Neue Wache, Unter den Linden, Berlin, 1816-1818 (3) (4018335049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46138"/>
            <a:ext cx="9144000" cy="601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3" name="Téglalap 1"/>
          <p:cNvSpPr>
            <a:spLocks noChangeArrowheads="1"/>
          </p:cNvSpPr>
          <p:nvPr/>
        </p:nvSpPr>
        <p:spPr bwMode="auto">
          <a:xfrm>
            <a:off x="395288" y="188913"/>
            <a:ext cx="7991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August Karl Eduard Kiß </a:t>
            </a:r>
            <a:r>
              <a:rPr lang="hu-HU" altLang="hu-HU" sz="2000" b="1">
                <a:latin typeface="Arial" charset="0"/>
              </a:rPr>
              <a:t>/1802-1865/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Victoria dombormű</a:t>
            </a:r>
            <a:endParaRPr lang="hu-HU" altLang="hu-HU" sz="2000" b="1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églalap 1"/>
          <p:cNvSpPr>
            <a:spLocks noChangeArrowheads="1"/>
          </p:cNvSpPr>
          <p:nvPr/>
        </p:nvSpPr>
        <p:spPr bwMode="auto">
          <a:xfrm>
            <a:off x="473075" y="147638"/>
            <a:ext cx="642778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Schauspielhaus, </a:t>
            </a:r>
            <a:r>
              <a:rPr lang="hu-HU" altLang="hu-HU" sz="2000" b="1">
                <a:latin typeface="Arial" charset="0"/>
              </a:rPr>
              <a:t>Berlin 1817 és 1821, 1976-1984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Karl Friedrich Schinkel </a:t>
            </a:r>
            <a:r>
              <a:rPr lang="hu-HU" altLang="hu-HU" sz="1800" b="1">
                <a:latin typeface="Arial" charset="0"/>
              </a:rPr>
              <a:t>/1781 - 1841/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 </a:t>
            </a:r>
          </a:p>
        </p:txBody>
      </p:sp>
      <p:pic>
        <p:nvPicPr>
          <p:cNvPr id="41987" name="Picture 2" descr="Fájl:150418 Konzerthaus Berlin Gendarmenmark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3"/>
          <a:stretch>
            <a:fillRect/>
          </a:stretch>
        </p:blipFill>
        <p:spPr bwMode="auto">
          <a:xfrm>
            <a:off x="0" y="1082675"/>
            <a:ext cx="914400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ájl: Wörlitz Schlos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4613"/>
            <a:ext cx="9144000" cy="699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églalap 1"/>
          <p:cNvSpPr>
            <a:spLocks noChangeArrowheads="1"/>
          </p:cNvSpPr>
          <p:nvPr/>
        </p:nvSpPr>
        <p:spPr bwMode="auto">
          <a:xfrm>
            <a:off x="250825" y="188913"/>
            <a:ext cx="440055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800" b="1">
                <a:solidFill>
                  <a:schemeClr val="bg1"/>
                </a:solidFill>
                <a:latin typeface="Arial" charset="0"/>
              </a:rPr>
              <a:t>Wörlitzer kastély és park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  <a:latin typeface="Arial" charset="0"/>
              </a:rPr>
              <a:t>1769-1773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92D050"/>
                </a:solidFill>
                <a:latin typeface="Arial" charset="0"/>
              </a:rPr>
              <a:t>Friedrich Wilhelm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92D050"/>
                </a:solidFill>
                <a:latin typeface="Arial" charset="0"/>
              </a:rPr>
              <a:t>von Erdmannsdorff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Gendarmenmark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78250"/>
            <a:ext cx="9144000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Téglalap 1"/>
          <p:cNvSpPr>
            <a:spLocks noChangeArrowheads="1"/>
          </p:cNvSpPr>
          <p:nvPr/>
        </p:nvSpPr>
        <p:spPr bwMode="auto">
          <a:xfrm>
            <a:off x="539750" y="333375"/>
            <a:ext cx="82804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18. század közepén a Berlin központjában lévő teret egy cuirassier ezred használta őrségekkel és istállókkal. Ezeket "Gens d'armes"-nak (franciául: fegyveres emberek) hívták, porosz lovasezred – innen ered a tér jelenlegi neve: Gendarmenmarkt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francia katedrálissal szemben, a Gendarmenmarkt másik oldalán található a német katedrális.</a:t>
            </a:r>
          </a:p>
        </p:txBody>
      </p:sp>
      <p:sp>
        <p:nvSpPr>
          <p:cNvPr id="43012" name="Téglalap 2"/>
          <p:cNvSpPr>
            <a:spLocks noChangeArrowheads="1"/>
          </p:cNvSpPr>
          <p:nvPr/>
        </p:nvSpPr>
        <p:spPr bwMode="auto">
          <a:xfrm>
            <a:off x="5435600" y="3105150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Hugenot Múzeum a francia katedrálisban található </a:t>
            </a:r>
          </a:p>
        </p:txBody>
      </p:sp>
      <p:sp>
        <p:nvSpPr>
          <p:cNvPr id="43013" name="Téglalap 3"/>
          <p:cNvSpPr>
            <a:spLocks noChangeArrowheads="1"/>
          </p:cNvSpPr>
          <p:nvPr/>
        </p:nvSpPr>
        <p:spPr bwMode="auto">
          <a:xfrm>
            <a:off x="179388" y="3257550"/>
            <a:ext cx="4311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német-református és evangélikus</a:t>
            </a:r>
            <a:r>
              <a:rPr lang="hu-HU" altLang="hu-HU" sz="1800"/>
              <a:t>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2964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églalap 1"/>
          <p:cNvSpPr>
            <a:spLocks noChangeArrowheads="1"/>
          </p:cNvSpPr>
          <p:nvPr/>
        </p:nvSpPr>
        <p:spPr bwMode="auto">
          <a:xfrm>
            <a:off x="395288" y="333375"/>
            <a:ext cx="8208962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athéni Thrasyllos emlékmű, amelyet Kr.e. 320-ban építettek, mintaként szolgált a homlokzat kialakításához.  Thrasyllus zenész művészeti versenyen elért sikereinek emlékére épült. </a:t>
            </a:r>
          </a:p>
        </p:txBody>
      </p:sp>
      <p:sp>
        <p:nvSpPr>
          <p:cNvPr id="45059" name="Téglalap 2"/>
          <p:cNvSpPr>
            <a:spLocks noChangeArrowheads="1"/>
          </p:cNvSpPr>
          <p:nvPr/>
        </p:nvSpPr>
        <p:spPr bwMode="auto">
          <a:xfrm>
            <a:off x="250825" y="5949950"/>
            <a:ext cx="84978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Thrasyllos emlékműve Athénban, James Stuart, 1751-1753</a:t>
            </a:r>
          </a:p>
        </p:txBody>
      </p:sp>
      <p:pic>
        <p:nvPicPr>
          <p:cNvPr id="45060" name="Picture 2" descr="Fájl:Thrasyllos emlékmű - James Stu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5438" y="1552575"/>
            <a:ext cx="6276975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Téglalap 3"/>
          <p:cNvSpPr>
            <a:spLocks noChangeArrowheads="1"/>
          </p:cNvSpPr>
          <p:nvPr/>
        </p:nvSpPr>
        <p:spPr bwMode="auto">
          <a:xfrm>
            <a:off x="395288" y="1700213"/>
            <a:ext cx="2286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Kis templom formájában épült, és egy nagy, természetes barlang nyílását tölti be.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7800" y="0"/>
            <a:ext cx="93265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Fájl:Thrasyllos Monumen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7675" y="-22225"/>
            <a:ext cx="6156325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églalap 1"/>
          <p:cNvSpPr>
            <a:spLocks noChangeArrowheads="1"/>
          </p:cNvSpPr>
          <p:nvPr/>
        </p:nvSpPr>
        <p:spPr bwMode="auto">
          <a:xfrm>
            <a:off x="250825" y="1412875"/>
            <a:ext cx="21812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James Stuart,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Nicholas Revett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Rekonstrukciója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1825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églalap 1"/>
          <p:cNvSpPr>
            <a:spLocks noChangeArrowheads="1"/>
          </p:cNvSpPr>
          <p:nvPr/>
        </p:nvSpPr>
        <p:spPr bwMode="auto">
          <a:xfrm>
            <a:off x="179388" y="204788"/>
            <a:ext cx="88455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Königliches Schauspielhaus LMN Sohn rézmetszete Berger rajza után,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kb. 1830</a:t>
            </a:r>
          </a:p>
        </p:txBody>
      </p:sp>
      <p:pic>
        <p:nvPicPr>
          <p:cNvPr id="48131" name="Picture 2" descr="Fájl: Schauspielhaus berl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15975"/>
            <a:ext cx="9126538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églalap 1"/>
          <p:cNvSpPr>
            <a:spLocks noChangeArrowheads="1"/>
          </p:cNvSpPr>
          <p:nvPr/>
        </p:nvSpPr>
        <p:spPr bwMode="auto">
          <a:xfrm>
            <a:off x="250825" y="115888"/>
            <a:ext cx="4681538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 b="1">
                <a:solidFill>
                  <a:srgbClr val="00B050"/>
                </a:solidFill>
                <a:latin typeface="Arial" charset="0"/>
              </a:rPr>
              <a:t>Christian Friedrich Tieck</a:t>
            </a:r>
            <a:endParaRPr lang="hu-HU" altLang="hu-HU" sz="2400" b="1">
              <a:solidFill>
                <a:srgbClr val="00B05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000" b="1">
                <a:latin typeface="Arial" charset="0"/>
              </a:rPr>
              <a:t>(1776 – 1851)</a:t>
            </a:r>
            <a:r>
              <a:rPr lang="hu-HU" altLang="hu-HU" sz="2000" b="1">
                <a:latin typeface="Arial" charset="0"/>
              </a:rPr>
              <a:t>  szobrász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/</a:t>
            </a:r>
            <a:r>
              <a:rPr lang="hu-HU" altLang="hu-HU" sz="1800" b="1">
                <a:latin typeface="Arial" charset="0"/>
              </a:rPr>
              <a:t>Johann Gottfried Schadow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>
                <a:latin typeface="Arial" charset="0"/>
              </a:rPr>
              <a:t>(1764 – 1850)  szobrász tanítványa is volt. Fő műve a Brandenburgi kapu quadrigája</a:t>
            </a:r>
            <a:r>
              <a:rPr lang="hu-HU" altLang="hu-HU" sz="2000" b="1">
                <a:latin typeface="Arial" charset="0"/>
              </a:rPr>
              <a:t>/.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Együtt dolgozott </a:t>
            </a: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Schinkel</a:t>
            </a:r>
            <a:r>
              <a:rPr lang="hu-HU" altLang="hu-HU" sz="2000" b="1">
                <a:latin typeface="Arial" charset="0"/>
              </a:rPr>
              <a:t>lel a Schauspielhaus szobrászati díszein.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pic>
        <p:nvPicPr>
          <p:cNvPr id="49155" name="Picture 2" descr="Fájl:Tieck Christian Friedrich Selbstbildnis@201509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3350" y="0"/>
            <a:ext cx="3930650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6" name="Téglalap 2"/>
          <p:cNvSpPr>
            <a:spLocks noChangeArrowheads="1"/>
          </p:cNvSpPr>
          <p:nvPr/>
        </p:nvSpPr>
        <p:spPr bwMode="auto">
          <a:xfrm>
            <a:off x="5218113" y="5118100"/>
            <a:ext cx="37846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Christian Friedrich Tieck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Önarckép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1805 és 1806 között, olaj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Schloss Weimar</a:t>
            </a:r>
          </a:p>
        </p:txBody>
      </p:sp>
      <p:pic>
        <p:nvPicPr>
          <p:cNvPr id="49157" name="Picture 4" descr="Fájl:Tieck Schinkel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844800"/>
            <a:ext cx="3648075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églalap 1"/>
          <p:cNvSpPr>
            <a:spLocks noChangeArrowheads="1"/>
          </p:cNvSpPr>
          <p:nvPr/>
        </p:nvSpPr>
        <p:spPr bwMode="auto">
          <a:xfrm>
            <a:off x="179388" y="260350"/>
            <a:ext cx="87852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Christian Friedrich Tieck </a:t>
            </a:r>
            <a:r>
              <a:rPr lang="hu-HU" altLang="hu-HU" sz="2000" b="1">
                <a:latin typeface="Arial" charset="0"/>
              </a:rPr>
              <a:t>szobrai 1820 körül: koronázó tetőfigura Apolló griffek vontatta szekéren, timpanonok a főbejárat felett: Orpheusz, Ámor, kilenc múzsa az É-i, és D-i homlokzaton. </a:t>
            </a:r>
          </a:p>
        </p:txBody>
      </p:sp>
      <p:pic>
        <p:nvPicPr>
          <p:cNvPr id="50179" name="Picture 2" descr="Fájl:Tieck Schauspielhaus Ostgieb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1477963"/>
            <a:ext cx="7620000" cy="539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Fájl:Schauspielhaus (Berlin-Mitte).Tieck.Apollo im Greifenwagen.09065015.aj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36525" y="0"/>
            <a:ext cx="928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ájl: Tieck Schauspielhaus Panth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93838" y="1266825"/>
            <a:ext cx="7620000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Téglalap 1"/>
          <p:cNvSpPr>
            <a:spLocks noChangeArrowheads="1"/>
          </p:cNvSpPr>
          <p:nvPr/>
        </p:nvSpPr>
        <p:spPr bwMode="auto">
          <a:xfrm>
            <a:off x="250825" y="260350"/>
            <a:ext cx="87137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Bacchus auf dem Panther/párduc/, Christian Friedrich Tieck készítette 1845 körül.</a:t>
            </a:r>
            <a:r>
              <a:rPr lang="hu-HU" altLang="hu-HU" sz="2000"/>
              <a:t> a főhomlokzat előtti nagy lépcső két oldalán állnak, és a zene erejét szimbolizálják: az oroszlánok és a párducok zenélő figurákat hordoznak a hátukon.</a:t>
            </a:r>
            <a:endParaRPr lang="hu-HU" altLang="hu-HU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A Wörlitz-kastély Rotunda belső ter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27735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ájl: Berlin.Gendarmenmarkt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73"/>
          <a:stretch>
            <a:fillRect/>
          </a:stretch>
        </p:blipFill>
        <p:spPr bwMode="auto">
          <a:xfrm>
            <a:off x="0" y="-85725"/>
            <a:ext cx="9144000" cy="726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4275" name="Szövegdoboz 1"/>
          <p:cNvSpPr txBox="1">
            <a:spLocks noChangeArrowheads="1"/>
          </p:cNvSpPr>
          <p:nvPr/>
        </p:nvSpPr>
        <p:spPr bwMode="auto">
          <a:xfrm>
            <a:off x="2987675" y="6396038"/>
            <a:ext cx="25987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chemeClr val="bg1"/>
                </a:solidFill>
                <a:latin typeface="Arial" charset="0"/>
              </a:rPr>
              <a:t>Kis koncerterem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www.konzerthaus.de/media/filer_public_thumbnails/filer_public/cf/84/cf84f178-e77e-4038-922f-32114f1423fb/beethoven-saal_sebastian_runge_2.jpg__640x465_q85_crop_subsampling-2_upsca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38138" y="0"/>
            <a:ext cx="9482138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299" name="Szövegdoboz 1"/>
          <p:cNvSpPr txBox="1">
            <a:spLocks noChangeArrowheads="1"/>
          </p:cNvSpPr>
          <p:nvPr/>
        </p:nvSpPr>
        <p:spPr bwMode="auto">
          <a:xfrm>
            <a:off x="1619250" y="6524625"/>
            <a:ext cx="30257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Beethoven csarnok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http://concert-media.com/upload/store/cache/images/venue/Konzerthaus_Gro%C3%9Fer%20Saal_1014x600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0800" y="1196975"/>
            <a:ext cx="9212263" cy="446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47" name="Téglalap 1"/>
          <p:cNvSpPr>
            <a:spLocks noChangeArrowheads="1"/>
          </p:cNvSpPr>
          <p:nvPr/>
        </p:nvSpPr>
        <p:spPr bwMode="auto">
          <a:xfrm>
            <a:off x="2124075" y="5657850"/>
            <a:ext cx="45720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>
                <a:hlinkClick r:id="rId3"/>
              </a:rPr>
              <a:t>https://www.museumsinsel-berlin.de/en/buildings/overview-of-the-buildings/</a:t>
            </a: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57348" name="Téglalap 2"/>
          <p:cNvSpPr>
            <a:spLocks noChangeArrowheads="1"/>
          </p:cNvSpPr>
          <p:nvPr/>
        </p:nvSpPr>
        <p:spPr bwMode="auto">
          <a:xfrm>
            <a:off x="179388" y="188913"/>
            <a:ext cx="878522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Berlin: a Spree folyón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Múzeumsziget</a:t>
            </a:r>
            <a:r>
              <a:rPr lang="hu-HU" altLang="hu-HU" sz="2000" b="1">
                <a:latin typeface="Arial" charset="0"/>
              </a:rPr>
              <a:t>et koruk legkiválóbb építészei – Karl Friedrich Schinkel, Friedrich August Stüler(Neues), Ernst Eberhard von Ihne(Bode) és Alfred Messel (Pergamon) – tervezték.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églalap 1"/>
          <p:cNvSpPr>
            <a:spLocks noChangeArrowheads="1"/>
          </p:cNvSpPr>
          <p:nvPr/>
        </p:nvSpPr>
        <p:spPr bwMode="auto">
          <a:xfrm>
            <a:off x="296863" y="241300"/>
            <a:ext cx="8424862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Altes Museum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Nevét az 1843-ban építeni kezdett Neues Museumhoz képest kapta. Az épület 1825-1828 között, Karl Friedrich Schinkel tervei alapján készült. Tágas előcsarnok ión oszloprenddel, középpontban körépítmény, amelyet a Pantheon ihletett kupola fed.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</a:t>
            </a:r>
            <a:r>
              <a:rPr lang="hu-HU" altLang="hu-HU" sz="2000"/>
              <a:t>A 18 oszlop fölött 18 homokkőből faragott sas ül.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/>
              <a:t>A 18 oszlop fölött 18 homokkőből faragott sas ül. A 18 oszlop fölött 18 homokkőből faragott sas ül.</a:t>
            </a:r>
            <a:endParaRPr lang="hu-HU" altLang="hu-HU" sz="2000" b="1">
              <a:latin typeface="Arial" charset="0"/>
            </a:endParaRPr>
          </a:p>
        </p:txBody>
      </p:sp>
      <p:pic>
        <p:nvPicPr>
          <p:cNvPr id="58371" name="Picture 2" descr="Altes Museum - Joy of Museum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1871663"/>
            <a:ext cx="9170988" cy="497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Altes Múzeum Am Lustgarten, Museumsinsel Berlin, Berlin-Mitte © Staatliche Museen zu Berlin, fotó: David von Bec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77825" y="0"/>
            <a:ext cx="9521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Téglalap 1"/>
          <p:cNvSpPr>
            <a:spLocks noChangeArrowheads="1"/>
          </p:cNvSpPr>
          <p:nvPr/>
        </p:nvSpPr>
        <p:spPr bwMode="auto">
          <a:xfrm>
            <a:off x="0" y="333375"/>
            <a:ext cx="8820150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A 18 oszlop fölött 18 homokkőből faragott sas ül.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Wilhelm von Humboldt Karl Schinkel építésszel együttműködve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tervezte az Altes Múzeumot, Poroszország első nyilvános múzeumát.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solidFill>
                <a:schemeClr val="bg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Ló emberrel bronz szobor a Régi Múzeum tetején - Altes Múzeum Berlinben, Németország Stock fotó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0"/>
            <a:ext cx="9286876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Téglalap 1"/>
          <p:cNvSpPr>
            <a:spLocks noChangeArrowheads="1"/>
          </p:cNvSpPr>
          <p:nvPr/>
        </p:nvSpPr>
        <p:spPr bwMode="auto">
          <a:xfrm>
            <a:off x="250825" y="260350"/>
            <a:ext cx="457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Friedrich Tieck 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Lószelídítő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ájl:Altes Museum Berlin 81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églalap 1"/>
          <p:cNvSpPr>
            <a:spLocks noChangeArrowheads="1"/>
          </p:cNvSpPr>
          <p:nvPr/>
        </p:nvSpPr>
        <p:spPr bwMode="auto">
          <a:xfrm>
            <a:off x="323850" y="333375"/>
            <a:ext cx="8496300" cy="163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Egy Kr.u. 130 körüli mozaik a tivoli Villa Hadrianából, amelyen kentaurok, tehát ló-emberek harcolnak három nagymacskával: tigrissel, oroszlánnal és párduccal. A múzeum 1840 körül vásárolta a mozaikot, úgyhogy a két szobrász is láthatta.</a:t>
            </a:r>
            <a:br>
              <a:rPr lang="hu-HU" altLang="hu-HU" sz="2000" b="1">
                <a:latin typeface="Arial" charset="0"/>
              </a:rPr>
            </a:br>
            <a:endParaRPr lang="hu-HU" altLang="hu-HU" sz="2000" b="1">
              <a:latin typeface="Arial" charset="0"/>
            </a:endParaRPr>
          </a:p>
        </p:txBody>
      </p:sp>
      <p:pic>
        <p:nvPicPr>
          <p:cNvPr id="62467" name="Picture 2" descr="http://studiolum.com/wang/berlin/altes/010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76375" y="1698625"/>
            <a:ext cx="7667625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www.welterbe-gartenreich.de/wp-content/uploads/2022/04/Schloss-Woerlitz-Bibliothek_5065-611x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213" y="0"/>
            <a:ext cx="8099425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Altes Múzeum Berlinben című royalty free stock fotót (#)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249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Téglalap 1"/>
          <p:cNvSpPr>
            <a:spLocks noChangeArrowheads="1"/>
          </p:cNvSpPr>
          <p:nvPr/>
        </p:nvSpPr>
        <p:spPr bwMode="auto">
          <a:xfrm>
            <a:off x="250825" y="333375"/>
            <a:ext cx="287337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August Kiss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lóháton ülő Amazon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 i="1">
                <a:latin typeface="Arial" charset="0"/>
              </a:rPr>
              <a:t>1843</a:t>
            </a:r>
            <a:r>
              <a:rPr lang="hu-HU" altLang="hu-HU" sz="2000" i="1"/>
              <a:t> 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Egy harcos alakja az Altes Múzeumban, aki oroszlánt ölt meg lándzsájáv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27"/>
          <a:stretch>
            <a:fillRect/>
          </a:stretch>
        </p:blipFill>
        <p:spPr bwMode="auto">
          <a:xfrm>
            <a:off x="0" y="-15875"/>
            <a:ext cx="10067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Téglalap 1"/>
          <p:cNvSpPr>
            <a:spLocks noChangeArrowheads="1"/>
          </p:cNvSpPr>
          <p:nvPr/>
        </p:nvSpPr>
        <p:spPr bwMode="auto">
          <a:xfrm>
            <a:off x="6443663" y="33338"/>
            <a:ext cx="4572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Albert Wolff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Oroszlánharcosok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1861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Altes Muse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3375"/>
            <a:ext cx="9158288" cy="652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Téglalap 1"/>
          <p:cNvSpPr>
            <a:spLocks noChangeArrowheads="1"/>
          </p:cNvSpPr>
          <p:nvPr/>
        </p:nvSpPr>
        <p:spPr bwMode="auto">
          <a:xfrm>
            <a:off x="395288" y="620713"/>
            <a:ext cx="7921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Régi múzeum és szabadidős kert 1890 és 1900 között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4" descr="Az Altes Múzeum részlege / Karl Friedrich Schinke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3338"/>
            <a:ext cx="9175750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Téglalap 1"/>
          <p:cNvSpPr>
            <a:spLocks noChangeArrowheads="1"/>
          </p:cNvSpPr>
          <p:nvPr/>
        </p:nvSpPr>
        <p:spPr bwMode="auto">
          <a:xfrm>
            <a:off x="250825" y="115888"/>
            <a:ext cx="8785225" cy="286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Két emeleten keresztül 23 méter magas, kazettás panelekkel díszített kupola koronázza meg. A vörös és arany kasszát szárnyas dzsinnek, állatöv jelek és rozetták díszítik. A nappali fény egy nyíláson keresztül esik felülről.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földszinten az oszlopok között és az azt körülvevő karzat fülkéiben ősi istenszobrok láthatók. Úgy tűnik, az egész Olimposz itt gyűlik össze. A szobrok – köztük Niké, a győzelem koszorús istennője és Zeusz, az istenek atyja, sassal a lábánál – a porosz királyok görög mintái alapján készült római másolatok.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Rotunda az Altes Múzeumban a Berlini Múzeumsziget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550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églalap 1"/>
          <p:cNvSpPr>
            <a:spLocks noChangeArrowheads="1"/>
          </p:cNvSpPr>
          <p:nvPr/>
        </p:nvSpPr>
        <p:spPr bwMode="auto">
          <a:xfrm>
            <a:off x="811213" y="549275"/>
            <a:ext cx="7632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>
              <a:hlinkClick r:id="rId2" tooltip="Pleasure Garden (Berlin)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berlini Lustgarten Altes Múzeuma előtti Lustgartenben található nagy gránittál átmérője 6,91 méter, súlya pedig körülbelül 75 tonna.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gránit az erő és az állhatatosság szimbóluma volt.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király 22 láb méretet határozott meg. Az ekkora tál már nem fért be a rotundába, és nehéz helyzetbe hozta Schinkelt, mert egyrészt a tálnak kellett a rotunda középpontját képeznie, másrészt a szoba esztétikáját hátrányosan befolyásolhatja egy ilyen nagy tál. Schinkel ezért azt javasolta, hogy a tálat félkörben helyezzék el a múzeum lépcsőháza elé, és a királynak átnyújtotta a különböző méretű tálakkal ellátott rotunda rajzait, hogy segítsen a döntésben. Schinkel többszöri előadás után meggyőzte a királyt, aki végül 1829. február 21-én jóváhagyta a kültéri telepítést.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ájl: Altes Museum Berl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Fájl:Altes Múzeum lépcsőház Schink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612313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Fájl:2017-10-14 Treppenhaus Panorama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88925" y="0"/>
            <a:ext cx="94329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Fájl:Altes Berlin 09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-28575"/>
            <a:ext cx="5329237" cy="688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Bálterem a wörlitzi kastélyban© Kulturstiftung DessauWörlitz, fotó: Heinz Fräßdorf,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288" y="0"/>
            <a:ext cx="9158288" cy="6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églalap 1"/>
          <p:cNvSpPr>
            <a:spLocks noChangeArrowheads="1"/>
          </p:cNvSpPr>
          <p:nvPr/>
        </p:nvSpPr>
        <p:spPr bwMode="auto">
          <a:xfrm>
            <a:off x="395288" y="404813"/>
            <a:ext cx="8424862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falfestmény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Schinkel fő festői munkája a múzeum előcsarnokának freskóciklusa volt, amelyet a művész 1823-ban a múzeum első terveibe is beépített. Ehhez a monumentális képciklushoz 1841-től 1870-ig falfestmények készültek az előcsarnok teljes hosszában és a felső lépcsőcsarnokban, amelyek közül ma már csak a Schinkel által készített két vázlatot őrzik a berlini nyomdában. A freskókat Peter von Cornelius készítette.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Ez a mára szinte feledésbe merült festményciklus a 19. század egyik legfontosabb festészeti alkotása volt minőségi és kivitelezési szempontból. A képek nagy jelentőséggel bírtak az építészet és a múzeum számára, hiszen Schinkel a képek segítségével részletesebben ismertette múzeuma funkcióját és követelményeit.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b="1"/>
              <a:t>rotunda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Amikor a Régi Múzeumot 1966-ban restaurálták, a rotunda  volt az egyetlen része a belső térnek, amelyet régi formájában rekonstruáltak. A kör alakú kupolát húsz korinthoszi  oszlopból  álló karzat veszi körül . A rotundát a gránittál helyének tervezték,  de ma már nagyobb szobrok bemutatására használják. A rotundát kívülről egy süllyesztett kubikus rögzítésről lehet felismerni, melynek sarkainál négy szobor került talapzatra. A római panteon igénybevétele korábban csak az impozáns épületek számára volt fenntartva, csakúgy, mint a csarnok előtti külső lépcső.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https://www.irodalmiradio.hu/femis/muveszetek/4muveszek/s_menu/schinkel/7elocsarnok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88" y="-171450"/>
            <a:ext cx="10075862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https://www.irodalmiradio.hu/femis/muveszetek/4muveszek/s_menu/schinkel/7elocsarnok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6988" y="0"/>
            <a:ext cx="9852026" cy="687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ltes-múzeum-berlin-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Téglalap 1"/>
          <p:cNvSpPr>
            <a:spLocks noChangeArrowheads="1"/>
          </p:cNvSpPr>
          <p:nvPr/>
        </p:nvSpPr>
        <p:spPr bwMode="auto">
          <a:xfrm>
            <a:off x="4548188" y="476250"/>
            <a:ext cx="4572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 i="1"/>
              <a:t>„</a:t>
            </a:r>
            <a:r>
              <a:rPr lang="hu-HU" altLang="hu-HU" sz="2000" b="1">
                <a:solidFill>
                  <a:schemeClr val="bg1"/>
                </a:solidFill>
                <a:latin typeface="Arial" charset="0"/>
              </a:rPr>
              <a:t>Ókori világok, görögök, etruszkok és rómaiak” állandó kiállítás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12700"/>
            <a:ext cx="8027987" cy="6850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églalap 1"/>
          <p:cNvSpPr>
            <a:spLocks noChangeArrowheads="1"/>
          </p:cNvSpPr>
          <p:nvPr/>
        </p:nvSpPr>
        <p:spPr bwMode="auto">
          <a:xfrm>
            <a:off x="468313" y="404813"/>
            <a:ext cx="8567737" cy="707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Berliner Bauakademie Építő Akadémia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1799. március 18-án alapította III. Frigyes Vilmos király.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1832 és 1836 között épült </a:t>
            </a: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Karl Friedrich</a:t>
            </a:r>
            <a:r>
              <a:rPr lang="hu-HU" altLang="hu-HU" sz="2000">
                <a:solidFill>
                  <a:srgbClr val="00B050"/>
                </a:solidFill>
                <a:latin typeface="Arial" charset="0"/>
              </a:rPr>
              <a:t> </a:t>
            </a: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Schinkel </a:t>
            </a:r>
            <a:r>
              <a:rPr lang="hu-HU" altLang="hu-HU" sz="2000" b="1"/>
              <a:t>tervei alapján 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Épületét (később Schinkel's Bauakademie néven ismert ) a modern építészet egyik előfutáraként tartják számon az eddig nem megszokott </a:t>
            </a: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vöröstégla-használat és az épület viszonylag áramvonalas homlokzata miatt.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Bauakademie a maga idejében forradalmi volt. Az általa formált, királyt és államot pompázó Berlin közepén Schinkel egy idegen testet ültetett el, amely méreteiben és helyzetében csak a környezetére utalt, de egyébként szakított a klasszikus reprezentációs építészet minden konvenciójával. Minden oldalon ugyanaz, minden tengelyen ugyanaz, azonos alakú kövek és díszek folyamatos ismétlődése.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második világháborúban megsérült Bauakademie-t ezután részben helyreállították, de 1962-ben az épületet lebontották, hogy helyet adjanak a leendő kelet-német külügyminisztériumnak.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1995-ben a kelet-német külügyminisztériumot lebontották, azóta…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églalap 1"/>
          <p:cNvSpPr>
            <a:spLocks noChangeArrowheads="1"/>
          </p:cNvSpPr>
          <p:nvPr/>
        </p:nvSpPr>
        <p:spPr bwMode="auto">
          <a:xfrm>
            <a:off x="1979613" y="1628775"/>
            <a:ext cx="5905500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Philipp Eduard Gaertner</a:t>
            </a:r>
            <a:r>
              <a:rPr lang="hu-HU" altLang="hu-HU" sz="2000" b="1">
                <a:latin typeface="Arial" charset="0"/>
              </a:rPr>
              <a:t> (1801 – 1877)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Veduta festő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Az Építészeti Akadémia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1868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Olaj, vászon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 63 cm x  82 cm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Alte Nationalgalerie Berlin</a:t>
            </a:r>
          </a:p>
        </p:txBody>
      </p:sp>
      <p:pic>
        <p:nvPicPr>
          <p:cNvPr id="3" name="Picture 2" descr="Fájl:Bauakademie Schinkel (Eduard Gaertner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-1588"/>
            <a:ext cx="8675687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Kép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493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églalap 1"/>
          <p:cNvSpPr>
            <a:spLocks noChangeArrowheads="1"/>
          </p:cNvSpPr>
          <p:nvPr/>
        </p:nvSpPr>
        <p:spPr bwMode="auto">
          <a:xfrm>
            <a:off x="900113" y="908050"/>
            <a:ext cx="784860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Schinkel többek között Angliába és Skóciába utazott Peter Christian </a:t>
            </a:r>
            <a:r>
              <a:rPr lang="hu-HU" altLang="hu-HU" sz="2000"/>
              <a:t> </a:t>
            </a:r>
            <a:r>
              <a:rPr lang="hu-HU" altLang="hu-HU" sz="2000" b="1">
                <a:latin typeface="Arial" charset="0"/>
              </a:rPr>
              <a:t>Beuth-tal, hogy megismerkedjen ezeknek a nemzeteknek az építészetével és a kifinomult tervezéssel.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utazás során szerzett benyomások belefolytak a „Bauakademie” (1832–1836 között épült, 1962-ben lebontott) „Bauakademie” tervezésébe, amely a berlini palotával szemben található, és valószínűleg az építész legúttörőbb építménye építése és kialakítása tekintetében.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kocka formájú épülettömegét csupán a függőleges, téglából épített, hatalmas falpillérek tagolták. A falközöket itt nagyméretű üvegfalak töltötték ki. Carl Friedrich Schinkel több jelentős hídszerkezetet is tervezett (Berlin, Schloßbrücke, 1819-1824).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korábban épített Friedrichswerder-templomban (1824–1830) a középkori romantikus formák angol részletekkel kombinálódnak.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Építészeti töredékek a Régi Nemzeti Galéria raktárában, 19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0638" y="2743200"/>
            <a:ext cx="918210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947" name="Téglalap 1"/>
          <p:cNvSpPr>
            <a:spLocks noChangeArrowheads="1"/>
          </p:cNvSpPr>
          <p:nvPr/>
        </p:nvSpPr>
        <p:spPr bwMode="auto">
          <a:xfrm>
            <a:off x="239713" y="620713"/>
            <a:ext cx="84963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Bauakademie terrakotta homlokzata is egyedi volt:A képi programot úgy alakítottuk ki, hogy reprodukálható legyen, és – a portálok kivételével – az épület mind a négy oldalán azonos legyen. A képciklus magját 24 figurális terrakotta dombormű alkotta.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 Wörlitz-kastély nagytermének belső ter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10287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Téglalap 1"/>
          <p:cNvSpPr>
            <a:spLocks noChangeArrowheads="1"/>
          </p:cNvSpPr>
          <p:nvPr/>
        </p:nvSpPr>
        <p:spPr bwMode="auto">
          <a:xfrm>
            <a:off x="0" y="1412875"/>
            <a:ext cx="4572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A mennyezet évszakok ábrázolásával a bálteremben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églalap 1"/>
          <p:cNvSpPr>
            <a:spLocks noChangeArrowheads="1"/>
          </p:cNvSpPr>
          <p:nvPr/>
        </p:nvSpPr>
        <p:spPr bwMode="auto">
          <a:xfrm>
            <a:off x="755650" y="836613"/>
            <a:ext cx="7561263" cy="489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Az építés világából származó ábrázolásokat ezen ablakok feletti boltíves szegmensekben állatfigurák egészítették ki, amelyek heraldikailag szimmetrikusan helyezkedtek el egymással szemben. Mindegyik közepén egy-egy tipikus építőmester szerszám volt, mint például iránytű, vízmérték és függővezeték. A második emelet képi programja erőteljesebben díszített. Itt Athéné, a kézművesség görög istennője és egy másik nő feje váltakozott az íves mezőkön.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Schinkel-korszak vezető berlini szobrászai, mint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Gottfried Schadow, Christian Friedrich Tieck, August Kiß és Julius Troschel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Schinkel </a:t>
            </a:r>
            <a:r>
              <a:rPr lang="hu-HU" altLang="hu-HU" sz="2000" b="1">
                <a:latin typeface="Arial" charset="0"/>
              </a:rPr>
              <a:t>rajzai alapján modellezték ezeket az építészeti szobrokat. A berlini Bauakademie terrakottáit Cornelius Gormann fazekasmester műhelyében égették ki.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ájl:Schinkel, Detail Bauakademie Berlin 2, um 18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57375"/>
            <a:ext cx="9144000" cy="499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Téglalap 1"/>
          <p:cNvSpPr>
            <a:spLocks noChangeArrowheads="1"/>
          </p:cNvSpPr>
          <p:nvPr/>
        </p:nvSpPr>
        <p:spPr bwMode="auto">
          <a:xfrm>
            <a:off x="611188" y="260350"/>
            <a:ext cx="8137525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Berliner Bauakademie  (a második világháború után elpusztult), a 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homlokzat részlet</a:t>
            </a:r>
            <a:r>
              <a:rPr lang="hu-HU" altLang="hu-HU" sz="2000" b="1">
                <a:latin typeface="Arial" charset="0"/>
              </a:rPr>
              <a:t>e. Tervezés: Karl Friedrich Schinkel 1835 körül. Jelenlegi hely: "Friedrichswerdersche Kirche", ma "Schinkelmuseum" néven 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ájl:M Bauakademie Berlin Treppenhaus 19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54263" y="0"/>
            <a:ext cx="67897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Téglalap 1"/>
          <p:cNvSpPr>
            <a:spLocks noChangeArrowheads="1"/>
          </p:cNvSpPr>
          <p:nvPr/>
        </p:nvSpPr>
        <p:spPr bwMode="auto">
          <a:xfrm>
            <a:off x="68263" y="1412875"/>
            <a:ext cx="212725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ES" altLang="hu-HU" sz="2000" b="1">
                <a:latin typeface="Arial" charset="0"/>
              </a:rPr>
              <a:t>Lépcsőház 1873/74-es felújítás után, 1911-es fotó</a:t>
            </a:r>
            <a:endParaRPr lang="hu-HU" altLang="hu-HU" sz="2000" b="1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Fájl: Ehem.  SCHINKELKLAUSE (3680822415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67175" y="-52388"/>
            <a:ext cx="5076825" cy="691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églalap 1"/>
          <p:cNvSpPr>
            <a:spLocks noChangeArrowheads="1"/>
          </p:cNvSpPr>
          <p:nvPr/>
        </p:nvSpPr>
        <p:spPr bwMode="auto">
          <a:xfrm>
            <a:off x="12700" y="1196975"/>
            <a:ext cx="4054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1800"/>
              <a:t>A Bauakademie egykori bal oldali portálja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Látványos homlokzat, amelyen a Karl Friedrich Schinkel által 1832-ben épített Bauakadmie látható, 2004-ben fotózva a berlini Schlossplatz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9172575" cy="516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091" name="Szövegdoboz 1"/>
          <p:cNvSpPr txBox="1">
            <a:spLocks noChangeArrowheads="1"/>
          </p:cNvSpPr>
          <p:nvPr/>
        </p:nvSpPr>
        <p:spPr bwMode="auto">
          <a:xfrm>
            <a:off x="827088" y="184150"/>
            <a:ext cx="221138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b="1">
                <a:solidFill>
                  <a:srgbClr val="FF0000"/>
                </a:solidFill>
                <a:latin typeface="Arial" charset="0"/>
              </a:rPr>
              <a:t>19. század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églalap 1"/>
          <p:cNvSpPr>
            <a:spLocks noChangeArrowheads="1"/>
          </p:cNvSpPr>
          <p:nvPr/>
        </p:nvSpPr>
        <p:spPr bwMode="auto">
          <a:xfrm>
            <a:off x="323850" y="404813"/>
            <a:ext cx="4679950" cy="566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Leo von Klenze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(1784-1864) építész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Itáliában tett utazása után 1808-ban Jérôme Bonaparte westfáliai király udvari építője lett; 1815-ben Münchenbe hívták, ahol I. Lajos bajor király / fia II. Miksa, fia II. Lajos/   udvari építészeként számos nevezetes középületet készített.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Építésze volt II. Lajos bajor király kastélyának, a Neuschwanstein kastélynak.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1809–1853 között a belügyminisztériumban a főépítészeti hivatal elnöke volt. Festőként is működött.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  <p:sp>
        <p:nvSpPr>
          <p:cNvPr id="90115" name="Téglalap 1"/>
          <p:cNvSpPr>
            <a:spLocks noChangeArrowheads="1"/>
          </p:cNvSpPr>
          <p:nvPr/>
        </p:nvSpPr>
        <p:spPr bwMode="auto">
          <a:xfrm>
            <a:off x="5197475" y="5099050"/>
            <a:ext cx="45720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Franz Seraph Hanfstaengl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(1804 – 1877)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Leo von Klenze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1856</a:t>
            </a:r>
          </a:p>
        </p:txBody>
      </p:sp>
      <p:pic>
        <p:nvPicPr>
          <p:cNvPr id="90116" name="Picture 4" descr="Fájl:Leo von Klenze 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75250" y="-34925"/>
            <a:ext cx="3986213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églalap 1"/>
          <p:cNvSpPr>
            <a:spLocks noChangeArrowheads="1"/>
          </p:cNvSpPr>
          <p:nvPr/>
        </p:nvSpPr>
        <p:spPr bwMode="auto">
          <a:xfrm>
            <a:off x="1979613" y="1844675"/>
            <a:ext cx="4572000" cy="261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000" b="1">
                <a:solidFill>
                  <a:srgbClr val="00B050"/>
                </a:solidFill>
                <a:latin typeface="Arial" charset="0"/>
              </a:rPr>
              <a:t>KLENZE, Leo von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hu-HU" sz="2000" b="1">
                <a:latin typeface="Arial" charset="0"/>
              </a:rPr>
              <a:t>(b. 1784, Schladen, d. 1864, München)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400" b="1">
                <a:solidFill>
                  <a:srgbClr val="FF0000"/>
                </a:solidFill>
                <a:latin typeface="Arial" charset="0"/>
              </a:rPr>
              <a:t>The Acropolis at Athens</a:t>
            </a:r>
            <a:br>
              <a:rPr lang="en-US" altLang="hu-HU" sz="2400" b="1">
                <a:solidFill>
                  <a:srgbClr val="FF0000"/>
                </a:solidFill>
                <a:latin typeface="Arial" charset="0"/>
              </a:rPr>
            </a:br>
            <a:r>
              <a:rPr lang="en-US" altLang="hu-HU" sz="2000" b="1">
                <a:latin typeface="Arial" charset="0"/>
              </a:rPr>
              <a:t>1846</a:t>
            </a:r>
            <a:br>
              <a:rPr lang="en-US" altLang="hu-HU" sz="2000" b="1">
                <a:latin typeface="Arial" charset="0"/>
              </a:rPr>
            </a:br>
            <a:r>
              <a:rPr lang="en-US" altLang="hu-HU" sz="2000" b="1">
                <a:latin typeface="Arial" charset="0"/>
              </a:rPr>
              <a:t>Oil on canvas, 103 x 148 cm</a:t>
            </a:r>
            <a:br>
              <a:rPr lang="en-US" altLang="hu-HU" sz="2000" b="1">
                <a:latin typeface="Arial" charset="0"/>
              </a:rPr>
            </a:br>
            <a:r>
              <a:rPr lang="en-US" altLang="hu-HU" sz="2000" b="1">
                <a:latin typeface="Arial" charset="0"/>
              </a:rPr>
              <a:t>Neue Pinakothek,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hu-HU" sz="2000" b="1">
                <a:latin typeface="Arial" charset="0"/>
              </a:rPr>
              <a:t>Munich</a:t>
            </a:r>
            <a:endParaRPr lang="de-DE" altLang="hu-HU" sz="2000" b="1">
              <a:latin typeface="Arial" charset="0"/>
            </a:endParaRPr>
          </a:p>
        </p:txBody>
      </p:sp>
      <p:pic>
        <p:nvPicPr>
          <p:cNvPr id="3" name="Picture 2" descr="https://www.wga.hu/art/k/klenze/2/acropol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60350"/>
            <a:ext cx="9144000" cy="6386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 descr="A müncheni Königsplatz keletről régiséggyűjteményekkel, Propylaea és Glyptothe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55975"/>
            <a:ext cx="9144000" cy="350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3" name="Téglalap 1"/>
          <p:cNvSpPr>
            <a:spLocks noChangeArrowheads="1"/>
          </p:cNvSpPr>
          <p:nvPr/>
        </p:nvSpPr>
        <p:spPr bwMode="auto">
          <a:xfrm>
            <a:off x="250825" y="260350"/>
            <a:ext cx="88931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müncheni Königsplatz két háza az ókori művészet nemzetközileg vezető múzeumai közé tartozik. A Königsplatz neoklasszicista épületei mind I. Ludwig bajor király (1786–1868) kezdeményezésére nyúlnak vissza: Leo von Klenze 1816 és 1830 között a terület északi oldalán hozta létre a </a:t>
            </a: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Glyptothek</a:t>
            </a:r>
            <a:r>
              <a:rPr lang="hu-HU" altLang="hu-HU" sz="2000" b="1">
                <a:latin typeface="Arial" charset="0"/>
              </a:rPr>
              <a:t>ot, amelynek előcsarnoka jón oszlopokon nyugodott. 1838-tól 1848-ig Georg Friedrich Ziebland építtette a mai régiséggyűjteményeknek otthont adó épületet, melynek déli homlokzata korinthoszi volt. Az együttest a tér nyugati szélén álló </a:t>
            </a:r>
            <a:r>
              <a:rPr lang="hu-HU" altLang="hu-HU" sz="2000" b="1">
                <a:solidFill>
                  <a:srgbClr val="FF0000"/>
                </a:solidFill>
                <a:latin typeface="Arial" charset="0"/>
              </a:rPr>
              <a:t>Propylaea</a:t>
            </a:r>
            <a:r>
              <a:rPr lang="hu-HU" altLang="hu-HU" sz="2000" b="1">
                <a:latin typeface="Arial" charset="0"/>
              </a:rPr>
              <a:t> tette teljessé, amelyet Klenze 1846 és 1860 között ismét épített az athéni Akropolisz Kr.e. V. századi klasszikus kapujának mintájára. dór rendben. Mindhárom épület - Glyptothek,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églalap 1"/>
          <p:cNvSpPr>
            <a:spLocks noChangeArrowheads="1"/>
          </p:cNvSpPr>
          <p:nvPr/>
        </p:nvSpPr>
        <p:spPr bwMode="auto">
          <a:xfrm>
            <a:off x="323850" y="260350"/>
            <a:ext cx="85693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Propülaiát Klenze az athéni rekonstrukciójaként tervezte.</a:t>
            </a:r>
          </a:p>
        </p:txBody>
      </p:sp>
      <p:pic>
        <p:nvPicPr>
          <p:cNvPr id="93187" name="Picture 2" descr="http://taj-kert.blog.hu/media/image/k%C3%B6nigspla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45100" y="660400"/>
            <a:ext cx="3819525" cy="204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3188" name="Picture 4" descr="http://taj-kert.blog.hu/media/image/festet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wörlitzi kastély belső terei A nagyter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0"/>
            <a:ext cx="10323513" cy="688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églalap 1"/>
          <p:cNvSpPr>
            <a:spLocks noChangeArrowheads="1"/>
          </p:cNvSpPr>
          <p:nvPr/>
        </p:nvSpPr>
        <p:spPr bwMode="auto">
          <a:xfrm>
            <a:off x="179388" y="188913"/>
            <a:ext cx="95059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latin typeface="Arial" charset="0"/>
              </a:rPr>
              <a:t>A boltíves mennyezetet középen Dionüszosz és Ariadné diadalát ábrázoló freskó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églalap 1"/>
          <p:cNvSpPr>
            <a:spLocks noChangeArrowheads="1"/>
          </p:cNvSpPr>
          <p:nvPr/>
        </p:nvSpPr>
        <p:spPr bwMode="auto">
          <a:xfrm>
            <a:off x="395288" y="333375"/>
            <a:ext cx="8640762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Glyptothek jelentése: szobrok tároló helye.  I. Ludwig udvari építésze építtette 1816 és 1830 között. Míg a homlokzat a görög templom homlokzatára épül, a belső helyiségek boltíves mennyezettel a római fürdőkre.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 b="1"/>
          </a:p>
        </p:txBody>
      </p:sp>
      <p:pic>
        <p:nvPicPr>
          <p:cNvPr id="94211" name="Picture 2" descr="https://www.antike-am-koenigsplatz.mwn.de/images/aak_slideshows/sld_glyptothek/G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58888" y="1638300"/>
            <a:ext cx="7885112" cy="522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églalap 1"/>
          <p:cNvSpPr>
            <a:spLocks noChangeArrowheads="1"/>
          </p:cNvSpPr>
          <p:nvPr/>
        </p:nvSpPr>
        <p:spPr bwMode="auto">
          <a:xfrm>
            <a:off x="179388" y="260350"/>
            <a:ext cx="3671887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A Felszabadítási Csarnok (Befreiungshalle) </a:t>
            </a: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bajorországi Kelheim városa feletti Michelsberg-hegyen, amelyet Leo von Klenze épített 1836 és 1844 között.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Regensburgtól felfelé, a Duna folyón, a Duna és az Altmühl találkozásánál áll, azaz a Rajna-Majna-Duna-csatornánál. I. Ludwig bajor király megbízásából az 1813–1815-ös felszabadító háborúban (Befreiungskriege) aratott Napóleon felett aratott győzelem emlékére épült. Lizénákkal tagolt kerek szerkezet.</a:t>
            </a:r>
          </a:p>
        </p:txBody>
      </p:sp>
      <p:pic>
        <p:nvPicPr>
          <p:cNvPr id="96259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463" y="0"/>
            <a:ext cx="54435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lick!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92500" y="-36513"/>
            <a:ext cx="5670550" cy="689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7283" name="Téglalap 1"/>
          <p:cNvSpPr>
            <a:spLocks noChangeArrowheads="1"/>
          </p:cNvSpPr>
          <p:nvPr/>
        </p:nvSpPr>
        <p:spPr bwMode="auto">
          <a:xfrm>
            <a:off x="160338" y="188913"/>
            <a:ext cx="3475037" cy="729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Friedrich von Gärtner </a:t>
            </a:r>
            <a:r>
              <a:rPr lang="hu-HU" altLang="hu-HU" sz="2000" b="1">
                <a:latin typeface="Arial" charset="0"/>
              </a:rPr>
              <a:t>építész  kezdte el az építést, de a király utasítására </a:t>
            </a:r>
            <a:r>
              <a:rPr lang="hu-HU" altLang="hu-HU" sz="2000" b="1">
                <a:solidFill>
                  <a:srgbClr val="00B050"/>
                </a:solidFill>
                <a:latin typeface="Arial" charset="0"/>
              </a:rPr>
              <a:t>Leo von Klenze </a:t>
            </a:r>
            <a:r>
              <a:rPr lang="hu-HU" altLang="hu-HU" sz="2000" b="1">
                <a:latin typeface="Arial" charset="0"/>
              </a:rPr>
              <a:t>megváltoztatta a terveket, és ő fejezte be az építkezést.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külső homlokzatot 18 oszlop tagolja,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Johann Halbig</a:t>
            </a:r>
            <a:r>
              <a:rPr lang="hu-HU" altLang="hu-HU" sz="2000" b="1">
                <a:latin typeface="Arial" charset="0"/>
              </a:rPr>
              <a:t> 18 kolosszális szobraival , amelyek a csatákban részt vevő német törzsek allegóriái.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kerek csarnok magassága 45 m, átmérője 29 m. Belsejét kupola világítja meg. A  belseje nagy kupolás csarnokként van kialakítva, amelyet a kupola csúcsán lévő </a:t>
            </a:r>
            <a:r>
              <a:rPr lang="hu-HU" altLang="hu-HU" sz="2000" b="1">
                <a:latin typeface="Arial" charset="0"/>
                <a:hlinkClick r:id="rId3" tooltip="Oculus (építészet)"/>
              </a:rPr>
              <a:t>okulus</a:t>
            </a:r>
            <a:r>
              <a:rPr lang="hu-HU" altLang="hu-HU" sz="2000" b="1">
                <a:latin typeface="Arial" charset="0"/>
              </a:rPr>
              <a:t> világít meg </a:t>
            </a:r>
            <a:r>
              <a:rPr lang="hu-HU" altLang="hu-HU" sz="1800"/>
              <a:t> 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églalap 1"/>
          <p:cNvSpPr>
            <a:spLocks noChangeArrowheads="1"/>
          </p:cNvSpPr>
          <p:nvPr/>
        </p:nvSpPr>
        <p:spPr bwMode="auto">
          <a:xfrm>
            <a:off x="250825" y="260350"/>
            <a:ext cx="8893175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Bavariá</a:t>
            </a:r>
            <a:r>
              <a:rPr lang="hu-HU" altLang="hu-HU" sz="2000" b="1">
                <a:latin typeface="Arial" charset="0"/>
              </a:rPr>
              <a:t>t I. Lajos bajor király (1786-1868) utasítására építették fel 1844-1850 között.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Eredetileg Leo von Klenze (1784–1864) volt a tervező, ő volt a bajor udvari építész. </a:t>
            </a:r>
            <a:r>
              <a:rPr lang="nn-NO" altLang="hu-HU" sz="2000" b="1">
                <a:latin typeface="Arial" charset="0"/>
              </a:rPr>
              <a:t>Ez azonban nem felelt meg a királynak,</a:t>
            </a:r>
            <a:r>
              <a:rPr lang="hu-HU" altLang="hu-HU" sz="2000" b="1">
                <a:latin typeface="Arial" charset="0"/>
              </a:rPr>
              <a:t> 1839-ben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Ludwig Michael von Schwanthaler </a:t>
            </a:r>
            <a:r>
              <a:rPr lang="hu-HU" altLang="hu-HU" sz="2000" b="1">
                <a:latin typeface="Arial" charset="0"/>
              </a:rPr>
              <a:t>(1802-1848) szobrász egyszerűbb, de diadalmasabb terve valósult meg. A </a:t>
            </a:r>
            <a:r>
              <a:rPr lang="pt-BR" altLang="hu-HU" sz="2000" b="1">
                <a:latin typeface="Arial" charset="0"/>
              </a:rPr>
              <a:t>Bavaria 18,52 méter magas, súlya 87,36 tonna. A belseje üreges</a:t>
            </a:r>
            <a:r>
              <a:rPr lang="hu-HU" altLang="hu-HU" sz="2000" b="1">
                <a:latin typeface="Arial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szobor háta mögött a szigorú dór stílusú dicsőségcsarnok áll (</a:t>
            </a: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Ruhmeshalle</a:t>
            </a:r>
            <a:r>
              <a:rPr lang="hu-HU" altLang="hu-HU" sz="2000" b="1">
                <a:latin typeface="Arial" charset="0"/>
              </a:rPr>
              <a:t>), előreugró két végén egy-egy timpanonnal. Ez 1843-1853 között épült fel. A benne lévő nyíltszíni mell– , vagy inkább fejszobortárlatba I. Lajos kezdeti gondolata alapján kizárólag olyanok kerülhettek volna be, akik bajor származásúak voltak. (Függetlenül attól, hogy életútjuk alapján mennyire tartották magukat annak.) Még trónörökösként 1809-ben utasítást adott arra, hogy írják neki össze a megörökítésre méltó híres bajorok listáját. 1824-ben kiválasztotta ezt a városvégi domboldalt az emlékmű számára, majd 1828-ban készíttetett egy újabb listát. 1833-ban erre írtak ki egy pályázatot, s azt a legolcsóbb projekt gazdája, </a:t>
            </a:r>
            <a:r>
              <a:rPr lang="hu-HU" altLang="hu-HU" sz="2400" b="1">
                <a:solidFill>
                  <a:srgbClr val="00B050"/>
                </a:solidFill>
                <a:latin typeface="Arial" charset="0"/>
              </a:rPr>
              <a:t>Leo von Klenze </a:t>
            </a:r>
            <a:r>
              <a:rPr lang="hu-HU" altLang="hu-HU" sz="2000" b="1">
                <a:latin typeface="Arial" charset="0"/>
              </a:rPr>
              <a:t>nyerte meg 1834-ben, az ő tervei alapján épülhetett fel a szobrot hátulról körbeölelő kőcsarnok. 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4" descr="Budapest] Budai Várnegyed | Buda Castle District Developments | Page 51 |  SkyscraperCity Foru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8750" y="0"/>
            <a:ext cx="9525000" cy="691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Kép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5588" y="130175"/>
            <a:ext cx="3552825" cy="659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975" y="-31750"/>
            <a:ext cx="943133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Téglalap 1"/>
          <p:cNvSpPr>
            <a:spLocks noChangeArrowheads="1"/>
          </p:cNvSpPr>
          <p:nvPr/>
        </p:nvSpPr>
        <p:spPr bwMode="auto">
          <a:xfrm>
            <a:off x="323850" y="404813"/>
            <a:ext cx="8424863" cy="569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400" b="1">
                <a:solidFill>
                  <a:srgbClr val="FF0000"/>
                </a:solidFill>
                <a:latin typeface="Arial" charset="0"/>
              </a:rPr>
              <a:t>Walhalla</a:t>
            </a:r>
            <a:r>
              <a:rPr lang="hu-HU" altLang="hu-HU" sz="2000" b="1">
                <a:latin typeface="Arial" charset="0"/>
              </a:rPr>
              <a:t> Donaustaufban Bajorországban 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/skandináv mitológiában megöltek csarnoka/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I. Lajos bajor uralkodó megbízásából 1830. október 18-án Leo von Klenze tervei alapján Regensburg közelében megkezdődött a hírnév templomaként ismertté vált Walhalla építése. A klasszicista stílusban készült, ókori görög templomot imitáló épületet a germán mitológia világában a háborúkban elesett, legbátrabb harcosok lakhelye után Walhallának nevezték el.</a:t>
            </a:r>
            <a:br>
              <a:rPr lang="hu-HU" altLang="hu-HU" sz="2000" b="1">
                <a:latin typeface="Arial" charset="0"/>
              </a:rPr>
            </a:br>
            <a:endParaRPr lang="hu-HU" altLang="hu-HU" sz="2000" b="1"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Míg a skandináv mitológia Valhalla a csatában dicsőségesen elesettek otthona volt, Ludwig Walhalláját nemcsak harcosoknak, hanem tudósoknak, íróknak és papoknak is szánta, és kifejezetten férfiakat és nőket egyaránt magában foglalt.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hu-HU" altLang="hu-HU" sz="2000" b="1">
                <a:latin typeface="Arial" charset="0"/>
              </a:rPr>
              <a:t>A külső dór templom belülről egy nagy terembe nyílik, amelyet fali pillérekkel három részre osztanak, és egy nyitott tetőn keresztül világítanak meg. A falakon több szinten híres németek márvány mellszobrai sorakoznak.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Fájl: Walhalla Aerial 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73113"/>
            <a:ext cx="9142413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04838" y="404813"/>
            <a:ext cx="8431212" cy="67706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galériaszinten a középkorból származó emberek nevei vannak, akik nem hagytak maguk után portrét. A loggiákban található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Valkyrie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kariatidok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Klenze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tervei alapján készültek. Az oldalsó helyiségek bejáratának közepére 1890-ben helyezték el I. Ludvig bajor király, a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Valhalla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alapítója trónoló alakját, amely elzárta a zavartalan kilátást az </a:t>
            </a:r>
            <a:r>
              <a:rPr lang="hu-HU" altLang="hu-H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opisthodomusra</a:t>
            </a:r>
            <a:r>
              <a:rPr lang="hu-HU" alt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 és az ablakon kívüli tájra.</a:t>
            </a:r>
          </a:p>
          <a:p>
            <a:pPr>
              <a:defRPr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hu-H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A korábbi korokban kiemelkedő teljesítményt nyújtó német származású személyek Pantheonjaként ismert épületet ünnepélyes keretek között, 1842. október 18-án I. Lajos bajor uralkodó nyitotta meg. A bajor állam tulajdonát képező Walhallában, ahol jelenleg 128 mellszobrot és 62 emléktáblát őriznek, legutoljára, 2007. szeptember 12-én a világhírű matematikusnak, Carl Friedrich Gaussnak állítottak emléket. </a:t>
            </a:r>
          </a:p>
          <a:p>
            <a:pPr>
              <a:defRPr/>
            </a:pPr>
            <a:r>
              <a:rPr lang="hu-HU" sz="2000" b="1" dirty="0">
                <a:latin typeface="Arial" panose="020B0604020202020204" pitchFamily="34" charset="0"/>
                <a:cs typeface="Arial" panose="020B0604020202020204" pitchFamily="34" charset="0"/>
              </a:rPr>
              <a:t>Ludwig és tanácsadói által kiválasztottak  mellszobrai és emléktáblái láthatók . A felettük lévő Martin von Wagner figurák fríze a germán nép ideális történetét ábrázolja az első migránsoktól a kora középkori keresztényesítésig.</a:t>
            </a:r>
          </a:p>
          <a:p>
            <a:pPr>
              <a:defRPr/>
            </a:pPr>
            <a:endParaRPr lang="hu-HU" dirty="0"/>
          </a:p>
          <a:p>
            <a:pPr>
              <a:defRPr/>
            </a:pPr>
            <a:endParaRPr lang="hu-HU" dirty="0"/>
          </a:p>
          <a:p>
            <a:pPr marL="400050" indent="-400050">
              <a:buFontTx/>
              <a:buAutoNum type="romanUcPeriod"/>
              <a:defRPr/>
            </a:pP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5193</TotalTime>
  <Words>1898</Words>
  <Application>Microsoft Office PowerPoint</Application>
  <PresentationFormat>Diavetítés a képernyőre (4:3 oldalarány)</PresentationFormat>
  <Paragraphs>294</Paragraphs>
  <Slides>126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126</vt:i4>
      </vt:variant>
    </vt:vector>
  </HeadingPairs>
  <TitlesOfParts>
    <vt:vector size="127" baseType="lpstr">
      <vt:lpstr>Office-téma</vt:lpstr>
      <vt:lpstr>Klasszicizmus a német nyelvterület építészetében 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Német területen klasszicizmus</dc:title>
  <dc:creator>Judit</dc:creator>
  <cp:lastModifiedBy>Judit</cp:lastModifiedBy>
  <cp:revision>195</cp:revision>
  <dcterms:created xsi:type="dcterms:W3CDTF">2023-02-23T10:35:09Z</dcterms:created>
  <dcterms:modified xsi:type="dcterms:W3CDTF">2023-03-16T15:47:42Z</dcterms:modified>
</cp:coreProperties>
</file>