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80" r:id="rId18"/>
    <p:sldId id="278" r:id="rId19"/>
    <p:sldId id="279" r:id="rId20"/>
    <p:sldId id="281" r:id="rId21"/>
    <p:sldId id="287" r:id="rId22"/>
    <p:sldId id="282" r:id="rId23"/>
    <p:sldId id="283" r:id="rId24"/>
    <p:sldId id="284" r:id="rId25"/>
    <p:sldId id="285" r:id="rId26"/>
    <p:sldId id="286" r:id="rId27"/>
    <p:sldId id="288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70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93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35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41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5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7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52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39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52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91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80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12AB-C9C9-40D0-BAD4-8F21CBE3E74D}" type="datetimeFigureOut">
              <a:rPr lang="hu-HU" smtClean="0"/>
              <a:t>2023. 03. 17.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64BE-059B-4EEE-A6C6-C7333DA657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56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6917" y="657569"/>
            <a:ext cx="10515600" cy="1280121"/>
          </a:xfrm>
        </p:spPr>
        <p:txBody>
          <a:bodyPr>
            <a:noAutofit/>
          </a:bodyPr>
          <a:lstStyle/>
          <a:p>
            <a:pPr algn="ctr"/>
            <a:r>
              <a:rPr lang="hu-HU" sz="5400" b="1" smtClean="0">
                <a:solidFill>
                  <a:schemeClr val="accent5">
                    <a:lumMod val="75000"/>
                  </a:schemeClr>
                </a:solidFill>
                <a:latin typeface="Segoe Script" panose="030B0504020000000003" pitchFamily="66" charset="0"/>
              </a:rPr>
              <a:t>Népi szecessziós kerámia Hódmezővásárhelyen</a:t>
            </a:r>
            <a:endParaRPr lang="hu-HU" sz="5400" b="1" dirty="0">
              <a:solidFill>
                <a:schemeClr val="accent5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44" y="2664823"/>
            <a:ext cx="3922345" cy="37317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5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Baán Imre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29" y="2033442"/>
            <a:ext cx="3389941" cy="45206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11" y="1615135"/>
            <a:ext cx="3602654" cy="49575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34" y="1615135"/>
            <a:ext cx="3579995" cy="49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Baán Imre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09451"/>
            <a:ext cx="3828783" cy="46651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811" y="2389326"/>
            <a:ext cx="4534989" cy="41191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404" y="365125"/>
            <a:ext cx="2677886" cy="18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8090" y="1018903"/>
            <a:ext cx="10295709" cy="67178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900" b="1" dirty="0" smtClean="0">
                <a:solidFill>
                  <a:schemeClr val="accent5">
                    <a:lumMod val="75000"/>
                  </a:schemeClr>
                </a:solidFill>
              </a:rPr>
              <a:t>Mesterek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4000" b="1" dirty="0" smtClean="0">
                <a:solidFill>
                  <a:schemeClr val="accent5">
                    <a:lumMod val="75000"/>
                  </a:schemeClr>
                </a:solidFill>
              </a:rPr>
              <a:t>Csenki (Czvalinga) István (1892-1957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3" name="Tartalom hely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181" y="1779769"/>
            <a:ext cx="3032010" cy="49348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2" y="2472480"/>
            <a:ext cx="3170628" cy="42421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82" y="2978667"/>
            <a:ext cx="3921232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Csenki (Czvalinga) István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Tótkomlóson született Czvalinga István néven 1892-ben.</a:t>
            </a:r>
          </a:p>
          <a:p>
            <a:r>
              <a:rPr lang="hu-HU" sz="1600" dirty="0" smtClean="0"/>
              <a:t>Mesterségét szülőfalujában kezdte 1912-ben.</a:t>
            </a:r>
          </a:p>
          <a:p>
            <a:r>
              <a:rPr lang="hu-HU" sz="1600" dirty="0" smtClean="0"/>
              <a:t>Az 1920-as évek közepén költözött Vásárhelyre, ahol 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a Lázi műhelyben dolgozott.</a:t>
            </a:r>
          </a:p>
          <a:p>
            <a:r>
              <a:rPr lang="hu-HU" sz="1600" dirty="0" smtClean="0"/>
              <a:t>1929-ben váltott ipart.</a:t>
            </a:r>
          </a:p>
          <a:p>
            <a:r>
              <a:rPr lang="hu-HU" sz="1600" dirty="0" smtClean="0"/>
              <a:t>Feleségül vette Lázi Etelkát.</a:t>
            </a:r>
          </a:p>
          <a:p>
            <a:r>
              <a:rPr lang="hu-HU" sz="1600" dirty="0" smtClean="0"/>
              <a:t>1940-ben magyarosította a nevét Csenkire és megvásárolta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a szomszédos házat.</a:t>
            </a:r>
          </a:p>
          <a:p>
            <a:r>
              <a:rPr lang="hu-HU" sz="1600" dirty="0" smtClean="0"/>
              <a:t>1947-ben az Agyagipari Szakosztály vezetőségébe választják.</a:t>
            </a:r>
          </a:p>
          <a:p>
            <a:r>
              <a:rPr lang="hu-HU" sz="1600" dirty="0" smtClean="0"/>
              <a:t>Munkái fehér, ritkábban fekete alapon, színes írókás díszítésűek. </a:t>
            </a:r>
          </a:p>
          <a:p>
            <a:r>
              <a:rPr lang="hu-HU" sz="1600" dirty="0" smtClean="0"/>
              <a:t>1951-től korongos a Majolikagyárban.</a:t>
            </a:r>
          </a:p>
          <a:p>
            <a:r>
              <a:rPr lang="hu-HU" sz="1600" dirty="0" smtClean="0"/>
              <a:t>1957-ben halt meg.</a:t>
            </a:r>
          </a:p>
          <a:p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70" y="1825624"/>
            <a:ext cx="3609888" cy="463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5137" y="140288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Csenki (Czvalinga) István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62" y="1465851"/>
            <a:ext cx="3504234" cy="53921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406" y="1465851"/>
            <a:ext cx="3843414" cy="54079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874" y="1849731"/>
            <a:ext cx="3628153" cy="50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8281851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Csenki (Czvalinga) István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509" y="2607862"/>
            <a:ext cx="2958168" cy="413257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068" y="1690688"/>
            <a:ext cx="3402189" cy="510970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7" y="1690688"/>
            <a:ext cx="3670654" cy="50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7389" y="235131"/>
            <a:ext cx="10515600" cy="1834379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Mesterek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</a:rPr>
              <a:t>Lázi János (1912-1980)</a:t>
            </a:r>
            <a:endParaRPr lang="hu-H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25" y="1912755"/>
            <a:ext cx="2866691" cy="469502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717" y="2016243"/>
            <a:ext cx="3450608" cy="45915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297" y="2993061"/>
            <a:ext cx="3609339" cy="36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Lázi János (1912-1980)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800" dirty="0" smtClean="0"/>
              <a:t>Apja Lázi István (1855-1917) újvárosi cserepes.</a:t>
            </a:r>
          </a:p>
          <a:p>
            <a:r>
              <a:rPr lang="hu-HU" sz="1800" dirty="0" smtClean="0"/>
              <a:t>Lázi János a családi műhelyben tanult 1925 és 1927 között.</a:t>
            </a:r>
          </a:p>
          <a:p>
            <a:r>
              <a:rPr lang="hu-HU" sz="1800" dirty="0" smtClean="0"/>
              <a:t>Mestere a sógora, Baán Imre volt.</a:t>
            </a:r>
          </a:p>
          <a:p>
            <a:r>
              <a:rPr lang="hu-HU" sz="1800" dirty="0" smtClean="0"/>
              <a:t>Nővérei a családi műhely festőlányai: Rozália, Etelka, Jusztina, Eszter, Viktória.</a:t>
            </a:r>
          </a:p>
          <a:p>
            <a:r>
              <a:rPr lang="hu-HU" sz="1800" dirty="0" smtClean="0"/>
              <a:t>1931-ben váltott ipart, a Kölcsey utcai műhelyben dolgozott.</a:t>
            </a:r>
          </a:p>
          <a:p>
            <a:r>
              <a:rPr lang="hu-HU" sz="1800" dirty="0" smtClean="0"/>
              <a:t>1942-től a Csomorkányi utcába költözött. </a:t>
            </a:r>
          </a:p>
          <a:p>
            <a:r>
              <a:rPr lang="hu-HU" sz="1800" dirty="0" smtClean="0"/>
              <a:t>Jelentős műhelyt alakított ki. (6 segéd, 16 festőlány.)</a:t>
            </a:r>
          </a:p>
          <a:p>
            <a:r>
              <a:rPr lang="hu-HU" sz="1800" dirty="0" smtClean="0"/>
              <a:t>Nagyobb mennyiségben díszedényeket készített.</a:t>
            </a:r>
          </a:p>
          <a:p>
            <a:r>
              <a:rPr lang="hu-HU" sz="1800" dirty="0" smtClean="0"/>
              <a:t>1953-ban korongos a Majolikagyárban.</a:t>
            </a:r>
          </a:p>
          <a:p>
            <a:r>
              <a:rPr lang="hu-HU" sz="1800" dirty="0" smtClean="0"/>
              <a:t>Munkáinak stílusa hasonlít Baán és Csenki edényeihez.</a:t>
            </a:r>
          </a:p>
          <a:p>
            <a:r>
              <a:rPr lang="hu-HU" sz="1800" dirty="0" smtClean="0"/>
              <a:t>Az 1960-as években újra saját műhelyt nyit.</a:t>
            </a:r>
          </a:p>
          <a:p>
            <a:r>
              <a:rPr lang="hu-HU" sz="1800" dirty="0" smtClean="0"/>
              <a:t>1980-ban Sárospatakon halt meg.</a:t>
            </a:r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611" y="1655945"/>
            <a:ext cx="3257452" cy="45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43888"/>
          </a:xfrm>
        </p:spPr>
        <p:txBody>
          <a:bodyPr/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Lázi János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149" y="639809"/>
            <a:ext cx="3884023" cy="58449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874" y="2916469"/>
            <a:ext cx="2715573" cy="35682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1643889"/>
            <a:ext cx="3517397" cy="48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Lázi János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291" y="1881051"/>
            <a:ext cx="5482040" cy="43107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8" y="1881051"/>
            <a:ext cx="5450904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A népi szecessziós kerámia kialakulása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593960"/>
            <a:ext cx="5209904" cy="4623959"/>
          </a:xfrm>
        </p:spPr>
        <p:txBody>
          <a:bodyPr>
            <a:normAutofit lnSpcReduction="10000"/>
          </a:bodyPr>
          <a:lstStyle/>
          <a:p>
            <a:r>
              <a:rPr lang="hu-HU" sz="1600" dirty="0" smtClean="0">
                <a:solidFill>
                  <a:srgbClr val="C00000"/>
                </a:solidFill>
              </a:rPr>
              <a:t>Kiváltó okok:</a:t>
            </a:r>
          </a:p>
          <a:p>
            <a:r>
              <a:rPr lang="hu-HU" sz="1600" dirty="0" smtClean="0"/>
              <a:t>Változások a paraszti edénykészletben. Használati edények.</a:t>
            </a:r>
          </a:p>
          <a:p>
            <a:r>
              <a:rPr lang="hu-HU" sz="1600" dirty="0" smtClean="0"/>
              <a:t>A polgárosuló parasztság változó igényei. Díszedények.</a:t>
            </a:r>
          </a:p>
          <a:p>
            <a:r>
              <a:rPr lang="hu-HU" sz="1600" dirty="0" smtClean="0">
                <a:solidFill>
                  <a:srgbClr val="C00000"/>
                </a:solidFill>
              </a:rPr>
              <a:t>Követendő példa:</a:t>
            </a:r>
          </a:p>
          <a:p>
            <a:r>
              <a:rPr lang="hu-HU" sz="1600" dirty="0" smtClean="0"/>
              <a:t>A Majolikatelep korai díszedényei.</a:t>
            </a:r>
          </a:p>
          <a:p>
            <a:r>
              <a:rPr lang="hu-HU" sz="1600" dirty="0" smtClean="0"/>
              <a:t>A helyi népi kerámia forma-, szín- és motívumvilága.</a:t>
            </a:r>
          </a:p>
          <a:p>
            <a:r>
              <a:rPr lang="hu-HU" sz="1600" dirty="0" smtClean="0"/>
              <a:t>Szecesszió: természeti formák, kontúrozás, gazdagon burjánzó, a növényvilágból vett elemek.</a:t>
            </a:r>
          </a:p>
          <a:p>
            <a:r>
              <a:rPr lang="hu-HU" sz="1600" dirty="0" smtClean="0">
                <a:solidFill>
                  <a:srgbClr val="C00000"/>
                </a:solidFill>
              </a:rPr>
              <a:t>Terjedés módja: </a:t>
            </a:r>
          </a:p>
          <a:p>
            <a:r>
              <a:rPr lang="hu-HU" sz="1600" dirty="0" smtClean="0"/>
              <a:t>Korongosok és a festőasszonyok mozgása a Majolikatelep és a kisműhelyek között.</a:t>
            </a:r>
          </a:p>
          <a:p>
            <a:r>
              <a:rPr lang="hu-HU" sz="1600" dirty="0" smtClean="0">
                <a:solidFill>
                  <a:srgbClr val="C00000"/>
                </a:solidFill>
              </a:rPr>
              <a:t>Eredmény:</a:t>
            </a:r>
          </a:p>
          <a:p>
            <a:r>
              <a:rPr lang="hu-HU" sz="1600" dirty="0" smtClean="0"/>
              <a:t>Sajátos népi szecesszió stílus kialakulása a kisműhelyekben.</a:t>
            </a:r>
          </a:p>
          <a:p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566" y="1347786"/>
            <a:ext cx="3445165" cy="485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4503"/>
            <a:ext cx="10515600" cy="1586185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Mesterek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</a:rPr>
              <a:t>Fejes Sándor (1876-1949)</a:t>
            </a:r>
            <a:endParaRPr lang="hu-H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65" y="2369460"/>
            <a:ext cx="2795493" cy="3488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55" y="1690688"/>
            <a:ext cx="3218824" cy="48463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45" y="1690688"/>
            <a:ext cx="3295056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Fejes Sándor (1876-1949)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1800" dirty="0" smtClean="0"/>
              <a:t>Inas és segédévei után kétéves szaktanfolyamot végzett.</a:t>
            </a:r>
          </a:p>
          <a:p>
            <a:r>
              <a:rPr lang="hu-HU" sz="1800" dirty="0" smtClean="0"/>
              <a:t>1897-ben szerzett iparengedélyt.</a:t>
            </a:r>
          </a:p>
          <a:p>
            <a:r>
              <a:rPr lang="hu-HU" sz="1800" dirty="0" smtClean="0"/>
              <a:t>Eredetileg kályhásmester.</a:t>
            </a:r>
          </a:p>
          <a:p>
            <a:r>
              <a:rPr lang="hu-HU" sz="1800" dirty="0" smtClean="0"/>
              <a:t>Az 1904-es ipari és mezőgazdasági kiállításon egy cserépkályhát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és  cserépedényeket mutatott be, melyekért ezüst oklevelet kapott. </a:t>
            </a:r>
          </a:p>
          <a:p>
            <a:r>
              <a:rPr lang="hu-HU" sz="1800" dirty="0" smtClean="0"/>
              <a:t>Az 1930-as évek elejétől kezdett díszedényeket készíteni.</a:t>
            </a:r>
          </a:p>
          <a:p>
            <a:r>
              <a:rPr lang="hu-HU" sz="1800" dirty="0" smtClean="0"/>
              <a:t>Munkáival sikerrel szerepelt számos kiállításon.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(Budapesti Nemzetközi Vásár, Finnország, stb.)</a:t>
            </a:r>
          </a:p>
          <a:p>
            <a:r>
              <a:rPr lang="hu-HU" sz="1800" dirty="0" smtClean="0"/>
              <a:t>Az Ipartestület tanoncvizsga bizottságának tagja.</a:t>
            </a:r>
          </a:p>
          <a:p>
            <a:r>
              <a:rPr lang="hu-HU" sz="1800" dirty="0" smtClean="0"/>
              <a:t>Díszedényeinek többségét fekete alapú vázák alkotják, színes,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írókás díszítéssel.</a:t>
            </a:r>
          </a:p>
          <a:p>
            <a:r>
              <a:rPr lang="hu-HU" sz="1800" dirty="0" smtClean="0"/>
              <a:t>Jellegzetes stílust alakított ki.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</a:t>
            </a:r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20" y="1552712"/>
            <a:ext cx="4052813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Fejes Sándor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394" y="1299359"/>
            <a:ext cx="3259417" cy="48671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58" y="1328011"/>
            <a:ext cx="3213640" cy="48385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909" y="2012536"/>
            <a:ext cx="3952474" cy="4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Fejes Sándor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97" y="2454769"/>
            <a:ext cx="3430565" cy="396788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163" y="1851717"/>
            <a:ext cx="3538153" cy="45709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017" y="1108325"/>
            <a:ext cx="3760193" cy="53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Mesterek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</a:rPr>
              <a:t>Csikós István (1879-1957)</a:t>
            </a:r>
            <a:endParaRPr lang="hu-H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800" dirty="0" smtClean="0"/>
              <a:t>1907-től önálló mester.</a:t>
            </a:r>
          </a:p>
          <a:p>
            <a:r>
              <a:rPr lang="hu-HU" sz="1800" dirty="0" smtClean="0"/>
              <a:t>Első felesége Tűhegyi Mária szépen festett, írókázott.</a:t>
            </a:r>
          </a:p>
          <a:p>
            <a:r>
              <a:rPr lang="hu-HU" sz="1800" dirty="0" smtClean="0"/>
              <a:t>Második felesége, Török Lídia révén 1924-től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Vékony Sándor nevelőapja lett.</a:t>
            </a:r>
          </a:p>
          <a:p>
            <a:r>
              <a:rPr lang="hu-HU" sz="1800" dirty="0" smtClean="0"/>
              <a:t>Műhelyét felesége Rákóczi utcai házában rendezte 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be, ahol nevelt fiát tanulónak szerződtette. </a:t>
            </a:r>
          </a:p>
          <a:p>
            <a:r>
              <a:rPr lang="hu-HU" sz="1800" dirty="0" smtClean="0"/>
              <a:t>Az ipartestület elöljárósági tagja, a Tálas Ipartársult alelnöke.</a:t>
            </a:r>
          </a:p>
          <a:p>
            <a:r>
              <a:rPr lang="hu-HU" sz="1800" dirty="0" smtClean="0"/>
              <a:t>„Belvárosi fehértálas”.</a:t>
            </a:r>
          </a:p>
          <a:p>
            <a:r>
              <a:rPr lang="hu-HU" sz="1800" dirty="0" smtClean="0"/>
              <a:t>Többségében használati edényeket készített fehér alapon,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ecsetes festéssel.</a:t>
            </a:r>
          </a:p>
          <a:p>
            <a:r>
              <a:rPr lang="hu-HU" sz="1800" dirty="0" smtClean="0"/>
              <a:t>Az 1930-as évektől készít díszedényt, de egyéni stílust nem alakított ki.</a:t>
            </a:r>
          </a:p>
          <a:p>
            <a:r>
              <a:rPr lang="hu-HU" sz="1800" dirty="0" smtClean="0"/>
              <a:t>1957-ben halt meg.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40" y="1500393"/>
            <a:ext cx="2862942" cy="46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Csikós István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71" y="2137998"/>
            <a:ext cx="3386057" cy="454118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85" y="2917458"/>
            <a:ext cx="4233630" cy="37617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372" y="1362603"/>
            <a:ext cx="3282436" cy="53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Csikós István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256" y="989963"/>
            <a:ext cx="3804259" cy="56189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8" t="5406" r="13256" b="5089"/>
          <a:stretch/>
        </p:blipFill>
        <p:spPr>
          <a:xfrm>
            <a:off x="4106439" y="2723183"/>
            <a:ext cx="3631475" cy="34608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27" y="1775703"/>
            <a:ext cx="3441170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9086" y="286748"/>
            <a:ext cx="10439400" cy="1325563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chemeClr val="accent5">
                    <a:lumMod val="75000"/>
                  </a:schemeClr>
                </a:solidFill>
                <a:latin typeface="Segoe Script" panose="030B0504020000000003" pitchFamily="66" charset="0"/>
              </a:rPr>
              <a:t>Köszönöm a figyelmet</a:t>
            </a:r>
            <a:endParaRPr lang="hu-HU" sz="4800" b="1" dirty="0">
              <a:solidFill>
                <a:schemeClr val="accent5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4" t="5518" r="8826" b="7441"/>
          <a:stretch/>
        </p:blipFill>
        <p:spPr>
          <a:xfrm>
            <a:off x="3683726" y="1802673"/>
            <a:ext cx="4428308" cy="4532813"/>
          </a:xfrm>
          <a:prstGeom prst="ellipse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894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794" y="365760"/>
            <a:ext cx="9735594" cy="1315403"/>
          </a:xfrm>
        </p:spPr>
        <p:txBody>
          <a:bodyPr/>
          <a:lstStyle/>
          <a:p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 Formák átvétele a Majolikateleptől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515291"/>
            <a:ext cx="5157787" cy="640080"/>
          </a:xfrm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Tornyai János Vázája a Majolikatelepről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4208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Baán Imre vázája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34" y="2228175"/>
            <a:ext cx="3434221" cy="4359459"/>
          </a:xfrm>
        </p:spPr>
      </p:pic>
      <p:pic>
        <p:nvPicPr>
          <p:cNvPr id="8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005" y="2238244"/>
            <a:ext cx="3355600" cy="4349390"/>
          </a:xfrm>
        </p:spPr>
      </p:pic>
    </p:spTree>
    <p:extLst>
      <p:ext uri="{BB962C8B-B14F-4D97-AF65-F5344CB8AC3E}">
        <p14:creationId xmlns:p14="http://schemas.microsoft.com/office/powerpoint/2010/main" val="29396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206" y="365125"/>
            <a:ext cx="8403182" cy="1325563"/>
          </a:xfrm>
        </p:spPr>
        <p:txBody>
          <a:bodyPr/>
          <a:lstStyle/>
          <a:p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„ nagy, megigéző példa”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02228" y="1273970"/>
            <a:ext cx="4560661" cy="823912"/>
          </a:xfrm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Háromfülű váza a Majolikából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99" y="2170611"/>
            <a:ext cx="2991164" cy="4068310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512867" y="1273970"/>
            <a:ext cx="3801270" cy="823912"/>
          </a:xfrm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Baán Imre vázája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451" y="2166663"/>
            <a:ext cx="2690949" cy="4098223"/>
          </a:xfrm>
        </p:spPr>
      </p:pic>
    </p:spTree>
    <p:extLst>
      <p:ext uri="{BB962C8B-B14F-4D97-AF65-F5344CB8AC3E}">
        <p14:creationId xmlns:p14="http://schemas.microsoft.com/office/powerpoint/2010/main" val="17272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Párhuzamok a díszítésben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Váza a Majolikatelepről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230" y="2505075"/>
            <a:ext cx="2652903" cy="3684588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Lázi János vázái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060" y="2505075"/>
            <a:ext cx="5129467" cy="3684588"/>
          </a:xfrm>
        </p:spPr>
      </p:pic>
    </p:spTree>
    <p:extLst>
      <p:ext uri="{BB962C8B-B14F-4D97-AF65-F5344CB8AC3E}">
        <p14:creationId xmlns:p14="http://schemas.microsoft.com/office/powerpoint/2010/main" val="28749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25936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Kontúrozás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449977"/>
            <a:ext cx="5157787" cy="483326"/>
          </a:xfrm>
        </p:spPr>
        <p:txBody>
          <a:bodyPr/>
          <a:lstStyle/>
          <a:p>
            <a:pPr algn="ctr"/>
            <a:r>
              <a:rPr lang="hu-HU" b="0" dirty="0" smtClean="0">
                <a:solidFill>
                  <a:schemeClr val="accent5">
                    <a:lumMod val="75000"/>
                  </a:schemeClr>
                </a:solidFill>
              </a:rPr>
              <a:t>Váza a Majolikatelepről</a:t>
            </a:r>
            <a:endParaRPr lang="hu-HU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982" y="1933303"/>
            <a:ext cx="2577961" cy="4465957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449977"/>
            <a:ext cx="5183188" cy="483326"/>
          </a:xfrm>
        </p:spPr>
        <p:txBody>
          <a:bodyPr>
            <a:normAutofit/>
          </a:bodyPr>
          <a:lstStyle/>
          <a:p>
            <a:pPr algn="ctr"/>
            <a:r>
              <a:rPr lang="hu-HU" b="0" dirty="0" smtClean="0">
                <a:solidFill>
                  <a:schemeClr val="accent5">
                    <a:lumMod val="75000"/>
                  </a:schemeClr>
                </a:solidFill>
              </a:rPr>
              <a:t>Csenki István vázája</a:t>
            </a:r>
            <a:endParaRPr lang="hu-HU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087" y="1933302"/>
            <a:ext cx="3163902" cy="4465957"/>
          </a:xfrm>
        </p:spPr>
      </p:pic>
    </p:spTree>
    <p:extLst>
      <p:ext uri="{BB962C8B-B14F-4D97-AF65-F5344CB8AC3E}">
        <p14:creationId xmlns:p14="http://schemas.microsoft.com/office/powerpoint/2010/main" val="30039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915" y="154552"/>
            <a:ext cx="105156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Mesterek</a:t>
            </a:r>
            <a:b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</a:rPr>
              <a:t>Baán Imre (1894-1961)</a:t>
            </a:r>
            <a:endParaRPr lang="hu-H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80115"/>
            <a:ext cx="3138714" cy="52214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83" y="3481433"/>
            <a:ext cx="3289664" cy="32201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586" y="1690687"/>
            <a:ext cx="3818162" cy="50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 smtClean="0">
                <a:solidFill>
                  <a:schemeClr val="accent5">
                    <a:lumMod val="75000"/>
                  </a:schemeClr>
                </a:solidFill>
              </a:rPr>
              <a:t>Baán Imre a hódmezővásárhelyi népi szecessziós kerámia meghatározó egyénisége</a:t>
            </a:r>
            <a:endParaRPr lang="hu-H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600" dirty="0" smtClean="0"/>
              <a:t>1910-től segéd, utoljára Lázi István műhelyében.</a:t>
            </a:r>
          </a:p>
          <a:p>
            <a:r>
              <a:rPr lang="hu-HU" sz="1600" dirty="0" smtClean="0"/>
              <a:t>Az első világháborúban katona, majd feleségül veszi Lázi Rozáliát.</a:t>
            </a:r>
          </a:p>
          <a:p>
            <a:r>
              <a:rPr lang="hu-HU" sz="1600" dirty="0" smtClean="0"/>
              <a:t>1920-ban saját műhelyt nyit a Botond utcában.</a:t>
            </a:r>
          </a:p>
          <a:p>
            <a:r>
              <a:rPr lang="hu-HU" sz="1600" dirty="0" smtClean="0"/>
              <a:t>1925-től apósa Kölcsey utcai műhelyét vezeti.</a:t>
            </a:r>
          </a:p>
          <a:p>
            <a:r>
              <a:rPr lang="hu-HU" sz="1600" dirty="0" smtClean="0"/>
              <a:t>Az edények díszítését az öt Lázi lány végezte.</a:t>
            </a:r>
          </a:p>
          <a:p>
            <a:r>
              <a:rPr lang="hu-HU" sz="1600" dirty="0" smtClean="0"/>
              <a:t>Termékei többségükben díszedények.</a:t>
            </a:r>
          </a:p>
          <a:p>
            <a:r>
              <a:rPr lang="hu-HU" sz="1600" dirty="0" smtClean="0"/>
              <a:t>A Majolikatelep hatása.</a:t>
            </a:r>
          </a:p>
          <a:p>
            <a:r>
              <a:rPr lang="hu-HU" sz="1600" dirty="0" smtClean="0"/>
              <a:t>Népi edényformák.</a:t>
            </a:r>
          </a:p>
          <a:p>
            <a:r>
              <a:rPr lang="hu-HU" sz="1600" dirty="0" smtClean="0"/>
              <a:t>1937-ben ezüstkoszorús mester címet kap.</a:t>
            </a:r>
          </a:p>
          <a:p>
            <a:r>
              <a:rPr lang="hu-HU" sz="1600" dirty="0" smtClean="0"/>
              <a:t>1944-ben az Agyagipari Szakosztály elnöke. </a:t>
            </a:r>
          </a:p>
          <a:p>
            <a:r>
              <a:rPr lang="hu-HU" sz="1600" dirty="0" smtClean="0"/>
              <a:t>1951-től korongos a Majolikagyárban.</a:t>
            </a:r>
          </a:p>
          <a:p>
            <a:r>
              <a:rPr lang="hu-HU" sz="1600" dirty="0" smtClean="0"/>
              <a:t>1961-ben halt meg.</a:t>
            </a:r>
          </a:p>
          <a:p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013" y="1690688"/>
            <a:ext cx="373273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smtClean="0">
                <a:solidFill>
                  <a:schemeClr val="accent5">
                    <a:lumMod val="75000"/>
                  </a:schemeClr>
                </a:solidFill>
              </a:rPr>
              <a:t>Baán Imre munkái</a:t>
            </a:r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084" y="2688850"/>
            <a:ext cx="2861119" cy="37192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223" y="2256070"/>
            <a:ext cx="3477057" cy="41520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81" y="1502230"/>
            <a:ext cx="3769478" cy="49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612</Words>
  <Application>Microsoft Office PowerPoint</Application>
  <PresentationFormat>Egyéni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Népi szecessziós kerámia Hódmezővásárhelyen</vt:lpstr>
      <vt:lpstr>A népi szecessziós kerámia kialakulása</vt:lpstr>
      <vt:lpstr>  Formák átvétele a Majolikateleptől</vt:lpstr>
      <vt:lpstr>„ nagy, megigéző példa”</vt:lpstr>
      <vt:lpstr>Párhuzamok a díszítésben</vt:lpstr>
      <vt:lpstr>Kontúrozás</vt:lpstr>
      <vt:lpstr>Mesterek Baán Imre (1894-1961)</vt:lpstr>
      <vt:lpstr>Baán Imre a hódmezővásárhelyi népi szecessziós kerámia meghatározó egyénisége</vt:lpstr>
      <vt:lpstr>Baán Imre munkái</vt:lpstr>
      <vt:lpstr>Baán Imre munkái</vt:lpstr>
      <vt:lpstr>Baán Imre munkái</vt:lpstr>
      <vt:lpstr>Mesterek  Csenki (Czvalinga) István (1892-1957) </vt:lpstr>
      <vt:lpstr>Csenki (Czvalinga) István</vt:lpstr>
      <vt:lpstr>Csenki (Czvalinga) István munkái</vt:lpstr>
      <vt:lpstr>Csenki (Czvalinga) István munkái</vt:lpstr>
      <vt:lpstr>Mesterek Lázi János (1912-1980)</vt:lpstr>
      <vt:lpstr> Lázi János (1912-1980)</vt:lpstr>
      <vt:lpstr>Lázi János munkái</vt:lpstr>
      <vt:lpstr>Lázi János munkái</vt:lpstr>
      <vt:lpstr>Mesterek Fejes Sándor (1876-1949)</vt:lpstr>
      <vt:lpstr>Fejes Sándor (1876-1949)</vt:lpstr>
      <vt:lpstr>Fejes Sándor munkái</vt:lpstr>
      <vt:lpstr>Fejes Sándor munkái</vt:lpstr>
      <vt:lpstr>Mesterek Csikós István (1879-1957)</vt:lpstr>
      <vt:lpstr>Csikós István munkái</vt:lpstr>
      <vt:lpstr>Csikós István munkái</vt:lpstr>
      <vt:lpstr>Köszönöm a figyelmet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Népi szecessziós kerámia Hódmezővásárhelyen</dc:title>
  <dc:creator>Windows-felhasználó</dc:creator>
  <cp:lastModifiedBy>Judit</cp:lastModifiedBy>
  <cp:revision>45</cp:revision>
  <dcterms:created xsi:type="dcterms:W3CDTF">2023-03-06T16:36:29Z</dcterms:created>
  <dcterms:modified xsi:type="dcterms:W3CDTF">2023-03-17T16:38:15Z</dcterms:modified>
</cp:coreProperties>
</file>