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9" r:id="rId2"/>
    <p:sldId id="398" r:id="rId3"/>
    <p:sldId id="354" r:id="rId4"/>
    <p:sldId id="355" r:id="rId5"/>
    <p:sldId id="329" r:id="rId6"/>
    <p:sldId id="378" r:id="rId7"/>
    <p:sldId id="380" r:id="rId8"/>
    <p:sldId id="317" r:id="rId9"/>
    <p:sldId id="271" r:id="rId10"/>
    <p:sldId id="294" r:id="rId11"/>
    <p:sldId id="295" r:id="rId12"/>
    <p:sldId id="335" r:id="rId13"/>
    <p:sldId id="340" r:id="rId14"/>
    <p:sldId id="370" r:id="rId15"/>
    <p:sldId id="405" r:id="rId16"/>
    <p:sldId id="282" r:id="rId17"/>
    <p:sldId id="409" r:id="rId18"/>
    <p:sldId id="296" r:id="rId19"/>
    <p:sldId id="300" r:id="rId20"/>
    <p:sldId id="298" r:id="rId21"/>
    <p:sldId id="357" r:id="rId22"/>
    <p:sldId id="369" r:id="rId23"/>
    <p:sldId id="297" r:id="rId24"/>
    <p:sldId id="356" r:id="rId25"/>
    <p:sldId id="265" r:id="rId26"/>
    <p:sldId id="349" r:id="rId27"/>
    <p:sldId id="385" r:id="rId28"/>
    <p:sldId id="278" r:id="rId29"/>
    <p:sldId id="395" r:id="rId30"/>
    <p:sldId id="284" r:id="rId31"/>
    <p:sldId id="337" r:id="rId32"/>
    <p:sldId id="408" r:id="rId33"/>
    <p:sldId id="364" r:id="rId34"/>
    <p:sldId id="400" r:id="rId35"/>
    <p:sldId id="402" r:id="rId36"/>
    <p:sldId id="315" r:id="rId37"/>
    <p:sldId id="366" r:id="rId3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>
      <p:cViewPr varScale="1">
        <p:scale>
          <a:sx n="51" d="100"/>
          <a:sy n="51" d="100"/>
        </p:scale>
        <p:origin x="-1229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DA0E7-D470-476D-A288-25B4D6C79E6E}" type="datetimeFigureOut">
              <a:rPr lang="hu-HU" smtClean="0"/>
              <a:pPr/>
              <a:t>2023. 04. 05.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5FB78-805C-4B37-BF75-10AB606E61BD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86619556-FA30-748D-301C-6711D97C5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414462"/>
            <a:ext cx="5372100" cy="40290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27584" y="5805264"/>
            <a:ext cx="3291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Jungné Tóth Katalin 2023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158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571500"/>
            <a:ext cx="72199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5848"/>
            <a:ext cx="6408712" cy="656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bra 1">
            <a:extLst>
              <a:ext uri="{FF2B5EF4-FFF2-40B4-BE49-F238E27FC236}">
                <a16:creationId xmlns="" xmlns:a16="http://schemas.microsoft.com/office/drawing/2014/main" id="{F467A090-B235-2EF0-B5D3-ADF51A56B0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0232" y="332656"/>
            <a:ext cx="1082427" cy="10824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D8CF5FB-D7E9-464D-5845-DCC0DB7B6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1" t="3800" r="2483" b="2751"/>
          <a:stretch/>
        </p:blipFill>
        <p:spPr>
          <a:xfrm>
            <a:off x="539552" y="224644"/>
            <a:ext cx="8064896" cy="640871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BCF38A25-F0F4-2A66-F955-D97BA734E443}"/>
              </a:ext>
            </a:extLst>
          </p:cNvPr>
          <p:cNvSpPr txBox="1"/>
          <p:nvPr/>
        </p:nvSpPr>
        <p:spPr>
          <a:xfrm>
            <a:off x="971600" y="33265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Körte, dió és pohár 1768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Olaj, vászon. 33 x 41 cm. Párizs, Louvre  </a:t>
            </a:r>
          </a:p>
        </p:txBody>
      </p:sp>
    </p:spTree>
    <p:extLst>
      <p:ext uri="{BB962C8B-B14F-4D97-AF65-F5344CB8AC3E}">
        <p14:creationId xmlns:p14="http://schemas.microsoft.com/office/powerpoint/2010/main" val="18694690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68DB584-E89F-58D5-A5B8-331E06779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571500"/>
            <a:ext cx="7239000" cy="5715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16C13F27-7709-0CB4-9C76-59EC2D175FEB}"/>
              </a:ext>
            </a:extLst>
          </p:cNvPr>
          <p:cNvSpPr txBox="1"/>
          <p:nvPr/>
        </p:nvSpPr>
        <p:spPr>
          <a:xfrm>
            <a:off x="1331640" y="57610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Csendélet teáskannával, szőlővel, gesztenyével és körtével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Olaj, vászon. 32,1x40 cm. Bostoni Szépművészeti Múzeum</a:t>
            </a:r>
          </a:p>
        </p:txBody>
      </p:sp>
    </p:spTree>
    <p:extLst>
      <p:ext uri="{BB962C8B-B14F-4D97-AF65-F5344CB8AC3E}">
        <p14:creationId xmlns:p14="http://schemas.microsoft.com/office/powerpoint/2010/main" val="273908026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6CDF4E8-D149-3C86-D33A-70D779B4EC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60648"/>
            <a:ext cx="3403079" cy="42958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6A11D034-C20B-E4B4-F2A3-B8C61629C75A}"/>
              </a:ext>
            </a:extLst>
          </p:cNvPr>
          <p:cNvSpPr txBox="1"/>
          <p:nvPr/>
        </p:nvSpPr>
        <p:spPr>
          <a:xfrm>
            <a:off x="5589463" y="4869160"/>
            <a:ext cx="3096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</a:rPr>
              <a:t>Egy váza virágokkal 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1760 körül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Olaj, vászon, 45 x 37 cm</a:t>
            </a:r>
          </a:p>
          <a:p>
            <a:pPr algn="ctr"/>
            <a:r>
              <a:rPr lang="hu-HU" sz="2000" dirty="0" err="1">
                <a:latin typeface="Georgia" panose="02040502050405020303" pitchFamily="18" charset="0"/>
              </a:rPr>
              <a:t>Edinburg</a:t>
            </a:r>
            <a:r>
              <a:rPr lang="hu-HU" sz="2000" dirty="0">
                <a:latin typeface="Georgia" panose="02040502050405020303" pitchFamily="18" charset="0"/>
              </a:rPr>
              <a:t>, Nemzeti Galéria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2D98C41-27C1-DE61-E875-6BCB2861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49720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03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1A0DEB31-53E6-C422-7C35-9F86729626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130324"/>
            <a:ext cx="4742032" cy="659735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15477545-325F-2B66-F557-4487E630D95C}"/>
              </a:ext>
            </a:extLst>
          </p:cNvPr>
          <p:cNvSpPr txBox="1"/>
          <p:nvPr/>
        </p:nvSpPr>
        <p:spPr>
          <a:xfrm>
            <a:off x="395536" y="548680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Georgia" panose="02040502050405020303" pitchFamily="18" charset="0"/>
              </a:rPr>
              <a:t>Desportes</a:t>
            </a:r>
            <a:r>
              <a:rPr lang="hu-HU" dirty="0">
                <a:latin typeface="Georgia" panose="02040502050405020303" pitchFamily="18" charset="0"/>
              </a:rPr>
              <a:t>: Csendélet ezüsttel 1720-as évek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vászon. 261,6 x 187,3 cm.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New York,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Metropolitan Museum</a:t>
            </a:r>
          </a:p>
        </p:txBody>
      </p:sp>
    </p:spTree>
    <p:extLst>
      <p:ext uri="{BB962C8B-B14F-4D97-AF65-F5344CB8AC3E}">
        <p14:creationId xmlns:p14="http://schemas.microsoft.com/office/powerpoint/2010/main" val="233128006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098582" cy="635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516216" y="620688"/>
            <a:ext cx="2016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itchFamily="18" charset="0"/>
              </a:rPr>
              <a:t>Levelet pecsételő hölgy </a:t>
            </a:r>
            <a:r>
              <a:rPr lang="en-US" sz="2000" dirty="0">
                <a:latin typeface="Georgia" pitchFamily="18" charset="0"/>
              </a:rPr>
              <a:t>(173</a:t>
            </a:r>
            <a:r>
              <a:rPr lang="hu-HU" sz="2000" dirty="0">
                <a:latin typeface="Georgia" pitchFamily="18" charset="0"/>
              </a:rPr>
              <a:t>2</a:t>
            </a:r>
            <a:r>
              <a:rPr lang="en-US" sz="2000" dirty="0">
                <a:latin typeface="Georgia" pitchFamily="18" charset="0"/>
              </a:rPr>
              <a:t>),</a:t>
            </a:r>
            <a:endParaRPr lang="hu-HU" sz="2000" dirty="0">
              <a:latin typeface="Georgia" pitchFamily="18" charset="0"/>
            </a:endParaRPr>
          </a:p>
          <a:p>
            <a:pPr algn="ctr"/>
            <a:endParaRPr lang="hu-HU" sz="2000" dirty="0">
              <a:latin typeface="Georgia" pitchFamily="18" charset="0"/>
            </a:endParaRPr>
          </a:p>
          <a:p>
            <a:pPr algn="ctr"/>
            <a:r>
              <a:rPr lang="en-US" sz="2000" dirty="0">
                <a:latin typeface="Georgia" pitchFamily="18" charset="0"/>
              </a:rPr>
              <a:t> </a:t>
            </a:r>
            <a:r>
              <a:rPr lang="hu-HU" sz="2000" dirty="0">
                <a:latin typeface="Georgia" pitchFamily="18" charset="0"/>
              </a:rPr>
              <a:t>olaj, vászon</a:t>
            </a:r>
            <a:r>
              <a:rPr lang="en-US" sz="2000" dirty="0">
                <a:latin typeface="Georgia" pitchFamily="18" charset="0"/>
              </a:rPr>
              <a:t>, 14</a:t>
            </a:r>
            <a:r>
              <a:rPr lang="hu-HU" sz="2000" dirty="0">
                <a:latin typeface="Georgia" pitchFamily="18" charset="0"/>
              </a:rPr>
              <a:t>4</a:t>
            </a:r>
            <a:r>
              <a:rPr lang="en-US" sz="2000" dirty="0">
                <a:latin typeface="Georgia" pitchFamily="18" charset="0"/>
              </a:rPr>
              <a:t> x 14</a:t>
            </a:r>
            <a:r>
              <a:rPr lang="hu-HU" sz="2000" dirty="0">
                <a:latin typeface="Georgia" pitchFamily="18" charset="0"/>
              </a:rPr>
              <a:t>4 </a:t>
            </a:r>
            <a:r>
              <a:rPr lang="en-US" sz="2000" dirty="0">
                <a:latin typeface="Georgia" pitchFamily="18" charset="0"/>
              </a:rPr>
              <a:t>cm., Schloss Charlottenburg</a:t>
            </a:r>
            <a:endParaRPr lang="hu-HU" sz="2000" dirty="0">
              <a:latin typeface="Georgia" pitchFamily="18" charset="0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83869852-93A6-3244-9F04-B784548F7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6" b="15350"/>
          <a:stretch/>
        </p:blipFill>
        <p:spPr>
          <a:xfrm>
            <a:off x="343938" y="32229"/>
            <a:ext cx="8456124" cy="68257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9C7D136C-8DB9-85C0-3739-A8714FEF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56" y="1268760"/>
            <a:ext cx="1685925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53A9F5C1-D1AE-B522-DE54-D947FD74A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5" t="-376" r="5043"/>
          <a:stretch/>
        </p:blipFill>
        <p:spPr>
          <a:xfrm>
            <a:off x="2339752" y="858393"/>
            <a:ext cx="1800200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8F5CA1C-2C1B-D919-A49C-FE1CCF662F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919461"/>
            <a:ext cx="1608548" cy="2543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7ED1237B-C4B6-EC60-3881-F9A80A108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422" y="1319121"/>
            <a:ext cx="1828800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34C4297D-803C-BE1F-4C48-9166C4211866}"/>
              </a:ext>
            </a:extLst>
          </p:cNvPr>
          <p:cNvSpPr txBox="1"/>
          <p:nvPr/>
        </p:nvSpPr>
        <p:spPr>
          <a:xfrm>
            <a:off x="425256" y="4599711"/>
            <a:ext cx="1554456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Montesquieu</a:t>
            </a:r>
          </a:p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1689-1755</a:t>
            </a:r>
          </a:p>
          <a:p>
            <a:pPr algn="ctr" rtl="0"/>
            <a:endParaRPr lang="hu-HU" b="0" i="0" u="none" strike="noStrike" kern="1200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Perzsa levelek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9FFAE2BB-B3A2-FF74-1CDF-736A05571076}"/>
              </a:ext>
            </a:extLst>
          </p:cNvPr>
          <p:cNvSpPr txBox="1"/>
          <p:nvPr/>
        </p:nvSpPr>
        <p:spPr>
          <a:xfrm>
            <a:off x="2627784" y="3999547"/>
            <a:ext cx="122413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Voltaire</a:t>
            </a:r>
          </a:p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1694-1778</a:t>
            </a:r>
          </a:p>
          <a:p>
            <a:pPr algn="ctr" rtl="0"/>
            <a:endParaRPr lang="hu-HU" b="0" i="0" u="none" strike="noStrike" kern="1200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rtl="0"/>
            <a:r>
              <a:rPr lang="hu-HU" b="0" i="0" u="none" strike="noStrike" kern="1200" baseline="0" dirty="0" err="1">
                <a:solidFill>
                  <a:srgbClr val="000000"/>
                </a:solidFill>
                <a:latin typeface="Georgia" panose="02040502050405020303" pitchFamily="18" charset="0"/>
              </a:rPr>
              <a:t>Candide</a:t>
            </a:r>
            <a:endParaRPr lang="hu-HU" b="0" i="0" u="none" strike="noStrike" kern="1200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D16D8E02-42A0-546B-5D57-EC8C547366BE}"/>
              </a:ext>
            </a:extLst>
          </p:cNvPr>
          <p:cNvSpPr txBox="1"/>
          <p:nvPr/>
        </p:nvSpPr>
        <p:spPr>
          <a:xfrm>
            <a:off x="5104591" y="4738210"/>
            <a:ext cx="1692777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Diderot </a:t>
            </a:r>
          </a:p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1713-1784</a:t>
            </a:r>
          </a:p>
          <a:p>
            <a:pPr algn="ctr" rtl="0"/>
            <a:endParaRPr lang="hu-HU" b="0" i="0" u="none" strike="noStrike" kern="1200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Nagy Enciklopédia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511641C4-A117-9CED-BE47-49363E0C4A39}"/>
              </a:ext>
            </a:extLst>
          </p:cNvPr>
          <p:cNvSpPr txBox="1"/>
          <p:nvPr/>
        </p:nvSpPr>
        <p:spPr>
          <a:xfrm>
            <a:off x="7235111" y="4221088"/>
            <a:ext cx="1368152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Rousseau</a:t>
            </a:r>
          </a:p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1712-1778</a:t>
            </a:r>
          </a:p>
          <a:p>
            <a:pPr algn="ctr" rtl="0"/>
            <a:endParaRPr lang="hu-HU" b="0" i="0" u="none" strike="noStrike" kern="1200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Társadalmi</a:t>
            </a:r>
          </a:p>
          <a:p>
            <a:pPr algn="ctr" rtl="0"/>
            <a:r>
              <a:rPr lang="hu-HU" b="0" i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szerződés</a:t>
            </a:r>
          </a:p>
        </p:txBody>
      </p:sp>
    </p:spTree>
    <p:extLst>
      <p:ext uri="{BB962C8B-B14F-4D97-AF65-F5344CB8AC3E}">
        <p14:creationId xmlns:p14="http://schemas.microsoft.com/office/powerpoint/2010/main" val="5668234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31502" cy="640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5652120" y="548680"/>
            <a:ext cx="2376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itchFamily="18" charset="0"/>
              </a:rPr>
              <a:t>Mosogatólány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1736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Olaj, vászon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Magángyűjtemény, Párizs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64CBC0C2-4433-85E5-79B8-40F35A2AD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01"/>
          <a:stretch/>
        </p:blipFill>
        <p:spPr>
          <a:xfrm>
            <a:off x="5406008" y="2685965"/>
            <a:ext cx="3558480" cy="381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053556" cy="61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796136" y="692696"/>
            <a:ext cx="20882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itchFamily="18" charset="0"/>
              </a:rPr>
              <a:t>A gazdaasszony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1739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Olaj, vászon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46x37 cm</a:t>
            </a:r>
          </a:p>
          <a:p>
            <a:pPr algn="ctr"/>
            <a:r>
              <a:rPr lang="hu-HU" sz="2000" dirty="0">
                <a:latin typeface="Georgia" pitchFamily="18" charset="0"/>
              </a:rPr>
              <a:t>Párizs, Louvre</a:t>
            </a:r>
          </a:p>
          <a:p>
            <a:endParaRPr lang="hu-HU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Önarckép, 1771, Louvre, Páriz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991122" cy="6569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5364088" y="184557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itchFamily="18" charset="0"/>
              </a:rPr>
              <a:t>Önarckép</a:t>
            </a:r>
            <a:endParaRPr lang="fr-FR" dirty="0">
              <a:latin typeface="Georgia" pitchFamily="18" charset="0"/>
            </a:endParaRPr>
          </a:p>
          <a:p>
            <a:pPr algn="ctr"/>
            <a:r>
              <a:rPr lang="fr-FR" dirty="0">
                <a:latin typeface="Georgia" pitchFamily="18" charset="0"/>
              </a:rPr>
              <a:t>1771</a:t>
            </a:r>
          </a:p>
          <a:p>
            <a:pPr algn="ctr"/>
            <a:r>
              <a:rPr lang="fr-FR" dirty="0">
                <a:latin typeface="Georgia" pitchFamily="18" charset="0"/>
              </a:rPr>
              <a:t>Pastel, 46 x 38 cm</a:t>
            </a:r>
          </a:p>
          <a:p>
            <a:pPr algn="ctr"/>
            <a:r>
              <a:rPr lang="fr-FR" dirty="0">
                <a:latin typeface="Georgia" pitchFamily="18" charset="0"/>
              </a:rPr>
              <a:t>Louvre, P</a:t>
            </a:r>
            <a:r>
              <a:rPr lang="hu-HU" dirty="0">
                <a:latin typeface="Georgia" pitchFamily="18" charset="0"/>
              </a:rPr>
              <a:t>á</a:t>
            </a:r>
            <a:r>
              <a:rPr lang="fr-FR" dirty="0">
                <a:latin typeface="Georgia" pitchFamily="18" charset="0"/>
              </a:rPr>
              <a:t>ri</a:t>
            </a:r>
            <a:r>
              <a:rPr lang="hu-HU" dirty="0">
                <a:latin typeface="Georgia" pitchFamily="18" charset="0"/>
              </a:rPr>
              <a:t>z</a:t>
            </a:r>
            <a:r>
              <a:rPr lang="fr-FR" dirty="0">
                <a:latin typeface="Georgia" pitchFamily="18" charset="0"/>
              </a:rPr>
              <a:t>s</a:t>
            </a:r>
            <a:endParaRPr lang="hu-HU" dirty="0">
              <a:latin typeface="Georgia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C06C131-330F-203E-657C-F9EB40D90D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85" t="28365" r="15917" b="10977"/>
          <a:stretch/>
        </p:blipFill>
        <p:spPr>
          <a:xfrm>
            <a:off x="6012160" y="3212976"/>
            <a:ext cx="201622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270DCADC-B7EB-BEA3-1DA0-CAFB9D181C27}"/>
              </a:ext>
            </a:extLst>
          </p:cNvPr>
          <p:cNvSpPr txBox="1"/>
          <p:nvPr/>
        </p:nvSpPr>
        <p:spPr>
          <a:xfrm>
            <a:off x="5652120" y="60212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La Tour festménye 1760-ból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E8B342C0-6D79-691B-6AD1-A35EA548549A}"/>
              </a:ext>
            </a:extLst>
          </p:cNvPr>
          <p:cNvSpPr txBox="1"/>
          <p:nvPr/>
        </p:nvSpPr>
        <p:spPr>
          <a:xfrm>
            <a:off x="5508104" y="620688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Georgia" panose="02040502050405020303" pitchFamily="18" charset="0"/>
              </a:rPr>
              <a:t>Jean-</a:t>
            </a:r>
            <a:r>
              <a:rPr lang="hu-HU" sz="2400" b="1" dirty="0" err="1">
                <a:latin typeface="Georgia" panose="02040502050405020303" pitchFamily="18" charset="0"/>
              </a:rPr>
              <a:t>Baptiste</a:t>
            </a:r>
            <a:r>
              <a:rPr lang="hu-HU" sz="2400" b="1" dirty="0">
                <a:latin typeface="Georgia" panose="02040502050405020303" pitchFamily="18" charset="0"/>
              </a:rPr>
              <a:t> </a:t>
            </a:r>
            <a:r>
              <a:rPr lang="hu-HU" sz="2400" b="1" dirty="0" err="1">
                <a:latin typeface="Georgia" panose="02040502050405020303" pitchFamily="18" charset="0"/>
              </a:rPr>
              <a:t>Siméon</a:t>
            </a:r>
            <a:r>
              <a:rPr lang="hu-HU" sz="2400" b="1" dirty="0">
                <a:latin typeface="Georgia" panose="02040502050405020303" pitchFamily="18" charset="0"/>
              </a:rPr>
              <a:t> Chardin</a:t>
            </a:r>
          </a:p>
          <a:p>
            <a:pPr algn="ctr"/>
            <a:r>
              <a:rPr lang="hu-HU" sz="2400" b="1" dirty="0">
                <a:latin typeface="Georgia" panose="02040502050405020303" pitchFamily="18" charset="0"/>
              </a:rPr>
              <a:t>1699-1779</a:t>
            </a:r>
          </a:p>
        </p:txBody>
      </p:sp>
    </p:spTree>
    <p:extLst>
      <p:ext uri="{BB962C8B-B14F-4D97-AF65-F5344CB8AC3E}">
        <p14:creationId xmlns:p14="http://schemas.microsoft.com/office/powerpoint/2010/main" val="84192984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331968" cy="648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899592" y="260648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A mosónő  </a:t>
            </a:r>
          </a:p>
          <a:p>
            <a:pPr algn="ctr"/>
            <a:r>
              <a:rPr lang="hu-HU" sz="2000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1733  k., </a:t>
            </a:r>
            <a:r>
              <a:rPr lang="hu-HU" sz="2000" b="0" i="0" u="none" strike="noStrike" kern="1200" baseline="0" dirty="0" err="1">
                <a:solidFill>
                  <a:srgbClr val="F2F2F2"/>
                </a:solidFill>
                <a:latin typeface="Georgia" panose="02040502050405020303" pitchFamily="18" charset="0"/>
              </a:rPr>
              <a:t>olaj,vászon</a:t>
            </a:r>
            <a:r>
              <a:rPr lang="hu-HU" sz="20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, </a:t>
            </a:r>
            <a:r>
              <a:rPr lang="hu-HU" sz="2000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38 x  43  cm, Szentpétervár, </a:t>
            </a:r>
            <a:r>
              <a:rPr lang="hu-HU" sz="2000" dirty="0" err="1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Ermitázs</a:t>
            </a:r>
            <a:r>
              <a:rPr lang="hu-HU" sz="2000" dirty="0" err="1">
                <a:latin typeface="Georgia" pitchFamily="18" charset="0"/>
              </a:rPr>
              <a:t>k</a:t>
            </a:r>
            <a:r>
              <a:rPr lang="hu-HU" dirty="0"/>
              <a:t>.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E1AEB63-BCF2-1E0A-B0EF-9A891D2A85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4320"/>
            <a:ext cx="5324434" cy="666936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08D3F88D-4813-C496-A6F6-3EFB013AA0D5}"/>
              </a:ext>
            </a:extLst>
          </p:cNvPr>
          <p:cNvSpPr txBox="1"/>
          <p:nvPr/>
        </p:nvSpPr>
        <p:spPr>
          <a:xfrm>
            <a:off x="5940152" y="4869160"/>
            <a:ext cx="2664296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</a:rPr>
              <a:t>A csaposfiú, 1738 körül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44,5 x 35 cm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sz="2000" dirty="0" err="1">
                <a:latin typeface="Georgia" panose="02040502050405020303" pitchFamily="18" charset="0"/>
              </a:rPr>
              <a:t>Galsgow</a:t>
            </a:r>
            <a:r>
              <a:rPr lang="hu-HU" sz="2000" dirty="0">
                <a:latin typeface="Georgia" panose="02040502050405020303" pitchFamily="18" charset="0"/>
              </a:rPr>
              <a:t>,  Museum</a:t>
            </a:r>
          </a:p>
        </p:txBody>
      </p:sp>
    </p:spTree>
    <p:extLst>
      <p:ext uri="{BB962C8B-B14F-4D97-AF65-F5344CB8AC3E}">
        <p14:creationId xmlns:p14="http://schemas.microsoft.com/office/powerpoint/2010/main" val="172422514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9A180F4E-9302-D967-E1F9-8D24E946E4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119696"/>
            <a:ext cx="5184576" cy="6618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993A7603-2945-A34F-B4B1-870528EDA30A}"/>
              </a:ext>
            </a:extLst>
          </p:cNvPr>
          <p:cNvSpPr txBox="1"/>
          <p:nvPr/>
        </p:nvSpPr>
        <p:spPr>
          <a:xfrm>
            <a:off x="251520" y="620688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</a:rPr>
              <a:t>Vizet engedő nő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1733 körül,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39x43,5 cm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Cook-gyűjtemény, Richmond</a:t>
            </a:r>
          </a:p>
        </p:txBody>
      </p:sp>
    </p:spTree>
    <p:extLst>
      <p:ext uri="{BB962C8B-B14F-4D97-AF65-F5344CB8AC3E}">
        <p14:creationId xmlns:p14="http://schemas.microsoft.com/office/powerpoint/2010/main" val="38371914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57159" cy="643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508104" y="1412776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itchFamily="18" charset="0"/>
              </a:rPr>
              <a:t>Asztali áldás </a:t>
            </a:r>
            <a:r>
              <a:rPr lang="en-US" sz="2000" dirty="0">
                <a:latin typeface="Georgia" pitchFamily="18" charset="0"/>
              </a:rPr>
              <a:t>174</a:t>
            </a:r>
            <a:r>
              <a:rPr lang="hu-HU" sz="2000" dirty="0">
                <a:latin typeface="Georgia" pitchFamily="18" charset="0"/>
              </a:rPr>
              <a:t>0</a:t>
            </a:r>
            <a:r>
              <a:rPr lang="en-US" sz="2000" dirty="0">
                <a:latin typeface="Georgia" pitchFamily="18" charset="0"/>
              </a:rPr>
              <a:t>, </a:t>
            </a:r>
            <a:endParaRPr lang="hu-HU" sz="2000" dirty="0">
              <a:latin typeface="Georgia" pitchFamily="18" charset="0"/>
            </a:endParaRPr>
          </a:p>
          <a:p>
            <a:pPr algn="ctr"/>
            <a:r>
              <a:rPr lang="hu-HU" sz="2000" dirty="0">
                <a:latin typeface="Georgia" pitchFamily="18" charset="0"/>
              </a:rPr>
              <a:t>olaj, vászon</a:t>
            </a:r>
            <a:r>
              <a:rPr lang="en-US" sz="2000" dirty="0">
                <a:latin typeface="Georgia" pitchFamily="18" charset="0"/>
              </a:rPr>
              <a:t>, </a:t>
            </a:r>
            <a:r>
              <a:rPr lang="hu-HU" sz="2000" dirty="0">
                <a:latin typeface="Georgia" pitchFamily="18" charset="0"/>
              </a:rPr>
              <a:t>49</a:t>
            </a:r>
            <a:r>
              <a:rPr lang="en-US" sz="2000" dirty="0">
                <a:latin typeface="Georgia" pitchFamily="18" charset="0"/>
              </a:rPr>
              <a:t> x 3</a:t>
            </a:r>
            <a:r>
              <a:rPr lang="hu-HU" sz="2000" dirty="0">
                <a:latin typeface="Georgia" pitchFamily="18" charset="0"/>
              </a:rPr>
              <a:t>9</a:t>
            </a:r>
            <a:r>
              <a:rPr lang="en-US" sz="2000" dirty="0">
                <a:latin typeface="Georgia" pitchFamily="18" charset="0"/>
              </a:rPr>
              <a:t> cm.,</a:t>
            </a:r>
            <a:endParaRPr lang="hu-HU" sz="2000" dirty="0">
              <a:latin typeface="Georgia" pitchFamily="18" charset="0"/>
            </a:endParaRPr>
          </a:p>
          <a:p>
            <a:pPr algn="ctr"/>
            <a:r>
              <a:rPr lang="hu-HU" sz="2000" dirty="0">
                <a:latin typeface="Georgia" pitchFamily="18" charset="0"/>
              </a:rPr>
              <a:t>Párizs, Louvre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66FDF0B-3FE4-C0F8-2641-7C6912A89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" r="6084"/>
          <a:stretch/>
        </p:blipFill>
        <p:spPr>
          <a:xfrm>
            <a:off x="179513" y="188640"/>
            <a:ext cx="5040559" cy="648664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67A2BC03-B26A-AF72-3837-D6EBE86D2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518" y="433387"/>
            <a:ext cx="355282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5771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819716" cy="569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755576" y="623731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itchFamily="18" charset="0"/>
              </a:rPr>
              <a:t>  Gyermek pörgettyűvel </a:t>
            </a:r>
            <a:r>
              <a:rPr lang="en-US" dirty="0">
                <a:latin typeface="Georgia" pitchFamily="18" charset="0"/>
              </a:rPr>
              <a:t>(17</a:t>
            </a:r>
            <a:r>
              <a:rPr lang="hu-HU" dirty="0">
                <a:latin typeface="Georgia" pitchFamily="18" charset="0"/>
              </a:rPr>
              <a:t>38</a:t>
            </a:r>
            <a:r>
              <a:rPr lang="en-US" dirty="0">
                <a:latin typeface="Georgia" pitchFamily="18" charset="0"/>
              </a:rPr>
              <a:t>), </a:t>
            </a:r>
            <a:r>
              <a:rPr lang="hu-HU" dirty="0">
                <a:latin typeface="Georgia" pitchFamily="18" charset="0"/>
              </a:rPr>
              <a:t>olaj-vászon</a:t>
            </a:r>
            <a:r>
              <a:rPr lang="en-US" dirty="0">
                <a:latin typeface="Georgia" pitchFamily="18" charset="0"/>
              </a:rPr>
              <a:t>, 6</a:t>
            </a:r>
            <a:r>
              <a:rPr lang="hu-HU" dirty="0">
                <a:latin typeface="Georgia" pitchFamily="18" charset="0"/>
              </a:rPr>
              <a:t>7</a:t>
            </a:r>
            <a:r>
              <a:rPr lang="en-US" dirty="0">
                <a:latin typeface="Georgia" pitchFamily="18" charset="0"/>
              </a:rPr>
              <a:t> x 7</a:t>
            </a:r>
            <a:r>
              <a:rPr lang="hu-HU" dirty="0">
                <a:latin typeface="Georgia" pitchFamily="18" charset="0"/>
              </a:rPr>
              <a:t>3</a:t>
            </a:r>
            <a:r>
              <a:rPr lang="en-US" dirty="0">
                <a:latin typeface="Georgia" pitchFamily="18" charset="0"/>
              </a:rPr>
              <a:t> cm., </a:t>
            </a:r>
            <a:r>
              <a:rPr lang="hu-HU" dirty="0">
                <a:latin typeface="Georgia" pitchFamily="18" charset="0"/>
              </a:rPr>
              <a:t>Párizs, Louvre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C5E02FE8-B531-149C-86B8-A5535BD2C0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7560"/>
            <a:ext cx="5340985" cy="666287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BD31E45F-DD3C-8C42-6598-5077AA85F068}"/>
              </a:ext>
            </a:extLst>
          </p:cNvPr>
          <p:cNvSpPr txBox="1"/>
          <p:nvPr/>
        </p:nvSpPr>
        <p:spPr>
          <a:xfrm>
            <a:off x="5940152" y="504120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Kártyavár,1735 körül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81,5 x 61,8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Szentpétervár, Ermitázs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17578B71-5A04-FBFD-FC80-586C6EE077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042222"/>
            <a:ext cx="4307733" cy="2339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7165935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D7C08DA2-11AD-9097-79EC-60FB27BA3E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5998"/>
            <a:ext cx="7909793" cy="662600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7E341F06-3CE1-D3F7-B02D-308A973854AE}"/>
              </a:ext>
            </a:extLst>
          </p:cNvPr>
          <p:cNvSpPr txBox="1"/>
          <p:nvPr/>
        </p:nvSpPr>
        <p:spPr>
          <a:xfrm>
            <a:off x="427857" y="18864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Kártyavár </a:t>
            </a:r>
            <a:r>
              <a:rPr lang="en-US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1736-37</a:t>
            </a:r>
            <a:r>
              <a:rPr lang="hu-HU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 olaj, vászon </a:t>
            </a:r>
            <a:r>
              <a:rPr lang="en-US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, 60 x 72 cm</a:t>
            </a:r>
            <a:r>
              <a:rPr lang="hu-HU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  <a:r>
              <a:rPr lang="en-US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National Gallery, London</a:t>
            </a:r>
            <a:endParaRPr lang="hu-HU" b="0" i="0" u="none" strike="noStrike" kern="1200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8256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361418" cy="65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868144" y="476672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itchFamily="18" charset="0"/>
              </a:rPr>
              <a:t>Leányka labdaütővel és tollaslabdával</a:t>
            </a:r>
            <a:endParaRPr lang="en-US" dirty="0">
              <a:latin typeface="Georgia" pitchFamily="18" charset="0"/>
            </a:endParaRPr>
          </a:p>
          <a:p>
            <a:pPr algn="ctr"/>
            <a:r>
              <a:rPr lang="en-US" dirty="0">
                <a:latin typeface="Georgia" pitchFamily="18" charset="0"/>
              </a:rPr>
              <a:t>c. 1740</a:t>
            </a:r>
          </a:p>
          <a:p>
            <a:pPr algn="ctr"/>
            <a:r>
              <a:rPr lang="hu-HU" dirty="0">
                <a:latin typeface="Georgia" pitchFamily="18" charset="0"/>
              </a:rPr>
              <a:t>Olaj, vászon</a:t>
            </a:r>
            <a:r>
              <a:rPr lang="en-US" dirty="0">
                <a:latin typeface="Georgia" pitchFamily="18" charset="0"/>
              </a:rPr>
              <a:t>, 82 x 66 cm</a:t>
            </a:r>
          </a:p>
          <a:p>
            <a:pPr algn="ctr"/>
            <a:r>
              <a:rPr lang="en-US" dirty="0">
                <a:latin typeface="Georgia" pitchFamily="18" charset="0"/>
              </a:rPr>
              <a:t>Uffizi</a:t>
            </a:r>
            <a:r>
              <a:rPr lang="hu-HU" dirty="0">
                <a:latin typeface="Georgia" pitchFamily="18" charset="0"/>
              </a:rPr>
              <a:t> Képtár</a:t>
            </a:r>
            <a:r>
              <a:rPr lang="en-US" dirty="0">
                <a:latin typeface="Georgia" pitchFamily="18" charset="0"/>
              </a:rPr>
              <a:t>, </a:t>
            </a:r>
            <a:r>
              <a:rPr lang="hu-HU" dirty="0">
                <a:latin typeface="Georgia" pitchFamily="18" charset="0"/>
              </a:rPr>
              <a:t>Firenz</a:t>
            </a:r>
            <a:r>
              <a:rPr lang="hu-HU" dirty="0"/>
              <a:t>e</a:t>
            </a:r>
          </a:p>
        </p:txBody>
      </p:sp>
      <p:pic>
        <p:nvPicPr>
          <p:cNvPr id="2" name="Ábra 1">
            <a:extLst>
              <a:ext uri="{FF2B5EF4-FFF2-40B4-BE49-F238E27FC236}">
                <a16:creationId xmlns="" xmlns:a16="http://schemas.microsoft.com/office/drawing/2014/main" id="{AA5E9AFC-54FB-8491-62F1-1003D5393C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8184" y="3676650"/>
            <a:ext cx="2295525" cy="31813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ED24556-F70C-02E2-6A0C-B1DF264CB4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30324"/>
            <a:ext cx="6810170" cy="659735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94499280-BEF0-8B31-4153-B552B9F4028A}"/>
              </a:ext>
            </a:extLst>
          </p:cNvPr>
          <p:cNvSpPr txBox="1"/>
          <p:nvPr/>
        </p:nvSpPr>
        <p:spPr>
          <a:xfrm>
            <a:off x="0" y="404664"/>
            <a:ext cx="2195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Szappanbuborékok 1733-34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61 x 63,2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Metropolitan Museum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43135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442AF6D-F584-3D29-C03A-F7579602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32656"/>
            <a:ext cx="7620000" cy="592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062FB385-1EC3-630B-B4EC-C0CEE3B8BA8C}"/>
              </a:ext>
            </a:extLst>
          </p:cNvPr>
          <p:cNvSpPr txBox="1"/>
          <p:nvPr/>
        </p:nvSpPr>
        <p:spPr>
          <a:xfrm>
            <a:off x="1043608" y="764704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A rája</a:t>
            </a:r>
          </a:p>
          <a:p>
            <a:pPr algn="ctr" rtl="0"/>
            <a:r>
              <a:rPr lang="hu-HU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1728 olaj, vászon</a:t>
            </a:r>
          </a:p>
          <a:p>
            <a:pPr algn="ctr" rtl="0"/>
            <a:r>
              <a:rPr lang="hu-HU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114</a:t>
            </a:r>
            <a:r>
              <a:rPr lang="hu-HU" dirty="0">
                <a:solidFill>
                  <a:srgbClr val="F2F2F2"/>
                </a:solidFill>
                <a:latin typeface="Georgia" panose="02040502050405020303" pitchFamily="18" charset="0"/>
              </a:rPr>
              <a:t> </a:t>
            </a:r>
            <a:r>
              <a:rPr lang="hu-HU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x 146 cm, Párizs, Louvre</a:t>
            </a:r>
          </a:p>
        </p:txBody>
      </p:sp>
    </p:spTree>
    <p:extLst>
      <p:ext uri="{BB962C8B-B14F-4D97-AF65-F5344CB8AC3E}">
        <p14:creationId xmlns:p14="http://schemas.microsoft.com/office/powerpoint/2010/main" val="163102832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99769" cy="640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11560" y="332657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A kis tanítónő</a:t>
            </a:r>
            <a:endParaRPr lang="en-US" dirty="0">
              <a:solidFill>
                <a:schemeClr val="bg1">
                  <a:lumMod val="95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17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36, olaj, vászon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, 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61,5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 x 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66,5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 cm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,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National Gallery, 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London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397EADB-4544-4E72-A9DA-05D8C07F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76250"/>
            <a:ext cx="7620000" cy="59055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78CD5E1E-3CD9-5479-28F3-B31B7639F57A}"/>
              </a:ext>
            </a:extLst>
          </p:cNvPr>
          <p:cNvSpPr txBox="1"/>
          <p:nvPr/>
        </p:nvSpPr>
        <p:spPr>
          <a:xfrm>
            <a:off x="1259632" y="620688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Kosár szilvával (máshol: Ringlók) </a:t>
            </a:r>
            <a:r>
              <a:rPr lang="en-US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1765, </a:t>
            </a:r>
            <a:endParaRPr lang="hu-HU" sz="1800" b="0" i="0" u="none" strike="noStrike" kern="1200" baseline="0" dirty="0">
              <a:solidFill>
                <a:srgbClr val="F2F2F2"/>
              </a:solidFill>
              <a:latin typeface="Georgia" panose="02040502050405020303" pitchFamily="18" charset="0"/>
            </a:endParaRPr>
          </a:p>
          <a:p>
            <a:pPr algn="ctr" rtl="0"/>
            <a:r>
              <a:rPr lang="hu-HU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olaj, vászon</a:t>
            </a:r>
            <a:r>
              <a:rPr lang="en-US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, 3</a:t>
            </a:r>
            <a:r>
              <a:rPr lang="hu-HU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5</a:t>
            </a:r>
            <a:r>
              <a:rPr lang="en-US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 x 4</a:t>
            </a:r>
            <a:r>
              <a:rPr lang="hu-HU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0</a:t>
            </a:r>
            <a:r>
              <a:rPr lang="en-US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 cm., Chrysler Museum of Art</a:t>
            </a:r>
            <a:r>
              <a:rPr lang="hu-HU" sz="1800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 (magángy.?)</a:t>
            </a:r>
          </a:p>
        </p:txBody>
      </p:sp>
    </p:spTree>
    <p:extLst>
      <p:ext uri="{BB962C8B-B14F-4D97-AF65-F5344CB8AC3E}">
        <p14:creationId xmlns:p14="http://schemas.microsoft.com/office/powerpoint/2010/main" val="356190567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15046E18-09C4-2333-F98C-76A911B910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665" y="2492896"/>
            <a:ext cx="4093898" cy="355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A7F18E45-7704-7523-E6C4-CF6EEB618213}"/>
              </a:ext>
            </a:extLst>
          </p:cNvPr>
          <p:cNvSpPr txBox="1"/>
          <p:nvPr/>
        </p:nvSpPr>
        <p:spPr>
          <a:xfrm>
            <a:off x="5210543" y="794360"/>
            <a:ext cx="3709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latin typeface="Georgia" panose="02040502050405020303" pitchFamily="18" charset="0"/>
              </a:rPr>
              <a:t>Edouard</a:t>
            </a:r>
            <a:r>
              <a:rPr lang="hu-HU" sz="1600" dirty="0">
                <a:latin typeface="Georgia" panose="02040502050405020303" pitchFamily="18" charset="0"/>
              </a:rPr>
              <a:t> Manet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Gyümölcskosár 1864.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olaj , vászon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37,8 x 44,4 cm.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Szépművészeti Múzeum,  Boston, Egyesült Államok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BD9586BE-CE4A-A3DA-EF07-2E6D3C02E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3238500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BBCD92BD-31E4-3E6F-07ED-07DE307EF2C7}"/>
              </a:ext>
            </a:extLst>
          </p:cNvPr>
          <p:cNvSpPr txBox="1"/>
          <p:nvPr/>
        </p:nvSpPr>
        <p:spPr>
          <a:xfrm>
            <a:off x="467544" y="3140968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Georgia" panose="02040502050405020303" pitchFamily="18" charset="0"/>
              </a:rPr>
              <a:t>Cezanne</a:t>
            </a:r>
            <a:r>
              <a:rPr lang="hu-HU" dirty="0">
                <a:latin typeface="Georgia" panose="02040502050405020303" pitchFamily="18" charset="0"/>
              </a:rPr>
              <a:t>:  Csendélet almával és egy pohár borral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1877-79.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26,7 x 32,7 cm.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Philadelphia </a:t>
            </a:r>
            <a:r>
              <a:rPr lang="hu-HU" dirty="0" err="1">
                <a:latin typeface="Georgia" panose="02040502050405020303" pitchFamily="18" charset="0"/>
              </a:rPr>
              <a:t>Muzeum</a:t>
            </a:r>
            <a:r>
              <a:rPr lang="hu-HU" dirty="0">
                <a:latin typeface="Georgia" panose="02040502050405020303" pitchFamily="18" charset="0"/>
              </a:rPr>
              <a:t> of Art</a:t>
            </a:r>
          </a:p>
        </p:txBody>
      </p:sp>
    </p:spTree>
    <p:extLst>
      <p:ext uri="{BB962C8B-B14F-4D97-AF65-F5344CB8AC3E}">
        <p14:creationId xmlns:p14="http://schemas.microsoft.com/office/powerpoint/2010/main" val="196204168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D038F6F2-A9B7-27AC-1CC5-15104E89FE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141224"/>
            <a:ext cx="5137150" cy="6575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53AE65B3-7757-6B3B-3597-A164C661B62C}"/>
              </a:ext>
            </a:extLst>
          </p:cNvPr>
          <p:cNvSpPr txBox="1"/>
          <p:nvPr/>
        </p:nvSpPr>
        <p:spPr>
          <a:xfrm>
            <a:off x="467544" y="548680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2000" b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Egy tőkésréce sevillai naranccsal</a:t>
            </a:r>
          </a:p>
          <a:p>
            <a:pPr algn="ctr" rtl="0"/>
            <a:r>
              <a:rPr lang="hu-HU" sz="2000" b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1730</a:t>
            </a:r>
          </a:p>
          <a:p>
            <a:pPr algn="ctr" rtl="0"/>
            <a:r>
              <a:rPr lang="hu-HU" sz="2000" b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olaj, vászon</a:t>
            </a:r>
          </a:p>
          <a:p>
            <a:pPr algn="ctr" rtl="0"/>
            <a:r>
              <a:rPr lang="hu-HU" sz="2000" b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80 x 64 cm</a:t>
            </a:r>
          </a:p>
          <a:p>
            <a:pPr algn="ctr" rtl="0"/>
            <a:r>
              <a:rPr lang="hu-HU" sz="2000" b="0" u="none" strike="noStrike" kern="1200" baseline="0" dirty="0">
                <a:solidFill>
                  <a:srgbClr val="000000"/>
                </a:solidFill>
                <a:latin typeface="Georgia" panose="02040502050405020303" pitchFamily="18" charset="0"/>
              </a:rPr>
              <a:t>Párizs, Louvre</a:t>
            </a:r>
          </a:p>
        </p:txBody>
      </p:sp>
    </p:spTree>
    <p:extLst>
      <p:ext uri="{BB962C8B-B14F-4D97-AF65-F5344CB8AC3E}">
        <p14:creationId xmlns:p14="http://schemas.microsoft.com/office/powerpoint/2010/main" val="169471776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5DFBACB-13EA-1088-6264-45B06BF7A5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11" y="74071"/>
            <a:ext cx="8688777" cy="670985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D612D98E-3480-2374-2657-D705A5358517}"/>
              </a:ext>
            </a:extLst>
          </p:cNvPr>
          <p:cNvSpPr txBox="1"/>
          <p:nvPr/>
        </p:nvSpPr>
        <p:spPr>
          <a:xfrm>
            <a:off x="235634" y="6135310"/>
            <a:ext cx="8680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>
                <a:solidFill>
                  <a:schemeClr val="bg1"/>
                </a:solidFill>
                <a:latin typeface="Georgia" panose="02040502050405020303" pitchFamily="18" charset="0"/>
              </a:rPr>
              <a:t>A művészetek tulajdonságai és a nekik juttatott jutalmak 1766. olaj, vászon, 113 x 144 cm. </a:t>
            </a:r>
          </a:p>
          <a:p>
            <a:pPr algn="ctr"/>
            <a:r>
              <a:rPr lang="hu-HU" sz="1600" dirty="0" err="1">
                <a:solidFill>
                  <a:schemeClr val="bg1"/>
                </a:solidFill>
                <a:latin typeface="Georgia" panose="02040502050405020303" pitchFamily="18" charset="0"/>
              </a:rPr>
              <a:t>Minneapolisi</a:t>
            </a:r>
            <a:r>
              <a:rPr lang="hu-HU" sz="1600" dirty="0">
                <a:solidFill>
                  <a:schemeClr val="bg1"/>
                </a:solidFill>
                <a:latin typeface="Georgia" panose="02040502050405020303" pitchFamily="18" charset="0"/>
              </a:rPr>
              <a:t> Művészeti Intézet</a:t>
            </a:r>
          </a:p>
        </p:txBody>
      </p:sp>
    </p:spTree>
    <p:extLst>
      <p:ext uri="{BB962C8B-B14F-4D97-AF65-F5344CB8AC3E}">
        <p14:creationId xmlns:p14="http://schemas.microsoft.com/office/powerpoint/2010/main" val="130260072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11D3286-9262-2244-931E-E746E8D68E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49" y="105686"/>
            <a:ext cx="2275822" cy="299695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F87F404C-2014-840F-936D-0F108AFA05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05686"/>
            <a:ext cx="2726162" cy="3429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3C178B54-5548-098E-5AB1-937ED38E34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263" y="764704"/>
            <a:ext cx="3477599" cy="428360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A3007C8B-9DE2-1A08-0A99-4059D6D49B2F}"/>
              </a:ext>
            </a:extLst>
          </p:cNvPr>
          <p:cNvSpPr txBox="1"/>
          <p:nvPr/>
        </p:nvSpPr>
        <p:spPr>
          <a:xfrm>
            <a:off x="1098676" y="3350020"/>
            <a:ext cx="95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1771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296FC75E-70A6-DD3A-3352-8FD6EE223DF7}"/>
              </a:ext>
            </a:extLst>
          </p:cNvPr>
          <p:cNvSpPr txBox="1"/>
          <p:nvPr/>
        </p:nvSpPr>
        <p:spPr>
          <a:xfrm>
            <a:off x="4067944" y="50808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1775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C994449E-25CC-D053-32C6-CDA8703EE9FE}"/>
              </a:ext>
            </a:extLst>
          </p:cNvPr>
          <p:cNvSpPr txBox="1"/>
          <p:nvPr/>
        </p:nvSpPr>
        <p:spPr>
          <a:xfrm>
            <a:off x="7236296" y="36650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1779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="" xmlns:a16="http://schemas.microsoft.com/office/drawing/2014/main" id="{DD2FA2FA-2778-280D-8823-E298B301F8E5}"/>
              </a:ext>
            </a:extLst>
          </p:cNvPr>
          <p:cNvSpPr txBox="1"/>
          <p:nvPr/>
        </p:nvSpPr>
        <p:spPr>
          <a:xfrm>
            <a:off x="189654" y="3665056"/>
            <a:ext cx="2016224" cy="3046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600" i="1" dirty="0">
                <a:latin typeface="Georgia" panose="02040502050405020303" pitchFamily="18" charset="0"/>
              </a:rPr>
              <a:t>-,,…fáradt szemei, tompa pupillákkal; …úgy néznek ki, mintha sokat láttak volna, sokat nevettek, sokat szerettek volna, és gyengéden, kérkedően mondanák: "Igen, öreg vagyok!" </a:t>
            </a:r>
          </a:p>
          <a:p>
            <a:pPr algn="r"/>
            <a:r>
              <a:rPr lang="hu-HU" sz="1200" i="1" dirty="0">
                <a:latin typeface="Georgia" panose="02040502050405020303" pitchFamily="18" charset="0"/>
              </a:rPr>
              <a:t>(Marcel Proust)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67765863-59AD-3719-B3A6-8F48BDD825C5}"/>
              </a:ext>
            </a:extLst>
          </p:cNvPr>
          <p:cNvSpPr txBox="1"/>
          <p:nvPr/>
        </p:nvSpPr>
        <p:spPr>
          <a:xfrm>
            <a:off x="3491880" y="5475791"/>
            <a:ext cx="201622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„…Ő egy ügyes fickó, ez a festő…</a:t>
            </a:r>
          </a:p>
          <a:p>
            <a:pPr algn="r"/>
            <a:r>
              <a:rPr lang="hu-HU" sz="1200" i="1" dirty="0">
                <a:latin typeface="Georgia" panose="02040502050405020303" pitchFamily="18" charset="0"/>
              </a:rPr>
              <a:t>(</a:t>
            </a:r>
            <a:r>
              <a:rPr lang="hu-HU" sz="1200" i="1" dirty="0" err="1">
                <a:latin typeface="Georgia" panose="02040502050405020303" pitchFamily="18" charset="0"/>
              </a:rPr>
              <a:t>Cezanne</a:t>
            </a:r>
            <a:r>
              <a:rPr lang="hu-HU" sz="1200" i="1" dirty="0">
                <a:latin typeface="Georgia" panose="02040502050405020303" pitchFamily="18" charset="0"/>
              </a:rPr>
              <a:t> 1904)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FBECDE79-1F6B-703B-812F-8CAF357D2FBD}"/>
              </a:ext>
            </a:extLst>
          </p:cNvPr>
          <p:cNvSpPr txBox="1"/>
          <p:nvPr/>
        </p:nvSpPr>
        <p:spPr>
          <a:xfrm>
            <a:off x="6732406" y="4581128"/>
            <a:ext cx="229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Az utolsó önarckép</a:t>
            </a:r>
          </a:p>
        </p:txBody>
      </p:sp>
    </p:spTree>
    <p:extLst>
      <p:ext uri="{BB962C8B-B14F-4D97-AF65-F5344CB8AC3E}">
        <p14:creationId xmlns:p14="http://schemas.microsoft.com/office/powerpoint/2010/main" val="344676333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394176" cy="645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652120" y="692696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Georgia" pitchFamily="18" charset="0"/>
              </a:rPr>
              <a:t>Françoise-Marguerite</a:t>
            </a:r>
            <a:r>
              <a:rPr lang="hu-HU" dirty="0">
                <a:latin typeface="Georgia" pitchFamily="18" charset="0"/>
              </a:rPr>
              <a:t> </a:t>
            </a:r>
            <a:r>
              <a:rPr lang="hu-HU" dirty="0" err="1">
                <a:latin typeface="Georgia" pitchFamily="18" charset="0"/>
              </a:rPr>
              <a:t>Pouget</a:t>
            </a:r>
            <a:r>
              <a:rPr lang="hu-HU" dirty="0">
                <a:latin typeface="Georgia" pitchFamily="18" charset="0"/>
              </a:rPr>
              <a:t> (Madame Chardin) </a:t>
            </a:r>
          </a:p>
          <a:p>
            <a:pPr algn="ctr"/>
            <a:r>
              <a:rPr lang="hu-HU" dirty="0">
                <a:latin typeface="Georgia" pitchFamily="18" charset="0"/>
              </a:rPr>
              <a:t>1776</a:t>
            </a:r>
          </a:p>
          <a:p>
            <a:pPr algn="ctr"/>
            <a:r>
              <a:rPr lang="hu-HU" dirty="0">
                <a:latin typeface="Georgia" pitchFamily="18" charset="0"/>
              </a:rPr>
              <a:t> </a:t>
            </a:r>
            <a:r>
              <a:rPr lang="hu-HU" dirty="0" err="1">
                <a:latin typeface="Georgia" pitchFamily="18" charset="0"/>
              </a:rPr>
              <a:t>pastell</a:t>
            </a:r>
            <a:r>
              <a:rPr lang="hu-HU" dirty="0">
                <a:latin typeface="Georgia" pitchFamily="18" charset="0"/>
              </a:rPr>
              <a:t>, 45,5 x 37 cm., Párizs, Louvre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9E1DF5D-ECDD-D576-0EC3-81BA19A928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902"/>
            <a:ext cx="9144000" cy="67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138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5BE1A34-00B9-A0CE-5DDE-8B3013005F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131452"/>
            <a:ext cx="4824536" cy="6595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1CF3A9C8-16EA-1B92-1465-3611B42D683D}"/>
              </a:ext>
            </a:extLst>
          </p:cNvPr>
          <p:cNvSpPr txBox="1"/>
          <p:nvPr/>
        </p:nvSpPr>
        <p:spPr>
          <a:xfrm>
            <a:off x="179512" y="260648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</a:rPr>
              <a:t>A büfé (A tálalósarok)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1728.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Olaj, vászon. 195 x 129 cm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Párizs, Louvre</a:t>
            </a:r>
          </a:p>
        </p:txBody>
      </p:sp>
    </p:spTree>
    <p:extLst>
      <p:ext uri="{BB962C8B-B14F-4D97-AF65-F5344CB8AC3E}">
        <p14:creationId xmlns:p14="http://schemas.microsoft.com/office/powerpoint/2010/main" val="39410102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BC149999-29A8-6117-D9B6-F1674BB2BA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2" y="0"/>
            <a:ext cx="5484595" cy="6828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E0641A32-E120-44F8-84A6-3D3715D67DB2}"/>
              </a:ext>
            </a:extLst>
          </p:cNvPr>
          <p:cNvSpPr txBox="1"/>
          <p:nvPr/>
        </p:nvSpPr>
        <p:spPr>
          <a:xfrm>
            <a:off x="5724128" y="620688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A „majomfestő”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28 x 23 cm.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Párizs, Louvre</a:t>
            </a:r>
          </a:p>
        </p:txBody>
      </p:sp>
    </p:spTree>
    <p:extLst>
      <p:ext uri="{BB962C8B-B14F-4D97-AF65-F5344CB8AC3E}">
        <p14:creationId xmlns:p14="http://schemas.microsoft.com/office/powerpoint/2010/main" val="24213150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87CD383-BDC1-552D-589F-295EFD3C55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7992"/>
            <a:ext cx="6996256" cy="6642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E6B46C2F-8007-BF36-B1F0-D4DF8FDCAFE3}"/>
              </a:ext>
            </a:extLst>
          </p:cNvPr>
          <p:cNvSpPr txBox="1"/>
          <p:nvPr/>
        </p:nvSpPr>
        <p:spPr>
          <a:xfrm>
            <a:off x="6732240" y="404664"/>
            <a:ext cx="2304256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Georgia" panose="02040502050405020303" pitchFamily="18" charset="0"/>
              </a:rPr>
              <a:t>F. </a:t>
            </a:r>
            <a:r>
              <a:rPr lang="hu-HU" sz="1600" dirty="0" err="1">
                <a:latin typeface="Georgia" panose="02040502050405020303" pitchFamily="18" charset="0"/>
              </a:rPr>
              <a:t>Boucher</a:t>
            </a:r>
            <a:r>
              <a:rPr lang="hu-HU" sz="1600" dirty="0">
                <a:latin typeface="Georgia" panose="02040502050405020303" pitchFamily="18" charset="0"/>
              </a:rPr>
              <a:t>: </a:t>
            </a:r>
            <a:r>
              <a:rPr lang="hu-HU" sz="1600" dirty="0" err="1">
                <a:latin typeface="Georgia" panose="02040502050405020303" pitchFamily="18" charset="0"/>
              </a:rPr>
              <a:t>Vulcan</a:t>
            </a:r>
            <a:r>
              <a:rPr lang="hu-HU" sz="1600" dirty="0">
                <a:latin typeface="Georgia" panose="02040502050405020303" pitchFamily="18" charset="0"/>
              </a:rPr>
              <a:t> bemutatja Vénusznak  Aeneas fegyvereit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1757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Olaj, vászon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320 x 320 cm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Párizs, Louvre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108492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E199EB71-ABDC-B324-BBF1-92ADE4F6D5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30" y="0"/>
            <a:ext cx="8448739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8013CF25-C820-C156-5F4A-8E82D19084DA}"/>
              </a:ext>
            </a:extLst>
          </p:cNvPr>
          <p:cNvSpPr txBox="1"/>
          <p:nvPr/>
        </p:nvSpPr>
        <p:spPr>
          <a:xfrm>
            <a:off x="683568" y="188640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Fragonard</a:t>
            </a: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: Fürdőzők (1765)</a:t>
            </a:r>
          </a:p>
        </p:txBody>
      </p:sp>
    </p:spTree>
    <p:extLst>
      <p:ext uri="{BB962C8B-B14F-4D97-AF65-F5344CB8AC3E}">
        <p14:creationId xmlns:p14="http://schemas.microsoft.com/office/powerpoint/2010/main" val="20633008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AB273F0-DDFF-DC64-B4B9-4188078D0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4774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39A09347-2794-9E9F-21C3-D06209F75BA2}"/>
              </a:ext>
            </a:extLst>
          </p:cNvPr>
          <p:cNvSpPr txBox="1"/>
          <p:nvPr/>
        </p:nvSpPr>
        <p:spPr>
          <a:xfrm>
            <a:off x="323528" y="6551128"/>
            <a:ext cx="8820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Georgia" panose="02040502050405020303" pitchFamily="18" charset="0"/>
              </a:rPr>
              <a:t>Jacques Louis David: A szabin nők békét teremtenek.  1799.  Olaj, vászon.  385x522 cm.  Louvre</a:t>
            </a:r>
          </a:p>
        </p:txBody>
      </p:sp>
    </p:spTree>
    <p:extLst>
      <p:ext uri="{BB962C8B-B14F-4D97-AF65-F5344CB8AC3E}">
        <p14:creationId xmlns:p14="http://schemas.microsoft.com/office/powerpoint/2010/main" val="27284075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24403" cy="643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39552" y="33265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Vizespohár és kancsó</a:t>
            </a:r>
          </a:p>
          <a:p>
            <a:pPr algn="ctr" rtl="0"/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1760 k. </a:t>
            </a:r>
            <a:r>
              <a:rPr lang="hu-HU" b="0" i="0" u="none" strike="noStrike" kern="1200" baseline="0" dirty="0">
                <a:solidFill>
                  <a:srgbClr val="F2F2F2"/>
                </a:solidFill>
                <a:latin typeface="Georgia" panose="02040502050405020303" pitchFamily="18" charset="0"/>
              </a:rPr>
              <a:t>32,5 x 41 cm, olaj, vászon</a:t>
            </a:r>
            <a:r>
              <a:rPr lang="hu-HU" b="0" i="0" u="none" strike="noStrike" kern="1200" baseline="0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. 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Georgia" pitchFamily="18" charset="0"/>
              </a:rPr>
              <a:t>Carnegie Művészeti Múzeum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3084</TotalTime>
  <Words>610</Words>
  <Application>Microsoft Office PowerPoint</Application>
  <PresentationFormat>Diavetítés a képernyőre (4:3 oldalarány)</PresentationFormat>
  <Paragraphs>130</Paragraphs>
  <Slides>37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38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Charden</dc:title>
  <dc:creator>Anya</dc:creator>
  <cp:lastModifiedBy>Judit</cp:lastModifiedBy>
  <cp:revision>89</cp:revision>
  <dcterms:created xsi:type="dcterms:W3CDTF">2023-01-07T12:03:50Z</dcterms:created>
  <dcterms:modified xsi:type="dcterms:W3CDTF">2023-04-05T16:08:44Z</dcterms:modified>
</cp:coreProperties>
</file>