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78" r:id="rId4"/>
    <p:sldId id="276" r:id="rId5"/>
    <p:sldId id="27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971" autoAdjust="0"/>
  </p:normalViewPr>
  <p:slideViewPr>
    <p:cSldViewPr snapToGrid="0">
      <p:cViewPr>
        <p:scale>
          <a:sx n="100" d="100"/>
          <a:sy n="100" d="100"/>
        </p:scale>
        <p:origin x="7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4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9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23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8435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45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3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842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4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1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5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2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0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2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1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4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9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0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17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MOLIERE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Szalai </a:t>
            </a:r>
            <a:r>
              <a:rPr lang="hu-HU" dirty="0" err="1" smtClean="0"/>
              <a:t>lászlóné</a:t>
            </a:r>
            <a:r>
              <a:rPr lang="hu-HU" dirty="0" smtClean="0"/>
              <a:t> </a:t>
            </a:r>
            <a:r>
              <a:rPr lang="hu-HU" dirty="0" err="1" smtClean="0"/>
              <a:t>lenke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67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-1081143"/>
            <a:ext cx="9404723" cy="45719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6111" y="255495"/>
            <a:ext cx="10030854" cy="64543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200" dirty="0" smtClean="0"/>
              <a:t>A színtársulat vidéki élete:</a:t>
            </a:r>
          </a:p>
          <a:p>
            <a:pPr marL="0" indent="0">
              <a:buNone/>
            </a:pPr>
            <a:endParaRPr lang="hu-HU" sz="1100" dirty="0" smtClean="0"/>
          </a:p>
          <a:p>
            <a:r>
              <a:rPr lang="hu-HU" sz="2400" dirty="0" smtClean="0"/>
              <a:t>Az országjárás nehézségei</a:t>
            </a:r>
          </a:p>
          <a:p>
            <a:r>
              <a:rPr lang="hu-HU" sz="2400" dirty="0" smtClean="0"/>
              <a:t>Írni kezd - főleg pásztorjátékokat</a:t>
            </a:r>
          </a:p>
          <a:p>
            <a:r>
              <a:rPr lang="hu-HU" sz="2400" dirty="0" smtClean="0"/>
              <a:t>Minta:</a:t>
            </a:r>
          </a:p>
          <a:p>
            <a:pPr marL="857250" lvl="1" indent="-457200">
              <a:buFont typeface="+mj-lt"/>
              <a:buAutoNum type="arabicPeriod"/>
            </a:pPr>
            <a:r>
              <a:rPr lang="hu-HU" sz="2000" i="1" dirty="0" smtClean="0"/>
              <a:t>commedia del </a:t>
            </a:r>
            <a:r>
              <a:rPr lang="hu-HU" sz="2000" i="1" dirty="0" err="1" smtClean="0"/>
              <a:t>arte</a:t>
            </a:r>
            <a:r>
              <a:rPr lang="hu-HU" sz="2000" dirty="0" smtClean="0"/>
              <a:t>: itáliai bohózat, rögtönzésre épül, állandó típusokat léptet színre, helyzet és jellemkomikum</a:t>
            </a:r>
            <a:br>
              <a:rPr lang="hu-HU" sz="2000" dirty="0" smtClean="0"/>
            </a:br>
            <a:r>
              <a:rPr lang="hu-HU" sz="2000" i="1" dirty="0" smtClean="0"/>
              <a:t>Továbbfejleszti :</a:t>
            </a:r>
            <a:r>
              <a:rPr lang="hu-HU" sz="2000" dirty="0" smtClean="0"/>
              <a:t> rögzíti a szöveget, verses forma, illendő a szöveg, </a:t>
            </a:r>
            <a:r>
              <a:rPr lang="hu-HU" sz="2000" i="1" dirty="0" smtClean="0"/>
              <a:t>drámai hármas egység. Új elem: </a:t>
            </a:r>
            <a:r>
              <a:rPr lang="hu-HU" sz="2000" b="1" i="1" dirty="0" err="1" smtClean="0"/>
              <a:t>rezonőr</a:t>
            </a:r>
            <a:endParaRPr lang="hu-HU" sz="2000" b="1" i="1" dirty="0"/>
          </a:p>
          <a:p>
            <a:pPr marL="857250" lvl="1" indent="-457200">
              <a:buFont typeface="+mj-lt"/>
              <a:buAutoNum type="arabicPeriod"/>
            </a:pPr>
            <a:r>
              <a:rPr lang="hu-HU" sz="2000" dirty="0" smtClean="0"/>
              <a:t>antik irodalom</a:t>
            </a:r>
          </a:p>
          <a:p>
            <a:pPr marL="857250" lvl="1" indent="-457200">
              <a:buFont typeface="+mj-lt"/>
              <a:buAutoNum type="arabicPeriod"/>
            </a:pPr>
            <a:r>
              <a:rPr lang="hu-HU" sz="2000" dirty="0" smtClean="0"/>
              <a:t>más írók művei</a:t>
            </a:r>
          </a:p>
          <a:p>
            <a:r>
              <a:rPr lang="hu-HU" sz="2400" dirty="0" smtClean="0"/>
              <a:t>A népi bohózat: </a:t>
            </a:r>
            <a:r>
              <a:rPr lang="hu-HU" sz="2400" i="1" dirty="0" err="1" smtClean="0"/>
              <a:t>farce</a:t>
            </a:r>
            <a:r>
              <a:rPr lang="hu-HU" sz="2400" i="1" dirty="0" smtClean="0"/>
              <a:t>:</a:t>
            </a:r>
          </a:p>
          <a:p>
            <a:pPr lvl="1"/>
            <a:r>
              <a:rPr lang="hu-HU" sz="2000" dirty="0" smtClean="0"/>
              <a:t>csattanós helyzet vagy jellemkomikum</a:t>
            </a:r>
            <a:endParaRPr lang="hu-HU" sz="2000" dirty="0"/>
          </a:p>
          <a:p>
            <a:pPr lvl="1"/>
            <a:r>
              <a:rPr lang="hu-HU" sz="2000" dirty="0" smtClean="0"/>
              <a:t>negatív embertípusok nevetségessé tétele.</a:t>
            </a:r>
          </a:p>
          <a:p>
            <a:r>
              <a:rPr lang="hu-HU" sz="2400" dirty="0" smtClean="0"/>
              <a:t>Tanulságok </a:t>
            </a:r>
            <a:r>
              <a:rPr lang="hu-HU" sz="2400" dirty="0" err="1" smtClean="0"/>
              <a:t>Molière</a:t>
            </a:r>
            <a:r>
              <a:rPr lang="hu-HU" sz="2400" dirty="0" smtClean="0"/>
              <a:t> számára</a:t>
            </a:r>
            <a:r>
              <a:rPr lang="hu-HU" sz="2400" b="1" i="1" dirty="0" smtClean="0"/>
              <a:t> </a:t>
            </a:r>
            <a:endParaRPr lang="hu-HU" sz="2400" b="1" i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81" y="255495"/>
            <a:ext cx="3798753" cy="23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2696" y="676521"/>
            <a:ext cx="9175795" cy="5428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/>
              <a:t>Visszatérés Párizsba</a:t>
            </a:r>
          </a:p>
          <a:p>
            <a:pPr marL="0" indent="0">
              <a:buNone/>
            </a:pPr>
            <a:endParaRPr lang="hu-HU" sz="3200" dirty="0" smtClean="0"/>
          </a:p>
          <a:p>
            <a:r>
              <a:rPr lang="hu-HU" sz="2400" dirty="0" smtClean="0"/>
              <a:t>Az  „Orléans-i herceg társulata”</a:t>
            </a:r>
          </a:p>
          <a:p>
            <a:r>
              <a:rPr lang="hu-HU" sz="2400" dirty="0" smtClean="0"/>
              <a:t>Királyi bemutatkozás: A szerelmes orvos c. darab</a:t>
            </a:r>
          </a:p>
          <a:p>
            <a:endParaRPr lang="hu-HU" sz="2400" dirty="0"/>
          </a:p>
          <a:p>
            <a:r>
              <a:rPr lang="hu-HU" sz="2400" b="1" dirty="0" smtClean="0"/>
              <a:t>Siker ----- Petit Bourbon színházterme</a:t>
            </a:r>
          </a:p>
          <a:p>
            <a:endParaRPr lang="hu-HU" sz="2400" dirty="0" smtClean="0"/>
          </a:p>
          <a:p>
            <a:r>
              <a:rPr lang="hu-HU" sz="2400" dirty="0" smtClean="0"/>
              <a:t>Harc a rivális társulatokkal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828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4436" y="349624"/>
            <a:ext cx="7859710" cy="6225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/>
              <a:t>A </a:t>
            </a:r>
            <a:r>
              <a:rPr lang="hu-HU" sz="3200" smtClean="0"/>
              <a:t>kényeskedők </a:t>
            </a:r>
            <a:r>
              <a:rPr lang="hu-HU" sz="2400" smtClean="0"/>
              <a:t>(1659</a:t>
            </a:r>
            <a:r>
              <a:rPr lang="hu-HU" sz="2400" dirty="0" smtClean="0"/>
              <a:t>)</a:t>
            </a:r>
          </a:p>
          <a:p>
            <a:pPr marL="0" indent="0">
              <a:buNone/>
            </a:pPr>
            <a:endParaRPr lang="hu-HU" sz="2400" dirty="0" smtClean="0"/>
          </a:p>
          <a:p>
            <a:r>
              <a:rPr lang="hu-HU" sz="2400" dirty="0" smtClean="0"/>
              <a:t>Finomkodó társalgási stílus, nagyravágyás, sznobizmus</a:t>
            </a:r>
          </a:p>
          <a:p>
            <a:r>
              <a:rPr lang="hu-HU" sz="2400" dirty="0" smtClean="0"/>
              <a:t>A kényeskedéssel szemben a természetes, józan emberi magatartás</a:t>
            </a:r>
          </a:p>
          <a:p>
            <a:r>
              <a:rPr lang="hu-HU" sz="2400" dirty="0" smtClean="0"/>
              <a:t>A király elismerése: </a:t>
            </a:r>
            <a:r>
              <a:rPr lang="hu-HU" sz="2400" dirty="0" err="1" smtClean="0"/>
              <a:t>Molière</a:t>
            </a:r>
            <a:r>
              <a:rPr lang="hu-HU" sz="2400" dirty="0" smtClean="0"/>
              <a:t> az udvari színház igazgatója lesz</a:t>
            </a:r>
          </a:p>
          <a:p>
            <a:r>
              <a:rPr lang="hu-HU" sz="2400" dirty="0" smtClean="0"/>
              <a:t>Nehézségek</a:t>
            </a:r>
          </a:p>
          <a:p>
            <a:r>
              <a:rPr lang="hu-HU" sz="2400" b="1" dirty="0" err="1" smtClean="0"/>
              <a:t>Palais</a:t>
            </a:r>
            <a:r>
              <a:rPr lang="hu-HU" sz="2400" b="1" dirty="0" smtClean="0"/>
              <a:t> Royal lesz </a:t>
            </a:r>
            <a:r>
              <a:rPr lang="hu-HU" sz="2400" b="1" dirty="0" err="1" smtClean="0"/>
              <a:t>Molière</a:t>
            </a:r>
            <a:r>
              <a:rPr lang="hu-HU" sz="2400" b="1" dirty="0" smtClean="0"/>
              <a:t> színháza:</a:t>
            </a:r>
            <a:r>
              <a:rPr lang="hu-HU" sz="2400" b="1" dirty="0"/>
              <a:t> </a:t>
            </a:r>
            <a:r>
              <a:rPr lang="hu-HU" sz="2400" i="1" dirty="0" smtClean="0"/>
              <a:t>ez az első, kizárólag színielőadásokra szolgáló épület    </a:t>
            </a:r>
          </a:p>
          <a:p>
            <a:pPr marL="0" indent="0">
              <a:buNone/>
            </a:pPr>
            <a:r>
              <a:rPr lang="hu-HU" sz="3200" dirty="0"/>
              <a:t> </a:t>
            </a:r>
            <a:endParaRPr lang="hu-HU" sz="3200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01" y="539729"/>
            <a:ext cx="2322911" cy="31647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45" y="3866787"/>
            <a:ext cx="3611767" cy="270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V="1">
            <a:off x="646111" y="-941294"/>
            <a:ext cx="9404723" cy="322729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42052" y="540912"/>
            <a:ext cx="9700229" cy="5885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800" dirty="0" smtClean="0"/>
              <a:t>Tolakodók </a:t>
            </a:r>
            <a:r>
              <a:rPr lang="hu-HU" dirty="0" smtClean="0"/>
              <a:t>(1661)</a:t>
            </a:r>
          </a:p>
          <a:p>
            <a:r>
              <a:rPr lang="hu-HU" dirty="0"/>
              <a:t>A</a:t>
            </a:r>
            <a:r>
              <a:rPr lang="hu-HU" dirty="0" smtClean="0"/>
              <a:t>z öntelt márkik ellen irányult</a:t>
            </a:r>
          </a:p>
          <a:p>
            <a:pPr marL="0" indent="0">
              <a:buNone/>
            </a:pPr>
            <a:endParaRPr lang="hu-HU" sz="1400" dirty="0" smtClean="0"/>
          </a:p>
          <a:p>
            <a:pPr marL="0" indent="0">
              <a:buNone/>
            </a:pPr>
            <a:r>
              <a:rPr lang="hu-HU" sz="2800" dirty="0" smtClean="0"/>
              <a:t>Férjek iskolája </a:t>
            </a:r>
            <a:r>
              <a:rPr lang="hu-HU" dirty="0" smtClean="0"/>
              <a:t>(1661</a:t>
            </a:r>
            <a:r>
              <a:rPr lang="hu-HU" dirty="0"/>
              <a:t>)</a:t>
            </a:r>
            <a:endParaRPr lang="hu-HU" dirty="0" smtClean="0"/>
          </a:p>
          <a:p>
            <a:pPr marL="0" indent="0">
              <a:buNone/>
            </a:pPr>
            <a:endParaRPr lang="hu-HU" sz="1600" dirty="0"/>
          </a:p>
          <a:p>
            <a:pPr marL="0" indent="0">
              <a:buNone/>
            </a:pPr>
            <a:r>
              <a:rPr lang="hu-HU" sz="2800" dirty="0" smtClean="0"/>
              <a:t>1662.: házassága</a:t>
            </a:r>
          </a:p>
          <a:p>
            <a:pPr marL="0" indent="0">
              <a:buNone/>
            </a:pPr>
            <a:endParaRPr lang="hu-HU" sz="1600" dirty="0" smtClean="0"/>
          </a:p>
          <a:p>
            <a:pPr marL="0" indent="0">
              <a:buNone/>
            </a:pPr>
            <a:r>
              <a:rPr lang="hu-HU" sz="2800" dirty="0" smtClean="0"/>
              <a:t>Nők iskolája </a:t>
            </a:r>
            <a:r>
              <a:rPr lang="hu-HU" dirty="0" smtClean="0"/>
              <a:t>(1662)</a:t>
            </a:r>
          </a:p>
          <a:p>
            <a:r>
              <a:rPr lang="hu-HU" dirty="0" smtClean="0"/>
              <a:t>Bírálja a polgári házasságban  az anyagi érdekeken alapuló kényszert</a:t>
            </a:r>
          </a:p>
          <a:p>
            <a:r>
              <a:rPr lang="hu-HU" dirty="0" smtClean="0"/>
              <a:t>A férfi feltétlen uralmát a női nemen</a:t>
            </a:r>
          </a:p>
          <a:p>
            <a:r>
              <a:rPr lang="hu-HU" dirty="0" smtClean="0"/>
              <a:t>Szembeállítja ezzel az egymás kölcsönös megbecsülésén és szeretetén alapuló házasságot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49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1235" y="735895"/>
            <a:ext cx="5955671" cy="5898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/>
              <a:t>Tartuffe </a:t>
            </a:r>
            <a:r>
              <a:rPr lang="hu-HU" sz="2400" dirty="0" smtClean="0"/>
              <a:t>(1664)</a:t>
            </a:r>
          </a:p>
          <a:p>
            <a:pPr marL="0" indent="0">
              <a:buNone/>
            </a:pPr>
            <a:endParaRPr lang="hu-HU" sz="2400" dirty="0" smtClean="0"/>
          </a:p>
          <a:p>
            <a:r>
              <a:rPr lang="hu-HU" sz="2400" dirty="0" smtClean="0"/>
              <a:t>3, majd 5 felvonás</a:t>
            </a:r>
          </a:p>
          <a:p>
            <a:r>
              <a:rPr lang="hu-HU" sz="2400" dirty="0" smtClean="0"/>
              <a:t>Álszentek, képmutatók bírálata</a:t>
            </a:r>
          </a:p>
          <a:p>
            <a:r>
              <a:rPr lang="hu-HU" sz="2400" dirty="0" smtClean="0"/>
              <a:t>Botrány</a:t>
            </a:r>
          </a:p>
          <a:p>
            <a:r>
              <a:rPr lang="hu-HU" sz="2400" dirty="0" smtClean="0"/>
              <a:t>A darab betiltása </a:t>
            </a:r>
          </a:p>
          <a:p>
            <a:r>
              <a:rPr lang="hu-HU" sz="2400" dirty="0" smtClean="0"/>
              <a:t>Újabb betiltás, kiátkozás veszélye</a:t>
            </a:r>
          </a:p>
          <a:p>
            <a:r>
              <a:rPr lang="hu-HU" sz="2400" dirty="0" smtClean="0"/>
              <a:t>1668.: engedély a bemutatásra</a:t>
            </a:r>
          </a:p>
          <a:p>
            <a:endParaRPr lang="hu-HU" dirty="0" smtClean="0"/>
          </a:p>
          <a:p>
            <a:endParaRPr lang="hu-HU" dirty="0" smtClean="0"/>
          </a:p>
          <a:p>
            <a:pPr marL="0" indent="0">
              <a:buNone/>
            </a:pP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91" y="747549"/>
            <a:ext cx="2011680" cy="292608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087" y="735896"/>
            <a:ext cx="2087259" cy="29493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90" y="3872591"/>
            <a:ext cx="2107826" cy="25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1982" y="349625"/>
            <a:ext cx="10246006" cy="6060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200" dirty="0" smtClean="0"/>
              <a:t>Don Juan </a:t>
            </a:r>
            <a:r>
              <a:rPr lang="hu-HU" sz="2400" dirty="0" smtClean="0"/>
              <a:t>(1665)</a:t>
            </a:r>
          </a:p>
          <a:p>
            <a:r>
              <a:rPr lang="hu-HU" sz="2300" dirty="0" err="1" smtClean="0"/>
              <a:t>Molière</a:t>
            </a:r>
            <a:r>
              <a:rPr lang="hu-HU" sz="2300" dirty="0" smtClean="0"/>
              <a:t> a klasszikus dráma hármas szabályát felrúgja.</a:t>
            </a:r>
            <a:r>
              <a:rPr lang="hu-HU" sz="2300" dirty="0"/>
              <a:t> </a:t>
            </a:r>
            <a:r>
              <a:rPr lang="hu-HU" sz="2300" dirty="0" smtClean="0"/>
              <a:t>A főhős nyílt ateizmusa miatt lekerült a műsorról</a:t>
            </a:r>
          </a:p>
          <a:p>
            <a:pPr marL="0" indent="0">
              <a:buNone/>
            </a:pPr>
            <a:endParaRPr lang="hu-HU" sz="1200" dirty="0" smtClean="0"/>
          </a:p>
          <a:p>
            <a:pPr marL="0" indent="0">
              <a:buNone/>
            </a:pPr>
            <a:r>
              <a:rPr lang="hu-HU" sz="3200" dirty="0" smtClean="0"/>
              <a:t>Mizantróp </a:t>
            </a:r>
            <a:r>
              <a:rPr lang="hu-HU" sz="2400" dirty="0"/>
              <a:t>(</a:t>
            </a:r>
            <a:r>
              <a:rPr lang="hu-HU" sz="2400" dirty="0" smtClean="0"/>
              <a:t>1666)</a:t>
            </a:r>
          </a:p>
          <a:p>
            <a:r>
              <a:rPr lang="hu-HU" sz="2300" dirty="0" smtClean="0"/>
              <a:t>A megkeseredett ember alakja - ez </a:t>
            </a:r>
            <a:r>
              <a:rPr lang="hu-HU" sz="2300" dirty="0"/>
              <a:t>áll </a:t>
            </a:r>
            <a:r>
              <a:rPr lang="hu-HU" sz="2300" dirty="0" err="1"/>
              <a:t>Molière</a:t>
            </a:r>
            <a:r>
              <a:rPr lang="hu-HU" sz="2300" dirty="0"/>
              <a:t> </a:t>
            </a:r>
            <a:r>
              <a:rPr lang="hu-HU" sz="2300" dirty="0" smtClean="0"/>
              <a:t>személyiségéhez legközelebb</a:t>
            </a:r>
          </a:p>
          <a:p>
            <a:pPr marL="0" indent="0">
              <a:buNone/>
            </a:pPr>
            <a:endParaRPr lang="hu-HU" sz="1200" dirty="0" smtClean="0"/>
          </a:p>
          <a:p>
            <a:pPr marL="0" indent="0">
              <a:buNone/>
            </a:pPr>
            <a:r>
              <a:rPr lang="hu-HU" sz="3200" dirty="0" smtClean="0"/>
              <a:t>A fösvény </a:t>
            </a:r>
            <a:r>
              <a:rPr lang="hu-HU" sz="2400" dirty="0" smtClean="0"/>
              <a:t>(1668)</a:t>
            </a:r>
          </a:p>
          <a:p>
            <a:r>
              <a:rPr lang="hu-HU" sz="2300" dirty="0" smtClean="0"/>
              <a:t>A pénzimádat nevetségessé tétele</a:t>
            </a:r>
          </a:p>
          <a:p>
            <a:r>
              <a:rPr lang="hu-HU" sz="2300" dirty="0" smtClean="0"/>
              <a:t>Rettegés, gyanakvás, vagyonféltés</a:t>
            </a:r>
          </a:p>
          <a:p>
            <a:r>
              <a:rPr lang="hu-HU" sz="2300" dirty="0" smtClean="0"/>
              <a:t>Beteges jellem</a:t>
            </a:r>
          </a:p>
          <a:p>
            <a:r>
              <a:rPr lang="hu-HU" sz="2300" dirty="0" smtClean="0"/>
              <a:t>Tragikomédia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99" y="3379695"/>
            <a:ext cx="5107641" cy="28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0461" y="676521"/>
            <a:ext cx="8033387" cy="50545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3200" dirty="0" err="1" smtClean="0"/>
              <a:t>Dandin</a:t>
            </a:r>
            <a:r>
              <a:rPr lang="hu-HU" sz="3200" dirty="0" smtClean="0"/>
              <a:t> György vagy a megcsalt férj </a:t>
            </a:r>
            <a:r>
              <a:rPr lang="hu-HU" sz="2400" dirty="0" smtClean="0"/>
              <a:t>(1668</a:t>
            </a:r>
            <a:r>
              <a:rPr lang="hu-HU" sz="2400" dirty="0"/>
              <a:t>)</a:t>
            </a:r>
            <a:endParaRPr lang="hu-HU" sz="2400" dirty="0" smtClean="0"/>
          </a:p>
          <a:p>
            <a:r>
              <a:rPr lang="hu-HU" sz="2400" dirty="0" smtClean="0"/>
              <a:t>A nagyravágyás megcsúfolása</a:t>
            </a:r>
          </a:p>
          <a:p>
            <a:endParaRPr lang="hu-HU" sz="2400" dirty="0"/>
          </a:p>
          <a:p>
            <a:pPr marL="0" indent="0">
              <a:buNone/>
            </a:pPr>
            <a:r>
              <a:rPr lang="hu-HU" sz="3200" dirty="0" smtClean="0"/>
              <a:t>Úrhatnám polgár </a:t>
            </a:r>
            <a:r>
              <a:rPr lang="hu-HU" sz="2400" dirty="0"/>
              <a:t>(</a:t>
            </a:r>
            <a:r>
              <a:rPr lang="hu-HU" sz="2400" dirty="0" smtClean="0"/>
              <a:t>1670)</a:t>
            </a:r>
          </a:p>
          <a:p>
            <a:r>
              <a:rPr lang="hu-HU" sz="2400" dirty="0" smtClean="0"/>
              <a:t>A nemességhez való törleszkedés vágya</a:t>
            </a:r>
          </a:p>
          <a:p>
            <a:r>
              <a:rPr lang="hu-HU" sz="2400" dirty="0" smtClean="0"/>
              <a:t>Nevetséges a nemesi életforma majmolása</a:t>
            </a:r>
          </a:p>
          <a:p>
            <a:endParaRPr lang="hu-HU" sz="2400" dirty="0"/>
          </a:p>
          <a:p>
            <a:pPr marL="0" indent="0">
              <a:buNone/>
            </a:pPr>
            <a:r>
              <a:rPr lang="hu-HU" sz="3200" dirty="0" smtClean="0"/>
              <a:t>Képzelt beteg </a:t>
            </a:r>
            <a:r>
              <a:rPr lang="hu-HU" sz="2400" dirty="0" smtClean="0"/>
              <a:t>(1672</a:t>
            </a:r>
            <a:r>
              <a:rPr lang="hu-HU" sz="2400" dirty="0"/>
              <a:t>)</a:t>
            </a:r>
            <a:endParaRPr lang="hu-HU" sz="2400" dirty="0" smtClean="0"/>
          </a:p>
          <a:p>
            <a:r>
              <a:rPr lang="hu-HU" sz="2400" dirty="0" smtClean="0"/>
              <a:t>Orvosoktól és haláltól egyaránt rettegő </a:t>
            </a:r>
            <a:r>
              <a:rPr lang="hu-HU" sz="2400" dirty="0" err="1" smtClean="0"/>
              <a:t>hypochonder</a:t>
            </a:r>
            <a:endParaRPr lang="hu-HU" sz="2400" dirty="0" smtClean="0"/>
          </a:p>
          <a:p>
            <a:endParaRPr lang="hu-HU" sz="2400" dirty="0"/>
          </a:p>
          <a:p>
            <a:endParaRPr lang="hu-HU" sz="2400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78" y="2194077"/>
            <a:ext cx="3654271" cy="201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6711" y="721658"/>
            <a:ext cx="9297307" cy="5679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err="1"/>
              <a:t>Molière</a:t>
            </a:r>
            <a:r>
              <a:rPr lang="hu-HU" sz="2800" dirty="0"/>
              <a:t> </a:t>
            </a:r>
            <a:r>
              <a:rPr lang="hu-HU" sz="2800" dirty="0" smtClean="0"/>
              <a:t>halála, temetése</a:t>
            </a:r>
          </a:p>
          <a:p>
            <a:pPr marL="0" indent="0">
              <a:buNone/>
            </a:pPr>
            <a:endParaRPr lang="hu-HU" sz="2800" dirty="0" smtClean="0"/>
          </a:p>
          <a:p>
            <a:pPr marL="0" indent="0">
              <a:buNone/>
            </a:pPr>
            <a:r>
              <a:rPr lang="hu-HU" sz="2800" dirty="0" err="1" smtClean="0"/>
              <a:t>Molière</a:t>
            </a:r>
            <a:r>
              <a:rPr lang="hu-HU" sz="2800" dirty="0" smtClean="0"/>
              <a:t> sírja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1" y="2526136"/>
            <a:ext cx="4730145" cy="35476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71" y="721658"/>
            <a:ext cx="3774440" cy="304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613" y="3950291"/>
            <a:ext cx="3161998" cy="21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6872" y="1263312"/>
            <a:ext cx="4814530" cy="4150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err="1"/>
              <a:t>Molière</a:t>
            </a:r>
            <a:r>
              <a:rPr lang="hu-HU" sz="2800" dirty="0"/>
              <a:t> </a:t>
            </a:r>
            <a:r>
              <a:rPr lang="hu-HU" sz="2800" dirty="0" smtClean="0"/>
              <a:t>művészete</a:t>
            </a:r>
          </a:p>
          <a:p>
            <a:r>
              <a:rPr lang="hu-HU" dirty="0" smtClean="0"/>
              <a:t>Támadások ellene</a:t>
            </a:r>
          </a:p>
          <a:p>
            <a:pPr marL="0" indent="0">
              <a:buNone/>
            </a:pPr>
            <a:endParaRPr lang="hu-HU" sz="2800" dirty="0" smtClean="0"/>
          </a:p>
          <a:p>
            <a:pPr marL="0" indent="0">
              <a:buNone/>
            </a:pPr>
            <a:r>
              <a:rPr lang="hu-HU" sz="2800" dirty="0" err="1"/>
              <a:t>Molière</a:t>
            </a:r>
            <a:r>
              <a:rPr lang="hu-HU" sz="2800" dirty="0"/>
              <a:t> </a:t>
            </a:r>
            <a:r>
              <a:rPr lang="hu-HU" sz="2800" dirty="0" smtClean="0"/>
              <a:t>emlékműve</a:t>
            </a:r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r>
              <a:rPr lang="hu-HU" sz="2800" dirty="0" smtClean="0"/>
              <a:t>Művei az utókor szemében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21" y="557058"/>
            <a:ext cx="3920292" cy="59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53" y="345646"/>
            <a:ext cx="4896908" cy="6140450"/>
          </a:xfrm>
        </p:spPr>
      </p:pic>
    </p:spTree>
    <p:extLst>
      <p:ext uri="{BB962C8B-B14F-4D97-AF65-F5344CB8AC3E}">
        <p14:creationId xmlns:p14="http://schemas.microsoft.com/office/powerpoint/2010/main" val="5627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b="1" dirty="0" err="1" smtClean="0"/>
              <a:t>Molière</a:t>
            </a:r>
            <a:r>
              <a:rPr lang="hu-HU" sz="4800" b="1" dirty="0" smtClean="0"/>
              <a:t/>
            </a:r>
            <a:br>
              <a:rPr lang="hu-HU" sz="4800" b="1" dirty="0" smtClean="0"/>
            </a:br>
            <a:r>
              <a:rPr lang="hu-HU" sz="2000" dirty="0" smtClean="0"/>
              <a:t>1622-1673</a:t>
            </a:r>
            <a:br>
              <a:rPr lang="hu-HU" sz="2000" dirty="0" smtClean="0"/>
            </a:br>
            <a:r>
              <a:rPr lang="hu-HU" sz="2000" dirty="0" smtClean="0"/>
              <a:t>A francia klasszicista komédia megteremtője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77" y="2052638"/>
            <a:ext cx="3699422" cy="4195762"/>
          </a:xfrm>
        </p:spPr>
      </p:pic>
    </p:spTree>
    <p:extLst>
      <p:ext uri="{BB962C8B-B14F-4D97-AF65-F5344CB8AC3E}">
        <p14:creationId xmlns:p14="http://schemas.microsoft.com/office/powerpoint/2010/main" val="9179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3" y="605307"/>
            <a:ext cx="4362694" cy="319320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202" y="2809314"/>
            <a:ext cx="1809197" cy="20975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08" y="2809312"/>
            <a:ext cx="2788744" cy="354742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09" y="605307"/>
            <a:ext cx="4752191" cy="207908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3" y="3941432"/>
            <a:ext cx="4362694" cy="242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6935" y="734094"/>
            <a:ext cx="6595155" cy="54220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600" dirty="0" smtClean="0"/>
              <a:t>A francia klasszicista dráma: </a:t>
            </a:r>
          </a:p>
          <a:p>
            <a:pPr marL="0" indent="0">
              <a:buNone/>
            </a:pPr>
            <a:r>
              <a:rPr lang="hu-HU" sz="3600" dirty="0" smtClean="0"/>
              <a:t>       </a:t>
            </a:r>
          </a:p>
          <a:p>
            <a:r>
              <a:rPr lang="hu-HU" sz="2400" dirty="0" smtClean="0"/>
              <a:t>Nemes egyszerűség, csendes nagyság</a:t>
            </a:r>
          </a:p>
          <a:p>
            <a:r>
              <a:rPr lang="hu-HU" sz="2400" dirty="0" smtClean="0"/>
              <a:t>Egyensúly, harmónia teremtés</a:t>
            </a:r>
          </a:p>
          <a:p>
            <a:r>
              <a:rPr lang="hu-HU" sz="2400" dirty="0" smtClean="0"/>
              <a:t>Visszafogottság, szenvedély mentesség</a:t>
            </a:r>
          </a:p>
          <a:p>
            <a:r>
              <a:rPr lang="hu-HU" sz="2400" dirty="0" smtClean="0"/>
              <a:t>Antik mintakövetés: a cselekmény egy helyen, egy időben, egy szálon</a:t>
            </a:r>
          </a:p>
          <a:p>
            <a:r>
              <a:rPr lang="hu-HU" sz="2400" dirty="0" smtClean="0"/>
              <a:t>Feladat: formában fegyelmet, tartalomban minőséget alkotni.</a:t>
            </a:r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90" y="1506876"/>
            <a:ext cx="4392704" cy="247089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8237465" y="3977772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Boileau</a:t>
            </a:r>
            <a:r>
              <a:rPr lang="hu-HU" sz="2400" dirty="0"/>
              <a:t> </a:t>
            </a:r>
            <a:r>
              <a:rPr lang="hu-HU" sz="2400" dirty="0" smtClean="0"/>
              <a:t>1636-1711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7113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V="1">
            <a:off x="646111" y="-739588"/>
            <a:ext cx="9404723" cy="443753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15920" y="1162836"/>
            <a:ext cx="9839459" cy="11695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2400" dirty="0" smtClean="0"/>
              <a:t> Jean Racine (1639-1699)                      Pierre </a:t>
            </a:r>
            <a:r>
              <a:rPr lang="hu-HU" sz="2400" dirty="0" err="1" smtClean="0"/>
              <a:t>Corneille</a:t>
            </a:r>
            <a:r>
              <a:rPr lang="hu-HU" sz="2400" dirty="0" smtClean="0"/>
              <a:t> (1606-1684)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03" y="2240734"/>
            <a:ext cx="5232977" cy="345589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08" y="2240734"/>
            <a:ext cx="3439239" cy="34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4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V="1">
            <a:off x="646111" y="-1143000"/>
            <a:ext cx="9404723" cy="779929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6111" y="618375"/>
            <a:ext cx="4961397" cy="59391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200" dirty="0" smtClean="0"/>
              <a:t>A dráma sajátosságai:</a:t>
            </a:r>
          </a:p>
          <a:p>
            <a:pPr marL="0" indent="0">
              <a:buNone/>
            </a:pPr>
            <a:endParaRPr lang="hu-HU" sz="3200" dirty="0" smtClean="0"/>
          </a:p>
          <a:p>
            <a:r>
              <a:rPr lang="hu-HU" sz="2400" dirty="0" smtClean="0"/>
              <a:t>Monológok, dialógok, konfliktus</a:t>
            </a:r>
          </a:p>
          <a:p>
            <a:r>
              <a:rPr lang="hu-HU" sz="2400" dirty="0" smtClean="0"/>
              <a:t>Színpadra szánt</a:t>
            </a:r>
          </a:p>
          <a:p>
            <a:r>
              <a:rPr lang="hu-HU" sz="2400" dirty="0" smtClean="0"/>
              <a:t>Szerzői utasítások</a:t>
            </a:r>
          </a:p>
          <a:p>
            <a:r>
              <a:rPr lang="hu-HU" sz="2400" i="1" dirty="0" smtClean="0"/>
              <a:t>Tragédia, komédia</a:t>
            </a: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099408" y="618375"/>
            <a:ext cx="4961397" cy="5939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u-HU" sz="3200" dirty="0" smtClean="0"/>
              <a:t>A tragédia jellemzői:</a:t>
            </a:r>
          </a:p>
          <a:p>
            <a:pPr marL="0" indent="0">
              <a:buFont typeface="Wingdings 3" charset="2"/>
              <a:buNone/>
            </a:pPr>
            <a:endParaRPr lang="hu-HU" sz="3200" dirty="0" smtClean="0"/>
          </a:p>
          <a:p>
            <a:r>
              <a:rPr lang="hu-HU" sz="2400" dirty="0" smtClean="0"/>
              <a:t>Szereplők, hármas egység,</a:t>
            </a:r>
          </a:p>
          <a:p>
            <a:r>
              <a:rPr lang="hu-HU" sz="2400" dirty="0" smtClean="0"/>
              <a:t>Ünnepélyesség, következetesség</a:t>
            </a:r>
          </a:p>
          <a:p>
            <a:r>
              <a:rPr lang="hu-HU" sz="2400" dirty="0" smtClean="0"/>
              <a:t>Zene nincs</a:t>
            </a:r>
          </a:p>
          <a:p>
            <a:r>
              <a:rPr lang="hu-HU" sz="2400" dirty="0" smtClean="0"/>
              <a:t>Rímes verses forma</a:t>
            </a:r>
          </a:p>
          <a:p>
            <a:r>
              <a:rPr lang="hu-HU" sz="2400" dirty="0" smtClean="0"/>
              <a:t>Szereplők végletes jellemek, szerelem és becsület konfliktusa</a:t>
            </a:r>
          </a:p>
          <a:p>
            <a:r>
              <a:rPr lang="hu-HU" sz="2400" dirty="0" smtClean="0"/>
              <a:t>Gyönyörködtet és tanít.</a:t>
            </a:r>
          </a:p>
        </p:txBody>
      </p:sp>
    </p:spTree>
    <p:extLst>
      <p:ext uri="{BB962C8B-B14F-4D97-AF65-F5344CB8AC3E}">
        <p14:creationId xmlns:p14="http://schemas.microsoft.com/office/powerpoint/2010/main" val="363333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V="1">
            <a:off x="646111" y="-672353"/>
            <a:ext cx="9404723" cy="336177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9477" y="570648"/>
            <a:ext cx="9592653" cy="56884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200" dirty="0" smtClean="0"/>
              <a:t>A komédia jellemzői:</a:t>
            </a:r>
          </a:p>
          <a:p>
            <a:pPr marL="0" indent="0">
              <a:buNone/>
            </a:pPr>
            <a:endParaRPr lang="hu-HU" sz="3200" dirty="0" smtClean="0"/>
          </a:p>
          <a:p>
            <a:r>
              <a:rPr lang="hu-HU" sz="2400" dirty="0" smtClean="0"/>
              <a:t>Témája, szereplői</a:t>
            </a:r>
          </a:p>
          <a:p>
            <a:r>
              <a:rPr lang="hu-HU" sz="2400" dirty="0" smtClean="0"/>
              <a:t>Verses forma /többnyire/</a:t>
            </a:r>
          </a:p>
          <a:p>
            <a:r>
              <a:rPr lang="hu-HU" sz="2400" dirty="0" smtClean="0"/>
              <a:t>Túlzás, értelemtől eltérés</a:t>
            </a:r>
          </a:p>
          <a:p>
            <a:r>
              <a:rPr lang="hu-HU" sz="2400" dirty="0" smtClean="0"/>
              <a:t>Csodálatos fordulatok</a:t>
            </a:r>
          </a:p>
          <a:p>
            <a:r>
              <a:rPr lang="hu-HU" sz="2400" dirty="0" smtClean="0"/>
              <a:t>Helyzet és jellemkomikum</a:t>
            </a:r>
          </a:p>
          <a:p>
            <a:r>
              <a:rPr lang="hu-HU" sz="2400" dirty="0" smtClean="0"/>
              <a:t>Deus ex machina</a:t>
            </a:r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A komédia az egyetlen műfaj, amely a népi bohózat hagyományainak felkarolásával és tovább fejlesztésével lehetőséget adott a népi kritika kifejezésére.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50407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5130" y="-941295"/>
            <a:ext cx="9404723" cy="524436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9439" y="703730"/>
            <a:ext cx="10587735" cy="513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/>
              <a:t>A francia színház sajátosságai:</a:t>
            </a:r>
          </a:p>
          <a:p>
            <a:pPr marL="0" indent="0">
              <a:buNone/>
            </a:pPr>
            <a:endParaRPr lang="hu-HU" sz="3200" dirty="0" smtClean="0"/>
          </a:p>
          <a:p>
            <a:r>
              <a:rPr lang="hu-HU" sz="2400" dirty="0" smtClean="0"/>
              <a:t>Függöny, díszlet, kellékek</a:t>
            </a:r>
          </a:p>
          <a:p>
            <a:r>
              <a:rPr lang="hu-HU" sz="2400" dirty="0" smtClean="0"/>
              <a:t>Nők a női szerepben</a:t>
            </a:r>
          </a:p>
          <a:p>
            <a:r>
              <a:rPr lang="hu-HU" sz="2400" dirty="0" smtClean="0"/>
              <a:t>Ruházat</a:t>
            </a:r>
          </a:p>
          <a:p>
            <a:r>
              <a:rPr lang="hu-HU" sz="2400" dirty="0" smtClean="0"/>
              <a:t>Felvonások</a:t>
            </a:r>
          </a:p>
          <a:p>
            <a:r>
              <a:rPr lang="hu-HU" sz="2400" dirty="0" smtClean="0"/>
              <a:t>Nézők ruházata</a:t>
            </a:r>
          </a:p>
          <a:p>
            <a:r>
              <a:rPr lang="hu-HU" sz="2400" dirty="0" smtClean="0"/>
              <a:t>Mértéktartás elve</a:t>
            </a:r>
          </a:p>
          <a:p>
            <a:r>
              <a:rPr lang="hu-HU" sz="2400" dirty="0" smtClean="0"/>
              <a:t>Szórakoztat és tanít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855" y="703730"/>
            <a:ext cx="2234453" cy="28374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078590" y="3711389"/>
            <a:ext cx="4340718" cy="272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3374" y="570648"/>
            <a:ext cx="9659888" cy="4271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200" dirty="0" err="1" smtClean="0"/>
              <a:t>Molière</a:t>
            </a:r>
            <a:r>
              <a:rPr lang="hu-HU" sz="3200" dirty="0" smtClean="0"/>
              <a:t> élete és életműve szorosan összeforrt</a:t>
            </a:r>
          </a:p>
          <a:p>
            <a:pPr marL="0" indent="0">
              <a:buNone/>
            </a:pPr>
            <a:endParaRPr lang="hu-HU" sz="3200" dirty="0" smtClean="0"/>
          </a:p>
          <a:p>
            <a:r>
              <a:rPr lang="hu-HU" sz="2400" dirty="0" smtClean="0"/>
              <a:t>Jómódú kárpitos család, hamar félárva</a:t>
            </a:r>
          </a:p>
          <a:p>
            <a:r>
              <a:rPr lang="hu-HU" sz="2400" dirty="0" smtClean="0"/>
              <a:t>Jezsuita Kollégium</a:t>
            </a:r>
          </a:p>
          <a:p>
            <a:r>
              <a:rPr lang="hu-HU" sz="2400" dirty="0" smtClean="0"/>
              <a:t>Antik latin műveket eredetiben olvas</a:t>
            </a:r>
          </a:p>
          <a:p>
            <a:r>
              <a:rPr lang="hu-HU" sz="2400" dirty="0" smtClean="0"/>
              <a:t>Álszent jezsuitizmus</a:t>
            </a:r>
          </a:p>
          <a:p>
            <a:r>
              <a:rPr lang="hu-HU" sz="2400" dirty="0" smtClean="0"/>
              <a:t>Természettudományos ismeretek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36" y="3360629"/>
            <a:ext cx="4870823" cy="27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2279" y="653329"/>
            <a:ext cx="9888488" cy="3673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2400" dirty="0" smtClean="0"/>
          </a:p>
          <a:p>
            <a:r>
              <a:rPr lang="hu-HU" sz="2400" dirty="0" smtClean="0"/>
              <a:t>Jogi tanulmányok, de jogászság helyett a színészetet választotta</a:t>
            </a:r>
          </a:p>
          <a:p>
            <a:r>
              <a:rPr lang="hu-HU" sz="2400" dirty="0" smtClean="0"/>
              <a:t>Apja kitagadja</a:t>
            </a:r>
          </a:p>
          <a:p>
            <a:r>
              <a:rPr lang="hu-HU" sz="2400" dirty="0" err="1" smtClean="0"/>
              <a:t>Béjart</a:t>
            </a:r>
            <a:r>
              <a:rPr lang="hu-HU" sz="2400" dirty="0" smtClean="0"/>
              <a:t> mester színtársulata</a:t>
            </a:r>
          </a:p>
          <a:p>
            <a:r>
              <a:rPr lang="hu-HU" sz="2400" dirty="0" smtClean="0"/>
              <a:t>Szép énekhang, jó mozgás</a:t>
            </a:r>
          </a:p>
          <a:p>
            <a:r>
              <a:rPr lang="hu-HU" sz="2400" dirty="0" smtClean="0"/>
              <a:t>Önálló színtársulat, ami 2 év után megbukik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25" y="1783745"/>
            <a:ext cx="3452752" cy="431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419</TotalTime>
  <Words>510</Words>
  <Application>Microsoft Office PowerPoint</Application>
  <PresentationFormat>Egyéni</PresentationFormat>
  <Paragraphs>136</Paragraphs>
  <Slides>20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Ion</vt:lpstr>
      <vt:lpstr>MOLIERE</vt:lpstr>
      <vt:lpstr>Molière 1622-1673 A francia klasszicista komédia megteremtője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ELŐADÁS</dc:title>
  <dc:creator>Windows-felhasználó</dc:creator>
  <cp:lastModifiedBy>Judit</cp:lastModifiedBy>
  <cp:revision>74</cp:revision>
  <dcterms:created xsi:type="dcterms:W3CDTF">2023-02-04T13:21:11Z</dcterms:created>
  <dcterms:modified xsi:type="dcterms:W3CDTF">2023-04-23T23:35:00Z</dcterms:modified>
</cp:coreProperties>
</file>