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83" r:id="rId2"/>
    <p:sldId id="286" r:id="rId3"/>
    <p:sldId id="287" r:id="rId4"/>
    <p:sldId id="288" r:id="rId5"/>
    <p:sldId id="291" r:id="rId6"/>
    <p:sldId id="290" r:id="rId7"/>
    <p:sldId id="289" r:id="rId8"/>
    <p:sldId id="293" r:id="rId9"/>
    <p:sldId id="264" r:id="rId10"/>
    <p:sldId id="275" r:id="rId11"/>
    <p:sldId id="265" r:id="rId12"/>
    <p:sldId id="269" r:id="rId13"/>
    <p:sldId id="270" r:id="rId14"/>
    <p:sldId id="271" r:id="rId15"/>
    <p:sldId id="259" r:id="rId16"/>
    <p:sldId id="260" r:id="rId17"/>
    <p:sldId id="262" r:id="rId18"/>
    <p:sldId id="272" r:id="rId19"/>
    <p:sldId id="261" r:id="rId20"/>
    <p:sldId id="276" r:id="rId21"/>
    <p:sldId id="278" r:id="rId22"/>
    <p:sldId id="282" r:id="rId23"/>
    <p:sldId id="274" r:id="rId24"/>
    <p:sldId id="280" r:id="rId25"/>
    <p:sldId id="294" r:id="rId26"/>
    <p:sldId id="297" r:id="rId27"/>
    <p:sldId id="295" r:id="rId28"/>
    <p:sldId id="296" r:id="rId29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54" d="100"/>
          <a:sy n="54" d="100"/>
        </p:scale>
        <p:origin x="-600" y="-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BF0EE1-2242-486D-8563-8EF8CD862FAC}" type="datetimeFigureOut">
              <a:rPr lang="hu-HU" smtClean="0"/>
              <a:t>2023. 05. 28.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6066D5-27C0-40DC-898C-5529338FDCD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866199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885E0D-FB93-461A-8491-5E2804BC5A57}" type="slidenum">
              <a:rPr lang="hu-HU" smtClean="0"/>
              <a:pPr/>
              <a:t>11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996490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2F009-689D-4C59-BB9B-3344A16A1692}" type="datetimeFigureOut">
              <a:rPr lang="hu-HU" smtClean="0"/>
              <a:t>2023. 05. 28.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6C266-A639-4B96-9D27-1C3592AACD7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263640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2F009-689D-4C59-BB9B-3344A16A1692}" type="datetimeFigureOut">
              <a:rPr lang="hu-HU" smtClean="0"/>
              <a:t>2023. 05. 28.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6C266-A639-4B96-9D27-1C3592AACD7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785603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2F009-689D-4C59-BB9B-3344A16A1692}" type="datetimeFigureOut">
              <a:rPr lang="hu-HU" smtClean="0"/>
              <a:t>2023. 05. 28.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6C266-A639-4B96-9D27-1C3592AACD7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445467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2F009-689D-4C59-BB9B-3344A16A1692}" type="datetimeFigureOut">
              <a:rPr lang="hu-HU" smtClean="0"/>
              <a:t>2023. 05. 28.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6C266-A639-4B96-9D27-1C3592AACD7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65895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2F009-689D-4C59-BB9B-3344A16A1692}" type="datetimeFigureOut">
              <a:rPr lang="hu-HU" smtClean="0"/>
              <a:t>2023. 05. 28.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6C266-A639-4B96-9D27-1C3592AACD7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695530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2F009-689D-4C59-BB9B-3344A16A1692}" type="datetimeFigureOut">
              <a:rPr lang="hu-HU" smtClean="0"/>
              <a:t>2023. 05. 28.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6C266-A639-4B96-9D27-1C3592AACD7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02955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2F009-689D-4C59-BB9B-3344A16A1692}" type="datetimeFigureOut">
              <a:rPr lang="hu-HU" smtClean="0"/>
              <a:t>2023. 05. 28.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6C266-A639-4B96-9D27-1C3592AACD7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14561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2F009-689D-4C59-BB9B-3344A16A1692}" type="datetimeFigureOut">
              <a:rPr lang="hu-HU" smtClean="0"/>
              <a:t>2023. 05. 28.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6C266-A639-4B96-9D27-1C3592AACD7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239951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2F009-689D-4C59-BB9B-3344A16A1692}" type="datetimeFigureOut">
              <a:rPr lang="hu-HU" smtClean="0"/>
              <a:t>2023. 05. 28.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6C266-A639-4B96-9D27-1C3592AACD7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09224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2F009-689D-4C59-BB9B-3344A16A1692}" type="datetimeFigureOut">
              <a:rPr lang="hu-HU" smtClean="0"/>
              <a:t>2023. 05. 28.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6C266-A639-4B96-9D27-1C3592AACD7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98236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2F009-689D-4C59-BB9B-3344A16A1692}" type="datetimeFigureOut">
              <a:rPr lang="hu-HU" smtClean="0"/>
              <a:t>2023. 05. 28.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6C266-A639-4B96-9D27-1C3592AACD7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14221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A2F009-689D-4C59-BB9B-3344A16A1692}" type="datetimeFigureOut">
              <a:rPr lang="hu-HU" smtClean="0"/>
              <a:t>2023. 05. 28.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56C266-A639-4B96-9D27-1C3592AACD7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29133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A </a:t>
            </a:r>
            <a:r>
              <a:rPr lang="hu-HU" b="1" dirty="0" smtClean="0"/>
              <a:t>FEKETE NAP </a:t>
            </a:r>
            <a:r>
              <a:rPr lang="hu-HU" dirty="0" smtClean="0"/>
              <a:t>képeiből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4358950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ASZFALT_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8" name="Picture 4" descr="selfpo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2026" y="0"/>
            <a:ext cx="58959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1524000" y="692150"/>
            <a:ext cx="3132138" cy="215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hu-HU">
                <a:solidFill>
                  <a:schemeClr val="bg1"/>
                </a:solidFill>
              </a:rPr>
              <a:t>Self-Portrait</a:t>
            </a:r>
          </a:p>
          <a:p>
            <a:pPr algn="ctr">
              <a:spcBef>
                <a:spcPct val="50000"/>
              </a:spcBef>
            </a:pPr>
            <a:r>
              <a:rPr lang="en-US" altLang="hu-HU">
                <a:solidFill>
                  <a:schemeClr val="bg1"/>
                </a:solidFill>
              </a:rPr>
              <a:t>1639</a:t>
            </a:r>
          </a:p>
          <a:p>
            <a:pPr algn="ctr">
              <a:spcBef>
                <a:spcPct val="50000"/>
              </a:spcBef>
            </a:pPr>
            <a:r>
              <a:rPr lang="en-US" altLang="hu-HU">
                <a:solidFill>
                  <a:schemeClr val="bg1"/>
                </a:solidFill>
              </a:rPr>
              <a:t>Etching, 2nd state, 185 x 163 mm</a:t>
            </a:r>
          </a:p>
          <a:p>
            <a:pPr algn="ctr">
              <a:spcBef>
                <a:spcPct val="50000"/>
              </a:spcBef>
            </a:pPr>
            <a:r>
              <a:rPr lang="en-US" altLang="hu-HU">
                <a:solidFill>
                  <a:schemeClr val="bg1"/>
                </a:solidFill>
              </a:rPr>
              <a:t>The Hermitage, </a:t>
            </a:r>
            <a:r>
              <a:rPr lang="hu-HU" altLang="hu-HU">
                <a:solidFill>
                  <a:schemeClr val="bg1"/>
                </a:solidFill>
              </a:rPr>
              <a:t/>
            </a:r>
            <a:br>
              <a:rPr lang="hu-HU" altLang="hu-HU">
                <a:solidFill>
                  <a:schemeClr val="bg1"/>
                </a:solidFill>
              </a:rPr>
            </a:br>
            <a:r>
              <a:rPr lang="en-US" altLang="hu-HU">
                <a:solidFill>
                  <a:schemeClr val="bg1"/>
                </a:solidFill>
              </a:rPr>
              <a:t>St. Petersburg</a:t>
            </a:r>
            <a:endParaRPr lang="hu-HU" altLang="hu-HU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53208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1524001" y="476672"/>
            <a:ext cx="385191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hu-HU" sz="2400" b="1" u="sng" dirty="0"/>
              <a:t>REMBRANDT </a:t>
            </a:r>
          </a:p>
          <a:p>
            <a:pPr algn="ctr" fontAlgn="base"/>
            <a:r>
              <a:rPr lang="en-US" sz="2400" b="1" dirty="0"/>
              <a:t>SAINT JEROME READING IN AN ITALIAN LANDSCAPE</a:t>
            </a:r>
            <a:endParaRPr lang="hu-HU" sz="2400" b="1" dirty="0"/>
          </a:p>
          <a:p>
            <a:pPr algn="ctr" fontAlgn="base"/>
            <a:r>
              <a:rPr lang="en-US" sz="2400" dirty="0"/>
              <a:t>ca. 1653</a:t>
            </a:r>
          </a:p>
          <a:p>
            <a:pPr algn="ctr" fontAlgn="base"/>
            <a:r>
              <a:rPr lang="en-US" sz="2400" dirty="0"/>
              <a:t>Etching, engraving, and </a:t>
            </a:r>
            <a:r>
              <a:rPr lang="en-US" sz="2400" dirty="0" err="1"/>
              <a:t>drypoint</a:t>
            </a:r>
            <a:endParaRPr lang="en-US" sz="2400" dirty="0"/>
          </a:p>
          <a:p>
            <a:pPr algn="ctr" fontAlgn="base"/>
            <a:r>
              <a:rPr lang="en-US" sz="2400" dirty="0"/>
              <a:t>26 × 21.3 cm</a:t>
            </a:r>
          </a:p>
          <a:p>
            <a:pPr algn="ctr"/>
            <a:r>
              <a:rPr lang="en-US" sz="2400" dirty="0"/>
              <a:t>National Gallery of Art Washington, D.C.</a:t>
            </a:r>
            <a:endParaRPr lang="hu-HU" sz="2400" dirty="0"/>
          </a:p>
        </p:txBody>
      </p:sp>
      <p:pic>
        <p:nvPicPr>
          <p:cNvPr id="3" name="Picture 6" descr="https://www.themorgan.org/sites/default/files/styles/largest__800_x_800_/public/prints-images/179932v_0001.jpg?itok=WF2-tOZd"/>
          <p:cNvPicPr>
            <a:picLocks noChangeAspect="1" noChangeArrowheads="1"/>
          </p:cNvPicPr>
          <p:nvPr/>
        </p:nvPicPr>
        <p:blipFill>
          <a:blip r:embed="rId3" cstate="email">
            <a:lum contrast="10000"/>
          </a:blip>
          <a:srcRect/>
          <a:stretch>
            <a:fillRect/>
          </a:stretch>
        </p:blipFill>
        <p:spPr bwMode="auto">
          <a:xfrm>
            <a:off x="5327332" y="0"/>
            <a:ext cx="5340668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58266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lum contrast="20000"/>
          </a:blip>
          <a:srcRect/>
          <a:stretch>
            <a:fillRect/>
          </a:stretch>
        </p:blipFill>
        <p:spPr bwMode="auto">
          <a:xfrm>
            <a:off x="2508164" y="836713"/>
            <a:ext cx="7175672" cy="5764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églalap 2"/>
          <p:cNvSpPr/>
          <p:nvPr/>
        </p:nvSpPr>
        <p:spPr>
          <a:xfrm>
            <a:off x="1524000" y="1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hu-HU" sz="2400" b="1" u="sng" dirty="0"/>
              <a:t>REMBRANDT</a:t>
            </a:r>
            <a:r>
              <a:rPr lang="hu-HU" sz="2400" b="1" dirty="0"/>
              <a:t>: </a:t>
            </a:r>
            <a:r>
              <a:rPr lang="en-US" sz="2400" b="1" dirty="0"/>
              <a:t>SAINT JEROME READING IN AN ITALIAN LANDSCAPE</a:t>
            </a:r>
            <a:endParaRPr lang="hu-HU" sz="2400" b="1" dirty="0"/>
          </a:p>
          <a:p>
            <a:pPr algn="ctr" fontAlgn="base"/>
            <a:r>
              <a:rPr lang="hu-HU" sz="2400" dirty="0"/>
              <a:t>(</a:t>
            </a:r>
            <a:r>
              <a:rPr lang="hu-HU" sz="2400" dirty="0" err="1"/>
              <a:t>detail</a:t>
            </a:r>
            <a:r>
              <a:rPr lang="hu-HU" sz="24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532573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8892" y="0"/>
            <a:ext cx="556054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églalap 2"/>
          <p:cNvSpPr/>
          <p:nvPr/>
        </p:nvSpPr>
        <p:spPr>
          <a:xfrm>
            <a:off x="1524000" y="620688"/>
            <a:ext cx="349188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hu-HU" sz="2400" b="1" u="sng" dirty="0"/>
              <a:t>REMBRANDT</a:t>
            </a:r>
            <a:r>
              <a:rPr lang="hu-HU" sz="2400" b="1" dirty="0"/>
              <a:t> </a:t>
            </a:r>
          </a:p>
          <a:p>
            <a:pPr algn="ctr" fontAlgn="base"/>
            <a:r>
              <a:rPr lang="en-US" sz="2400" b="1" dirty="0"/>
              <a:t>SAINT JEROME READING IN AN ITALIAN LANDSCAPE</a:t>
            </a:r>
            <a:endParaRPr lang="hu-HU" sz="2400" b="1" dirty="0"/>
          </a:p>
          <a:p>
            <a:pPr algn="ctr" fontAlgn="base"/>
            <a:r>
              <a:rPr lang="hu-HU" sz="2400" dirty="0"/>
              <a:t>(</a:t>
            </a:r>
            <a:r>
              <a:rPr lang="hu-HU" sz="2400" dirty="0" err="1"/>
              <a:t>detail</a:t>
            </a:r>
            <a:r>
              <a:rPr lang="hu-HU" sz="24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20688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>
            <a:lum contrast="20000"/>
          </a:blip>
          <a:srcRect/>
          <a:stretch>
            <a:fillRect/>
          </a:stretch>
        </p:blipFill>
        <p:spPr bwMode="auto">
          <a:xfrm>
            <a:off x="1649760" y="1124745"/>
            <a:ext cx="8892480" cy="528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églalap 3"/>
          <p:cNvSpPr/>
          <p:nvPr/>
        </p:nvSpPr>
        <p:spPr>
          <a:xfrm>
            <a:off x="1524000" y="1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hu-HU" sz="2400" b="1" u="sng" dirty="0"/>
              <a:t>REMBRANDT</a:t>
            </a:r>
            <a:r>
              <a:rPr lang="hu-HU" sz="2400" b="1" dirty="0"/>
              <a:t>: </a:t>
            </a:r>
            <a:r>
              <a:rPr lang="en-US" sz="2400" b="1" dirty="0"/>
              <a:t>SAINT JEROME READING IN AN ITALIAN LANDSCAPE</a:t>
            </a:r>
            <a:endParaRPr lang="hu-HU" sz="2400" b="1" dirty="0"/>
          </a:p>
          <a:p>
            <a:pPr algn="ctr" fontAlgn="base"/>
            <a:r>
              <a:rPr lang="hu-HU" sz="2400" dirty="0"/>
              <a:t>(</a:t>
            </a:r>
            <a:r>
              <a:rPr lang="hu-HU" sz="2400" dirty="0" err="1"/>
              <a:t>detail</a:t>
            </a:r>
            <a:r>
              <a:rPr lang="hu-HU" sz="24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040842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www.szepmuveszeti.hu/app/uploads/2018/09/1979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67608" y="620688"/>
            <a:ext cx="7432744" cy="6237312"/>
          </a:xfrm>
          <a:prstGeom prst="rect">
            <a:avLst/>
          </a:prstGeom>
          <a:noFill/>
        </p:spPr>
      </p:pic>
      <p:sp>
        <p:nvSpPr>
          <p:cNvPr id="3" name="Téglalap 2"/>
          <p:cNvSpPr/>
          <p:nvPr/>
        </p:nvSpPr>
        <p:spPr>
          <a:xfrm>
            <a:off x="2711624" y="260648"/>
            <a:ext cx="75608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dirty="0"/>
              <a:t>Omval látképe</a:t>
            </a:r>
            <a:r>
              <a:rPr lang="hu-HU" dirty="0"/>
              <a:t> </a:t>
            </a:r>
            <a:r>
              <a:rPr lang="nl-NL" dirty="0"/>
              <a:t>Rembrandt Harmensz. van Rijn</a:t>
            </a:r>
            <a:r>
              <a:rPr lang="hu-HU" dirty="0"/>
              <a:t>, 1645, 185x225mm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03129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www.szepmuveszeti.hu/app/uploads/2018/09/1979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67608" y="620688"/>
            <a:ext cx="7432744" cy="6237312"/>
          </a:xfrm>
          <a:prstGeom prst="rect">
            <a:avLst/>
          </a:prstGeom>
          <a:noFill/>
        </p:spPr>
      </p:pic>
      <p:sp>
        <p:nvSpPr>
          <p:cNvPr id="3" name="Téglalap 2"/>
          <p:cNvSpPr/>
          <p:nvPr/>
        </p:nvSpPr>
        <p:spPr>
          <a:xfrm>
            <a:off x="3359696" y="260648"/>
            <a:ext cx="6912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dirty="0"/>
              <a:t>Omval látképe</a:t>
            </a:r>
            <a:r>
              <a:rPr lang="hu-HU" dirty="0"/>
              <a:t> </a:t>
            </a:r>
            <a:r>
              <a:rPr lang="nl-NL" dirty="0"/>
              <a:t>Rembrandt Harmensz. van Rijn</a:t>
            </a:r>
            <a:r>
              <a:rPr lang="hu-HU" dirty="0"/>
              <a:t>, </a:t>
            </a:r>
            <a:endParaRPr lang="nl-NL" dirty="0"/>
          </a:p>
        </p:txBody>
      </p:sp>
      <p:sp>
        <p:nvSpPr>
          <p:cNvPr id="4" name="Téglalap 3"/>
          <p:cNvSpPr/>
          <p:nvPr/>
        </p:nvSpPr>
        <p:spPr>
          <a:xfrm>
            <a:off x="7896200" y="188640"/>
            <a:ext cx="15135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/>
              <a:t>184 x 225 mm</a:t>
            </a:r>
          </a:p>
        </p:txBody>
      </p:sp>
      <p:pic>
        <p:nvPicPr>
          <p:cNvPr id="5" name="Picture 2" descr="https://www.szepmuveszeti.hu/app/uploads/2018/09/1979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572480" y="0"/>
            <a:ext cx="738152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61601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rembrandthuis.nl/wp-content/uploads/2016/02/De-Omval-Rembrandt-ets-Rembrandthuis-Amsterdam-1-768x647.jpe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352800" y="695326"/>
            <a:ext cx="7315200" cy="6162675"/>
          </a:xfrm>
          <a:prstGeom prst="rect">
            <a:avLst/>
          </a:prstGeom>
          <a:noFill/>
        </p:spPr>
      </p:pic>
      <p:pic>
        <p:nvPicPr>
          <p:cNvPr id="1028" name="Picture 4" descr="https://www.rembrandthuis.nl/wp-content/uploads/2016/02/De-Omval-Rembrandt-ets-Rembrandthuis-Amsterdam-1-768x647.jpe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596474" y="71418"/>
            <a:ext cx="7887109" cy="67865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62217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err="1" smtClean="0"/>
              <a:t>Iason</a:t>
            </a:r>
            <a:r>
              <a:rPr lang="hu-HU" dirty="0" smtClean="0"/>
              <a:t> és </a:t>
            </a:r>
            <a:r>
              <a:rPr lang="hu-HU" dirty="0" err="1" smtClean="0"/>
              <a:t>Kreusa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5664101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édeia, avagy Jason és Creusa házassága, 1648 (rézkarc és szárazhús) alkotó: Rembrandt van Rij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8267" y="0"/>
            <a:ext cx="5161844" cy="690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1986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Nincs elérhető leírás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3110" y="0"/>
            <a:ext cx="5196063" cy="6928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98460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2" descr="Képtalálat a következőre: „Medeia-ábrázolások a képzőművészetben”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936" y="0"/>
            <a:ext cx="797461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665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2" descr="Képtalálat a következőre: „Medeia-ábrázolások a képzőművészetben”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904" y="-180624"/>
            <a:ext cx="9645179" cy="6948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3852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hu-HU" altLang="hu-HU" smtClean="0"/>
          </a:p>
        </p:txBody>
      </p:sp>
      <p:sp>
        <p:nvSpPr>
          <p:cNvPr id="26627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hu-HU" altLang="hu-HU" smtClean="0"/>
          </a:p>
        </p:txBody>
      </p:sp>
      <p:pic>
        <p:nvPicPr>
          <p:cNvPr id="26628" name="Picture 2" descr="Kapcsolódó ké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1511" y="0"/>
            <a:ext cx="5011739" cy="6933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47320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Mede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885" y="0"/>
            <a:ext cx="7734586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8153400" y="3276600"/>
            <a:ext cx="43434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/>
              <a:t>Medea</a:t>
            </a:r>
            <a:endParaRPr lang="en-US" b="1" dirty="0"/>
          </a:p>
          <a:p>
            <a:r>
              <a:rPr lang="en-US" dirty="0"/>
              <a:t>Bernard </a:t>
            </a:r>
            <a:r>
              <a:rPr lang="en-US" dirty="0" err="1"/>
              <a:t>Safran</a:t>
            </a:r>
            <a:endParaRPr lang="en-US" dirty="0"/>
          </a:p>
          <a:p>
            <a:r>
              <a:rPr lang="en-US" dirty="0"/>
              <a:t>1964</a:t>
            </a:r>
            <a:br>
              <a:rPr lang="en-US" dirty="0"/>
            </a:br>
            <a:r>
              <a:rPr lang="en-US" dirty="0"/>
              <a:t>36" x 41", oil on </a:t>
            </a:r>
            <a:r>
              <a:rPr lang="en-US" dirty="0" err="1"/>
              <a:t>masonite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9615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ASZFALT_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7" name="Picture 3" descr="sp166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2250" y="0"/>
            <a:ext cx="53657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8" name="Text Box 4"/>
          <p:cNvSpPr txBox="1">
            <a:spLocks noChangeArrowheads="1"/>
          </p:cNvSpPr>
          <p:nvPr/>
        </p:nvSpPr>
        <p:spPr bwMode="auto">
          <a:xfrm>
            <a:off x="1524001" y="1052513"/>
            <a:ext cx="3635375" cy="187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hu-HU">
                <a:solidFill>
                  <a:schemeClr val="bg1"/>
                </a:solidFill>
              </a:rPr>
              <a:t>Self-Portrait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hu-HU">
                <a:solidFill>
                  <a:schemeClr val="bg1"/>
                </a:solidFill>
              </a:rPr>
              <a:t>1668-69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hu-HU">
                <a:solidFill>
                  <a:schemeClr val="bg1"/>
                </a:solidFill>
              </a:rPr>
              <a:t>Oil on canvas, 82,5 x 65 cm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hu-HU">
                <a:solidFill>
                  <a:schemeClr val="bg1"/>
                </a:solidFill>
              </a:rPr>
              <a:t>Wallraf-Richartz Museum, Cologne</a:t>
            </a:r>
            <a:endParaRPr lang="hu-HU" altLang="hu-HU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386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313545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3695" y="0"/>
            <a:ext cx="7057029" cy="6858000"/>
          </a:xfrm>
        </p:spPr>
      </p:pic>
    </p:spTree>
    <p:extLst>
      <p:ext uri="{BB962C8B-B14F-4D97-AF65-F5344CB8AC3E}">
        <p14:creationId xmlns:p14="http://schemas.microsoft.com/office/powerpoint/2010/main" val="21075056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6104" y="101600"/>
            <a:ext cx="5076179" cy="6756400"/>
          </a:xfrm>
        </p:spPr>
      </p:pic>
    </p:spTree>
    <p:extLst>
      <p:ext uri="{BB962C8B-B14F-4D97-AF65-F5344CB8AC3E}">
        <p14:creationId xmlns:p14="http://schemas.microsoft.com/office/powerpoint/2010/main" val="12059582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0993" y="0"/>
            <a:ext cx="5074740" cy="6825370"/>
          </a:xfrm>
        </p:spPr>
      </p:pic>
    </p:spTree>
    <p:extLst>
      <p:ext uri="{BB962C8B-B14F-4D97-AF65-F5344CB8AC3E}">
        <p14:creationId xmlns:p14="http://schemas.microsoft.com/office/powerpoint/2010/main" val="24008962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Nincs elérhető leírás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0" y="0"/>
            <a:ext cx="5143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46540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3963" y="0"/>
            <a:ext cx="93416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1217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23554" name="Picture 2" descr="Nádler István: kortárs magyar képzőművész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806" y="365125"/>
            <a:ext cx="10586092" cy="6306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5795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Tévé, Tűz, Malevics / TV, Fire, Malevich - artportal.h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8357" y="30656"/>
            <a:ext cx="6073068" cy="6827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07169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Kazimir Malevič e il grado zero della pittura. Il Quadrato ner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985" y="-203200"/>
            <a:ext cx="8813630" cy="6942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41280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„Az erős kép közelében”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Rembrandt egy karcáról, Rényi András nyomán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3632466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Képtalálat a következőre: „An Old Man in Military Costume”"/>
          <p:cNvSpPr>
            <a:spLocks noChangeAspect="1" noChangeArrowheads="1"/>
          </p:cNvSpPr>
          <p:nvPr/>
        </p:nvSpPr>
        <p:spPr bwMode="auto">
          <a:xfrm>
            <a:off x="1640681" y="748904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hu-HU" sz="1350"/>
          </a:p>
        </p:txBody>
      </p:sp>
      <p:pic>
        <p:nvPicPr>
          <p:cNvPr id="2052" name="Picture 4" descr="Képtalálat a következőre: „An Old Man in Military Costume”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1422" y="140771"/>
            <a:ext cx="8556978" cy="6717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2" descr="Képtalálat a következőre: „tronie portrék”"/>
          <p:cNvSpPr>
            <a:spLocks noChangeAspect="1" noChangeArrowheads="1"/>
          </p:cNvSpPr>
          <p:nvPr/>
        </p:nvSpPr>
        <p:spPr bwMode="auto">
          <a:xfrm>
            <a:off x="1754981" y="863204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hu-HU" sz="1350"/>
          </a:p>
        </p:txBody>
      </p:sp>
    </p:spTree>
    <p:extLst>
      <p:ext uri="{BB962C8B-B14F-4D97-AF65-F5344CB8AC3E}">
        <p14:creationId xmlns:p14="http://schemas.microsoft.com/office/powerpoint/2010/main" val="30963138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140</Words>
  <Application>Microsoft Office PowerPoint</Application>
  <PresentationFormat>Egyéni</PresentationFormat>
  <Paragraphs>32</Paragraphs>
  <Slides>28</Slides>
  <Notes>1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28</vt:i4>
      </vt:variant>
    </vt:vector>
  </HeadingPairs>
  <TitlesOfParts>
    <vt:vector size="29" baseType="lpstr">
      <vt:lpstr>Office-téma</vt:lpstr>
      <vt:lpstr>A FEKETE NAP képeiből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„Az erős kép közelében”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Iason és Kreusa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„Az erős kép közelében”</dc:title>
  <dc:creator>Cserjés Katalin</dc:creator>
  <cp:lastModifiedBy>Judit</cp:lastModifiedBy>
  <cp:revision>9</cp:revision>
  <dcterms:created xsi:type="dcterms:W3CDTF">2023-05-14T07:04:26Z</dcterms:created>
  <dcterms:modified xsi:type="dcterms:W3CDTF">2023-05-28T09:06:52Z</dcterms:modified>
</cp:coreProperties>
</file>