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02" r:id="rId3"/>
    <p:sldId id="304" r:id="rId4"/>
    <p:sldId id="326" r:id="rId5"/>
    <p:sldId id="327" r:id="rId6"/>
    <p:sldId id="328" r:id="rId7"/>
    <p:sldId id="324" r:id="rId8"/>
    <p:sldId id="331" r:id="rId9"/>
    <p:sldId id="332" r:id="rId10"/>
    <p:sldId id="278" r:id="rId11"/>
    <p:sldId id="325" r:id="rId12"/>
    <p:sldId id="259" r:id="rId13"/>
    <p:sldId id="282" r:id="rId14"/>
    <p:sldId id="281" r:id="rId15"/>
    <p:sldId id="280" r:id="rId16"/>
    <p:sldId id="283" r:id="rId17"/>
    <p:sldId id="284" r:id="rId18"/>
    <p:sldId id="285" r:id="rId19"/>
    <p:sldId id="300" r:id="rId20"/>
    <p:sldId id="290" r:id="rId21"/>
    <p:sldId id="289" r:id="rId22"/>
    <p:sldId id="298" r:id="rId23"/>
    <p:sldId id="292" r:id="rId24"/>
    <p:sldId id="291" r:id="rId25"/>
    <p:sldId id="288" r:id="rId26"/>
    <p:sldId id="293" r:id="rId27"/>
    <p:sldId id="294" r:id="rId28"/>
    <p:sldId id="296" r:id="rId29"/>
    <p:sldId id="297" r:id="rId30"/>
    <p:sldId id="295" r:id="rId31"/>
    <p:sldId id="279" r:id="rId32"/>
    <p:sldId id="263" r:id="rId33"/>
    <p:sldId id="264" r:id="rId34"/>
    <p:sldId id="262" r:id="rId35"/>
    <p:sldId id="265" r:id="rId36"/>
    <p:sldId id="266" r:id="rId37"/>
    <p:sldId id="355" r:id="rId38"/>
    <p:sldId id="268" r:id="rId39"/>
    <p:sldId id="269" r:id="rId40"/>
    <p:sldId id="270" r:id="rId41"/>
    <p:sldId id="272" r:id="rId42"/>
    <p:sldId id="273" r:id="rId43"/>
    <p:sldId id="287" r:id="rId44"/>
    <p:sldId id="354" r:id="rId45"/>
    <p:sldId id="311" r:id="rId46"/>
    <p:sldId id="340" r:id="rId47"/>
    <p:sldId id="271" r:id="rId48"/>
    <p:sldId id="358" r:id="rId49"/>
    <p:sldId id="359" r:id="rId50"/>
    <p:sldId id="339" r:id="rId51"/>
    <p:sldId id="301" r:id="rId52"/>
    <p:sldId id="349" r:id="rId53"/>
    <p:sldId id="303" r:id="rId54"/>
    <p:sldId id="330" r:id="rId55"/>
    <p:sldId id="329" r:id="rId56"/>
    <p:sldId id="334" r:id="rId57"/>
    <p:sldId id="333" r:id="rId58"/>
    <p:sldId id="344" r:id="rId59"/>
    <p:sldId id="353" r:id="rId60"/>
    <p:sldId id="341" r:id="rId61"/>
    <p:sldId id="343" r:id="rId62"/>
    <p:sldId id="342" r:id="rId63"/>
    <p:sldId id="337" r:id="rId64"/>
    <p:sldId id="335" r:id="rId65"/>
    <p:sldId id="345" r:id="rId66"/>
    <p:sldId id="321" r:id="rId67"/>
    <p:sldId id="346" r:id="rId68"/>
    <p:sldId id="350" r:id="rId69"/>
    <p:sldId id="308" r:id="rId70"/>
    <p:sldId id="310" r:id="rId71"/>
    <p:sldId id="309" r:id="rId72"/>
    <p:sldId id="277" r:id="rId73"/>
    <p:sldId id="338" r:id="rId74"/>
    <p:sldId id="336" r:id="rId75"/>
    <p:sldId id="351" r:id="rId76"/>
    <p:sldId id="275" r:id="rId77"/>
    <p:sldId id="323" r:id="rId78"/>
    <p:sldId id="313" r:id="rId79"/>
    <p:sldId id="274" r:id="rId80"/>
    <p:sldId id="319" r:id="rId81"/>
    <p:sldId id="320" r:id="rId82"/>
    <p:sldId id="318" r:id="rId83"/>
    <p:sldId id="316" r:id="rId84"/>
    <p:sldId id="348" r:id="rId85"/>
    <p:sldId id="317" r:id="rId86"/>
    <p:sldId id="314" r:id="rId87"/>
    <p:sldId id="261" r:id="rId8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4" d="100"/>
          <a:sy n="54" d="100"/>
        </p:scale>
        <p:origin x="-1133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B2CBB-20EF-422A-A4B1-752723D195E2}" type="datetimeFigureOut">
              <a:rPr lang="hu-HU" smtClean="0"/>
              <a:pPr/>
              <a:t>2023. 04. 24.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B3C9E-908B-4326-A49E-18529199D8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28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B3C9E-908B-4326-A49E-18529199D8FD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B3C9E-908B-4326-A49E-18529199D8FD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B3C9E-908B-4326-A49E-18529199D8FD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B3C9E-908B-4326-A49E-18529199D8FD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B3C9E-908B-4326-A49E-18529199D8FD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B3C9E-908B-4326-A49E-18529199D8FD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B686-4A7F-49DC-843F-1C09AD6C6E8E}" type="datetimeFigureOut">
              <a:rPr lang="hu-HU" smtClean="0"/>
              <a:pPr/>
              <a:t>2023. 04. 24.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7237-4968-4C6A-B4AB-E6A00F0FCA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B686-4A7F-49DC-843F-1C09AD6C6E8E}" type="datetimeFigureOut">
              <a:rPr lang="hu-HU" smtClean="0"/>
              <a:pPr/>
              <a:t>2023. 04. 24.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7237-4968-4C6A-B4AB-E6A00F0FCA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B686-4A7F-49DC-843F-1C09AD6C6E8E}" type="datetimeFigureOut">
              <a:rPr lang="hu-HU" smtClean="0"/>
              <a:pPr/>
              <a:t>2023. 04. 24.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7237-4968-4C6A-B4AB-E6A00F0FCA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B686-4A7F-49DC-843F-1C09AD6C6E8E}" type="datetimeFigureOut">
              <a:rPr lang="hu-HU" smtClean="0"/>
              <a:pPr/>
              <a:t>2023. 04. 24.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7237-4968-4C6A-B4AB-E6A00F0FCA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B686-4A7F-49DC-843F-1C09AD6C6E8E}" type="datetimeFigureOut">
              <a:rPr lang="hu-HU" smtClean="0"/>
              <a:pPr/>
              <a:t>2023. 04. 24.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7237-4968-4C6A-B4AB-E6A00F0FCA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B686-4A7F-49DC-843F-1C09AD6C6E8E}" type="datetimeFigureOut">
              <a:rPr lang="hu-HU" smtClean="0"/>
              <a:pPr/>
              <a:t>2023. 04. 24.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7237-4968-4C6A-B4AB-E6A00F0FCA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B686-4A7F-49DC-843F-1C09AD6C6E8E}" type="datetimeFigureOut">
              <a:rPr lang="hu-HU" smtClean="0"/>
              <a:pPr/>
              <a:t>2023. 04. 24.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7237-4968-4C6A-B4AB-E6A00F0FCA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B686-4A7F-49DC-843F-1C09AD6C6E8E}" type="datetimeFigureOut">
              <a:rPr lang="hu-HU" smtClean="0"/>
              <a:pPr/>
              <a:t>2023. 04. 24.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7237-4968-4C6A-B4AB-E6A00F0FCA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B686-4A7F-49DC-843F-1C09AD6C6E8E}" type="datetimeFigureOut">
              <a:rPr lang="hu-HU" smtClean="0"/>
              <a:pPr/>
              <a:t>2023. 04. 24.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7237-4968-4C6A-B4AB-E6A00F0FCA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B686-4A7F-49DC-843F-1C09AD6C6E8E}" type="datetimeFigureOut">
              <a:rPr lang="hu-HU" smtClean="0"/>
              <a:pPr/>
              <a:t>2023. 04. 24.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7237-4968-4C6A-B4AB-E6A00F0FCA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B686-4A7F-49DC-843F-1C09AD6C6E8E}" type="datetimeFigureOut">
              <a:rPr lang="hu-HU" smtClean="0"/>
              <a:pPr/>
              <a:t>2023. 04. 24.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7237-4968-4C6A-B4AB-E6A00F0FCA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B686-4A7F-49DC-843F-1C09AD6C6E8E}" type="datetimeFigureOut">
              <a:rPr lang="hu-HU" smtClean="0"/>
              <a:pPr/>
              <a:t>2023. 04. 24.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7237-4968-4C6A-B4AB-E6A00F0FCAC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ke.hu/a_magyar_kepzomuveszeti_egyetem_epuletei/index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zterkep.hu/alkotok/megtekintes/1560/szekely-bertala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www.kozterkep.hu/alkotok/megtekintes/7957/rauscher-alajo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ke.hu/az_egyetem_tortenete/index.php" TargetMode="External"/><Relationship Id="rId2" Type="http://schemas.openxmlformats.org/officeDocument/2006/relationships/hyperlink" Target="https://drkuktart.blog.hu/2016/09/18/idoutazas_a_magyar_kepzomuveszeti_egyetem_139_eves_falai_kozott_time_traveling_behind_the_gates_of_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gyarvelemeny.com/egyetem/budapest/magyar-kepzomuveszeti-egyete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fidelio.hu/vizual/egy-ikonikus-epulet-eletrajza-kiallitas-az-andrassy-ut-69-es-a-lotz-freskok-torteneterol-168703.html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mandiner.hu/cikk/20220219_lotz_karoly_mke_150_freskok_felujitas_kepzomuveszeti_egyetem_regi_mucsarnok_kultura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igloinapok.blogspot.com/2018/12/magyar-kepzomuveszeti-egyetem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ke.hu/az_egyetem_tortenete/index.php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mke.hu/az_egyetem_tortenete/index.php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kultura.hu/terfoglalasok-a-regi-mucsarnok-tortenetei/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ke.hu/az_egyetem_tortenete/index.php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a.hu/terfoglalasok-a-regi-mucsarnok-tortenetei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kronika.hu/cikk/a-regi-mucsarnok-uj-fenye/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elovebudapest.com/cikk/2022/2/18/latnivalok-es-kultura-kaprazatos-lotz-freskok-diszitik-a-kepzomuveszeti-egyetem-falait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a.hu/terfoglalasok-a-regi-mucsarnok-tortenetei/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ke.hu/az_egyetem_tortenete/index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ke.hu/az_egyetem_tortenete/index.ph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Magyar Képzőművészeti egyetem </a:t>
            </a:r>
            <a:r>
              <a:rPr lang="hu-HU" dirty="0" smtClean="0"/>
              <a:t>1062 Budapest, Andrássy út 69-71. 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71192" y="5111436"/>
            <a:ext cx="6872808" cy="1752600"/>
          </a:xfrm>
        </p:spPr>
        <p:txBody>
          <a:bodyPr>
            <a:normAutofit/>
          </a:bodyPr>
          <a:lstStyle/>
          <a:p>
            <a:r>
              <a:rPr lang="hu-HU" sz="2000" b="1" u="sng" dirty="0" smtClean="0">
                <a:hlinkClick r:id="rId2"/>
              </a:rPr>
              <a:t>https://mke.hu/a_magyar_kepzomuveszeti_egyetem_epuletei/index.php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623731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Rné</a:t>
            </a:r>
            <a:r>
              <a:rPr lang="hu-HU" dirty="0" smtClean="0"/>
              <a:t> 2023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mke.hu/res/imgcache/mintarajziskola11_rb_1000x800conv.webp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95537" y="1111486"/>
            <a:ext cx="8333020" cy="5549792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err="1" smtClean="0"/>
              <a:t>Rauscher</a:t>
            </a:r>
            <a:r>
              <a:rPr lang="hu-HU" sz="2400" b="1" dirty="0" smtClean="0"/>
              <a:t> Alajos:  Magyar Képzőművészeti Egyetem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Budapest,  Főépület, </a:t>
            </a:r>
            <a:r>
              <a:rPr lang="hu-HU" sz="2400" dirty="0" smtClean="0"/>
              <a:t>Budapest, Andrássy út 69-71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9033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1874-ben megbízták az intézet (ma: </a:t>
            </a:r>
            <a:r>
              <a:rPr lang="hu-HU" sz="2400" u="sng" dirty="0" smtClean="0"/>
              <a:t>Magyar Képzőművészeti Egyetem</a:t>
            </a:r>
            <a:r>
              <a:rPr lang="hu-HU" sz="2400" dirty="0" smtClean="0"/>
              <a:t>), építkezési terveinek elkészítésével és az iparművészeti iskola szervezése után egyszersmind ezen intézet műszaki vezetését is reá ruházták.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9532" y="1268760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mai Magyar Képzőművészeti Egyetem őse, a Magyar Királyi Országos </a:t>
            </a:r>
            <a:r>
              <a:rPr lang="hu-HU" sz="2400" dirty="0" err="1" smtClean="0"/>
              <a:t>Mintarajztanoda</a:t>
            </a:r>
            <a:r>
              <a:rPr lang="hu-HU" sz="2400" dirty="0" smtClean="0"/>
              <a:t> és Rajztanárképezde 1871-ben jött létre. Épületét a müncheni </a:t>
            </a:r>
            <a:r>
              <a:rPr lang="hu-HU" sz="2400" dirty="0" err="1" smtClean="0"/>
              <a:t>iskolázottságú</a:t>
            </a:r>
            <a:r>
              <a:rPr lang="hu-HU" sz="2400" dirty="0" smtClean="0"/>
              <a:t>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 építész</a:t>
            </a:r>
            <a:r>
              <a:rPr lang="hu-HU" sz="2400" dirty="0" smtClean="0"/>
              <a:t>, a </a:t>
            </a:r>
            <a:r>
              <a:rPr lang="hu-HU" sz="2400" dirty="0" err="1" smtClean="0"/>
              <a:t>Mintarajztanoda</a:t>
            </a:r>
            <a:r>
              <a:rPr lang="hu-HU" sz="2400" dirty="0" smtClean="0"/>
              <a:t> tanára tervezte, az Andrássy út (akkori Sugárút) Izabella utcával határos saroktelkére.  </a:t>
            </a:r>
          </a:p>
          <a:p>
            <a:r>
              <a:rPr lang="hu-HU" sz="2400" dirty="0" smtClean="0"/>
              <a:t>Korábbi firenzei és veronai tanulmányútjain szerzett tapasztalatait hasznosította a </a:t>
            </a:r>
            <a:r>
              <a:rPr lang="hu-HU" sz="2400" dirty="0" err="1" smtClean="0"/>
              <a:t>Mintarajztanoda</a:t>
            </a:r>
            <a:r>
              <a:rPr lang="hu-HU" sz="2400" dirty="0" smtClean="0"/>
              <a:t> tervezésekor, az itáliai reneszánsz inspirálta az épületdíszítő motívumok kiválasztásában. </a:t>
            </a:r>
          </a:p>
          <a:p>
            <a:r>
              <a:rPr lang="hu-HU" sz="2400" dirty="0" smtClean="0"/>
              <a:t> Tervei alapján készült az épület belső dekorációja is. </a:t>
            </a:r>
          </a:p>
          <a:p>
            <a:r>
              <a:rPr lang="hu-HU" sz="2400" dirty="0" smtClean="0"/>
              <a:t> A homlokzat általa tervezett </a:t>
            </a:r>
            <a:r>
              <a:rPr lang="hu-HU" sz="2400" dirty="0" err="1" smtClean="0"/>
              <a:t>sgraffitojában</a:t>
            </a:r>
            <a:r>
              <a:rPr lang="hu-HU" sz="2400" dirty="0" smtClean="0"/>
              <a:t> a medalionok portréi (</a:t>
            </a:r>
            <a:r>
              <a:rPr lang="hu-HU" sz="2400" dirty="0" err="1" smtClean="0"/>
              <a:t>Bramante</a:t>
            </a:r>
            <a:r>
              <a:rPr lang="hu-HU" sz="2400" dirty="0" smtClean="0"/>
              <a:t>, Michelangelo, Leonardo da Vinci..stb.) Székely Bertalan művei. </a:t>
            </a:r>
          </a:p>
          <a:p>
            <a:r>
              <a:rPr lang="hu-HU" sz="2400" dirty="0" smtClean="0"/>
              <a:t>Az intézményben 1876-ban kezdődött meg a tanítás, </a:t>
            </a:r>
          </a:p>
          <a:p>
            <a:r>
              <a:rPr lang="hu-HU" sz="2400" dirty="0" smtClean="0"/>
              <a:t>tíz évvel később új szárnnyal bővült az épület.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kultura.hu/wp-content/uploads/2022/09/Magyar-K%C3%A9pz%C5%91m%C5%B1v%C3%A9szeti-Egyetem-Shutterstoc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3385" y="1268760"/>
            <a:ext cx="8797230" cy="494496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4046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 smtClean="0"/>
              <a:t>Rauscher</a:t>
            </a:r>
            <a:r>
              <a:rPr lang="hu-HU" sz="2400" b="1" dirty="0" smtClean="0"/>
              <a:t> Alajos:  Magyar Képzőművészeti Egyetem</a:t>
            </a:r>
          </a:p>
          <a:p>
            <a:pPr algn="ctr"/>
            <a:r>
              <a:rPr lang="hu-HU" sz="2400" b="1" dirty="0" smtClean="0"/>
              <a:t> Budapest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#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11024" y="0"/>
            <a:ext cx="6032976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268760"/>
            <a:ext cx="3131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Homlokzat díszítő motívumok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Sgraffito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Székely Bertalan </a:t>
            </a:r>
            <a:r>
              <a:rPr lang="hu-HU" sz="2400" dirty="0" smtClean="0"/>
              <a:t>Festőművész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</a:t>
            </a:r>
            <a:r>
              <a:rPr lang="hu-HU" sz="2400" dirty="0" smtClean="0"/>
              <a:t> Tervező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Képzőművészeti Egyetem, Budapest </a:t>
            </a:r>
          </a:p>
          <a:p>
            <a:pPr algn="ctr">
              <a:lnSpc>
                <a:spcPts val="2400"/>
              </a:lnSpc>
            </a:pPr>
            <a:endParaRPr lang="hu-H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mke.hu/res/imgcache/mintarajziskola07_rb_1000x800conv.webp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779912" y="0"/>
            <a:ext cx="4478839" cy="6722461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1268760"/>
            <a:ext cx="3131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Homlokzat díszítő motívumok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Sgraffito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Székely Bertalan </a:t>
            </a:r>
            <a:r>
              <a:rPr lang="hu-HU" sz="2400" dirty="0" smtClean="0"/>
              <a:t>Festőművész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</a:t>
            </a:r>
            <a:r>
              <a:rPr lang="hu-HU" sz="2400" dirty="0" smtClean="0"/>
              <a:t> Tervező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Képzőművészeti Egyetem, Budapest </a:t>
            </a:r>
          </a:p>
          <a:p>
            <a:pPr algn="ctr">
              <a:lnSpc>
                <a:spcPts val="2400"/>
              </a:lnSpc>
            </a:pPr>
            <a:endParaRPr lang="hu-H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mke.hu/res/imgcache/mintarajziskola06_rb_1000x800conv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0"/>
            <a:ext cx="4569142" cy="6858000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251520" y="260648"/>
            <a:ext cx="3131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Homlokzatdíszítő motívumok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Sgraffito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Székely Bertalan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(</a:t>
            </a:r>
            <a:r>
              <a:rPr lang="hu-HU" sz="2400" dirty="0" smtClean="0"/>
              <a:t>Festőművész)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</a:t>
            </a:r>
            <a:r>
              <a:rPr lang="hu-HU" sz="2400" dirty="0" smtClean="0"/>
              <a:t> (Tervező)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Képzőművészeti Egyetem, Budapest </a:t>
            </a:r>
          </a:p>
          <a:p>
            <a:pPr algn="ctr">
              <a:lnSpc>
                <a:spcPts val="2400"/>
              </a:lnSpc>
            </a:pPr>
            <a:endParaRPr lang="hu-H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mke.hu/res/imgcache/mintarajziskola09_rb_1000x800conv.webp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14616" y="1340768"/>
            <a:ext cx="8514768" cy="5310797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Homlokzat díszítő motívumok, </a:t>
            </a:r>
            <a:r>
              <a:rPr lang="hu-HU" sz="2400" dirty="0" smtClean="0"/>
              <a:t> </a:t>
            </a:r>
            <a:r>
              <a:rPr lang="hu-HU" sz="2400" b="1" dirty="0" smtClean="0"/>
              <a:t>Raffaello,</a:t>
            </a:r>
            <a:r>
              <a:rPr lang="hu-HU" sz="2400" dirty="0" smtClean="0"/>
              <a:t> </a:t>
            </a:r>
            <a:r>
              <a:rPr lang="hu-HU" sz="2400" dirty="0" err="1" smtClean="0"/>
              <a:t>Sgraffito</a:t>
            </a:r>
            <a:r>
              <a:rPr lang="hu-HU" sz="2400" dirty="0" smtClean="0"/>
              <a:t>,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Székely Bertalan (</a:t>
            </a:r>
            <a:r>
              <a:rPr lang="hu-HU" sz="2400" dirty="0" smtClean="0"/>
              <a:t>festőművész),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 (</a:t>
            </a:r>
            <a:r>
              <a:rPr lang="hu-HU" sz="2400" dirty="0" smtClean="0"/>
              <a:t>tervező)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Képzőművészeti Egyetem, Budapest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mke.hu/res/imgcache/mintarajziskola08_rb_1000x800conv.webp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31540" y="1340768"/>
            <a:ext cx="8280920" cy="504056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Homlokzat díszítő motívumok, Michelangelo,</a:t>
            </a:r>
            <a:r>
              <a:rPr lang="hu-HU" sz="2400" dirty="0" smtClean="0"/>
              <a:t> 1876, </a:t>
            </a:r>
            <a:r>
              <a:rPr lang="hu-HU" sz="2400" dirty="0" err="1" smtClean="0"/>
              <a:t>Sgraffito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Székely Bertalan (</a:t>
            </a:r>
            <a:r>
              <a:rPr lang="hu-HU" sz="2400" dirty="0" smtClean="0"/>
              <a:t>festőművész),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 (</a:t>
            </a:r>
            <a:r>
              <a:rPr lang="hu-HU" sz="2400" dirty="0" smtClean="0"/>
              <a:t>tervező)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Képzőművészeti Egyetem, Budapest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s3.eu-central-1.amazonaws.com/kozterkep/photos/dab079e423dd5dfa521a1ee3532ba53c_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978024" y="1268760"/>
            <a:ext cx="7187952" cy="53101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Homlokzat díszítő motívumok, Dürer,</a:t>
            </a:r>
            <a:r>
              <a:rPr lang="hu-HU" sz="2400" dirty="0" smtClean="0"/>
              <a:t> 1876,</a:t>
            </a:r>
            <a:r>
              <a:rPr lang="hu-HU" sz="2400" b="1" dirty="0" smtClean="0"/>
              <a:t> </a:t>
            </a:r>
            <a:r>
              <a:rPr lang="hu-HU" sz="2400" dirty="0" err="1" smtClean="0"/>
              <a:t>Sgraffito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u="sng" dirty="0" smtClean="0"/>
              <a:t>Székely Bertalan</a:t>
            </a:r>
            <a:r>
              <a:rPr lang="hu-HU" sz="2400" b="1" dirty="0" smtClean="0"/>
              <a:t> </a:t>
            </a:r>
            <a:r>
              <a:rPr lang="hu-HU" sz="2400" dirty="0" smtClean="0"/>
              <a:t>(festőművész),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 </a:t>
            </a:r>
            <a:r>
              <a:rPr lang="hu-HU" sz="2400" dirty="0" smtClean="0"/>
              <a:t>(tervező)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dirty="0" smtClean="0"/>
              <a:t>Magyar Képzőművészeti Egyetem, Budapest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s://mke.hu/res/imgcache/mke_foepulet01_rb_1000x800conv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496" y="1052736"/>
            <a:ext cx="8109007" cy="54006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Magyar Képzőművészeti Egyetem -  Régi Műcsarnok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s3.eu-central-1.amazonaws.com/kozterkep/photos/a1698176e72d65d3397786cbb8baf201_1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890984" y="1268760"/>
            <a:ext cx="7362031" cy="5383486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Homlokzat díszítő motívumok, </a:t>
            </a:r>
            <a:r>
              <a:rPr lang="hu-HU" sz="2400" b="1" dirty="0" err="1" smtClean="0"/>
              <a:t>Kupeczky</a:t>
            </a:r>
            <a:r>
              <a:rPr lang="hu-HU" sz="2400" b="1" dirty="0" smtClean="0"/>
              <a:t>, </a:t>
            </a:r>
            <a:r>
              <a:rPr lang="hu-HU" sz="2400" dirty="0" smtClean="0"/>
              <a:t>1876, </a:t>
            </a:r>
            <a:r>
              <a:rPr lang="hu-HU" sz="2400" dirty="0" err="1" smtClean="0"/>
              <a:t>Sgraffito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Székely Bertalan, </a:t>
            </a:r>
            <a:r>
              <a:rPr lang="hu-HU" sz="2400" dirty="0" smtClean="0"/>
              <a:t> (festőművész),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Alajos, </a:t>
            </a:r>
            <a:r>
              <a:rPr lang="hu-HU" sz="2400" dirty="0" smtClean="0"/>
              <a:t>(tervező)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Képzőművészeti Egyetem, Budapest 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s3.eu-central-1.amazonaws.com/kozterkep/photos/1aa33ee68758b0e43ee8a99ddb93c13b_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11560" y="1484784"/>
            <a:ext cx="7548042" cy="559498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Homlokzat díszítő motívumok, Leonardo de Vinci, </a:t>
            </a:r>
            <a:r>
              <a:rPr lang="hu-HU" sz="2400" dirty="0" smtClean="0"/>
              <a:t>1876, </a:t>
            </a:r>
            <a:r>
              <a:rPr lang="hu-HU" sz="2400" dirty="0" err="1" smtClean="0"/>
              <a:t>Sgraffito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b="1" u="sng" dirty="0" smtClean="0"/>
              <a:t>Székely Bertalan,</a:t>
            </a:r>
            <a:r>
              <a:rPr lang="hu-HU" sz="2400" b="1" dirty="0" smtClean="0"/>
              <a:t> </a:t>
            </a:r>
            <a:r>
              <a:rPr lang="hu-HU" sz="2400" dirty="0" smtClean="0"/>
              <a:t>(festőművész),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Alajos,</a:t>
            </a:r>
            <a:r>
              <a:rPr lang="hu-HU" sz="2400" dirty="0" smtClean="0"/>
              <a:t> (tervező)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Képzőművészeti Egyetem, Budapest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s3.eu-central-1.amazonaws.com/kozterkep/photos/aa8c024d9f8190b7627fc511cf89b4c3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4143" y="1340768"/>
            <a:ext cx="7115713" cy="530120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Homlokzat díszítő motívumok, Tiziano, </a:t>
            </a:r>
            <a:r>
              <a:rPr lang="hu-HU" sz="2400" dirty="0" smtClean="0"/>
              <a:t>1876, </a:t>
            </a:r>
            <a:r>
              <a:rPr lang="hu-HU" sz="2400" dirty="0" err="1" smtClean="0"/>
              <a:t>Sgraffito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Székely Bertalan, </a:t>
            </a:r>
            <a:r>
              <a:rPr lang="hu-HU" sz="2400" dirty="0" smtClean="0"/>
              <a:t>(festőművész),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Alajos, </a:t>
            </a:r>
            <a:r>
              <a:rPr lang="hu-HU" sz="2400" dirty="0" smtClean="0"/>
              <a:t>(tervező) Magyar Képzőművészeti Egyetem, Budapest</a:t>
            </a:r>
            <a:r>
              <a:rPr lang="hu-HU" sz="2400" b="1" dirty="0" smtClean="0"/>
              <a:t> </a:t>
            </a:r>
            <a:br>
              <a:rPr lang="hu-HU" sz="2400" b="1" dirty="0" smtClean="0"/>
            </a:b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s3.eu-central-1.amazonaws.com/kozterkep/photos/36df608a172b1b3b989de5390f98bf96_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62000" y="836712"/>
            <a:ext cx="7620000" cy="561975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Székely Bertalan </a:t>
            </a:r>
            <a:r>
              <a:rPr lang="hu-HU" sz="2400" dirty="0" smtClean="0"/>
              <a:t>festőművész,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 </a:t>
            </a:r>
            <a:r>
              <a:rPr lang="hu-HU" sz="2400" dirty="0" smtClean="0"/>
              <a:t>tervező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s3.eu-central-1.amazonaws.com/kozterkep/photos/d67e393d4186b2c0d6a394da94706c93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8004" y="1052736"/>
            <a:ext cx="7547992" cy="566099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Székely Bertalan festőművész,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 tervező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u="sng" dirty="0" smtClean="0">
                <a:hlinkClick r:id="rId3"/>
              </a:rPr>
              <a:t>Székely Bertalan</a:t>
            </a:r>
            <a:r>
              <a:rPr lang="hu-HU" b="1" dirty="0" smtClean="0"/>
              <a:t> (festőművész)</a:t>
            </a:r>
            <a:r>
              <a:rPr lang="hu-HU" b="1" dirty="0" err="1" smtClean="0">
                <a:hlinkClick r:id="rId4"/>
              </a:rPr>
              <a:t>Rauscher</a:t>
            </a:r>
            <a:r>
              <a:rPr lang="hu-HU" b="1" dirty="0" smtClean="0">
                <a:hlinkClick r:id="rId4"/>
              </a:rPr>
              <a:t> Alajos</a:t>
            </a:r>
            <a:r>
              <a:rPr lang="hu-HU" b="1" dirty="0" smtClean="0"/>
              <a:t> (tervező)</a:t>
            </a:r>
            <a:endParaRPr lang="hu-HU" dirty="0"/>
          </a:p>
        </p:txBody>
      </p:sp>
      <p:pic>
        <p:nvPicPr>
          <p:cNvPr id="49154" name="Picture 2" descr="https://s3.eu-central-1.amazonaws.com/kozterkep/photos/447fb175fae7ec898f0195b1376a0216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1680" y="404664"/>
            <a:ext cx="7200800" cy="5337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s3.eu-central-1.amazonaws.com/kozterkep/photos/2502be685b8b1e6791b3fd9766e887b8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268760"/>
            <a:ext cx="4157846" cy="3113188"/>
          </a:xfrm>
          <a:prstGeom prst="rect">
            <a:avLst/>
          </a:prstGeom>
          <a:noFill/>
        </p:spPr>
      </p:pic>
      <p:pic>
        <p:nvPicPr>
          <p:cNvPr id="55300" name="Picture 4" descr="https://s3.eu-central-1.amazonaws.com/kozterkep/photos/3badf979fff65b93dfbba581190cb7bd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0"/>
            <a:ext cx="4074840" cy="5433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s3.eu-central-1.amazonaws.com/kozterkep/photos/66b1939a40ab5901939cff0a777c5abb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764704"/>
            <a:ext cx="7776864" cy="583264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Székely Bertalan festőművész,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 tervező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s3.eu-central-1.amazonaws.com/kozterkep/photos/653e48c4afb053fae957e975b32901cb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1" y="0"/>
            <a:ext cx="51434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s3.eu-central-1.amazonaws.com/kozterkep/photos/cf1248186157690c7fc0ce8e5a0e679f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3018" y="1340768"/>
            <a:ext cx="6417963" cy="446449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Székely Bertalan festőművész,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 tervező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55576" y="548680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/>
              <a:t>Magyar Képzőművészeti Egyetem</a:t>
            </a:r>
            <a:endParaRPr lang="hu-HU" sz="3600" b="1" dirty="0"/>
          </a:p>
        </p:txBody>
      </p:sp>
      <p:sp>
        <p:nvSpPr>
          <p:cNvPr id="3" name="Téglalap 2"/>
          <p:cNvSpPr/>
          <p:nvPr/>
        </p:nvSpPr>
        <p:spPr>
          <a:xfrm>
            <a:off x="2286000" y="1340768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https://drkuktart.blog.hu/2016/09/18/idoutazas_a_magyar_kepzomuveszeti_egyetem_139_eves_falai_kozott_time_traveling_behind_the_gates_of_t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95536" y="2564904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https://mke.hu/az_egyetem_tortenete/index.php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403648" y="4509120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1871-ben Magyar Királyi </a:t>
            </a:r>
            <a:r>
              <a:rPr lang="hu-HU" sz="2400" dirty="0" err="1" smtClean="0"/>
              <a:t>Mintarajztanoda</a:t>
            </a:r>
            <a:r>
              <a:rPr lang="hu-HU" sz="2400" dirty="0" smtClean="0"/>
              <a:t> és Rajztanárképezde néven alakult meg, 1908-tól Magyar Királyi Képzőművészeti Főiskola, 1945-től Magyar Képzőművészeti Főiskola néven működött, mai nevét 2000 óta viseli.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359532" y="342900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4"/>
              </a:rPr>
              <a:t>https://magyarvelemeny.com/egyetem/budapest/magyar-kepzomuveszeti-egyetem/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s3.eu-central-1.amazonaws.com/kozterkep/photos/df6948c335d985855e3c9e2745d9efd9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3921919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3851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Magyar Képzőművészeti Egyetem</a:t>
            </a:r>
            <a:r>
              <a:rPr lang="hu-HU" sz="2400" b="1" dirty="0" smtClean="0"/>
              <a:t> </a:t>
            </a:r>
            <a:r>
              <a:rPr lang="hu-HU" sz="2400" dirty="0" err="1" smtClean="0"/>
              <a:t>sgaffitói</a:t>
            </a:r>
            <a:r>
              <a:rPr lang="hu-HU" sz="2400" dirty="0" smtClean="0"/>
              <a:t> </a:t>
            </a:r>
            <a:r>
              <a:rPr lang="hu-HU" sz="2400" b="1" dirty="0" smtClean="0"/>
              <a:t>Székely Bertalan festőművész,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Alajos tervező</a:t>
            </a:r>
            <a:br>
              <a:rPr lang="hu-HU" sz="2400" b="1" dirty="0" smtClean="0"/>
            </a:br>
            <a:r>
              <a:rPr lang="hu-HU" sz="2400" dirty="0" smtClean="0"/>
              <a:t>1876 </a:t>
            </a:r>
            <a:r>
              <a:rPr lang="da-DK" sz="2400" dirty="0" smtClean="0"/>
              <a:t>VI. Kerület</a:t>
            </a:r>
            <a:r>
              <a:rPr lang="hu-HU" sz="2400" dirty="0" smtClean="0"/>
              <a:t> </a:t>
            </a:r>
            <a:r>
              <a:rPr lang="da-DK" sz="2400" dirty="0" smtClean="0"/>
              <a:t> Andrássy út 71.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5486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 A párkányszalag medalionjaiban</a:t>
            </a:r>
            <a:r>
              <a:rPr lang="hu-HU" sz="2400" b="1" dirty="0" smtClean="0"/>
              <a:t> Székely Bertalan </a:t>
            </a:r>
            <a:r>
              <a:rPr lang="hu-HU" sz="2400" dirty="0" smtClean="0"/>
              <a:t>intézeti festőtanár munkái, </a:t>
            </a:r>
            <a:r>
              <a:rPr lang="hu-HU" sz="2400" b="1" dirty="0" smtClean="0"/>
              <a:t>a többi </a:t>
            </a:r>
            <a:r>
              <a:rPr lang="hu-HU" sz="2400" b="1" dirty="0" err="1" smtClean="0"/>
              <a:t>sgrafitto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Lajos tervei </a:t>
            </a:r>
            <a:r>
              <a:rPr lang="hu-HU" sz="2400" dirty="0" smtClean="0"/>
              <a:t>alapján készült.  </a:t>
            </a:r>
          </a:p>
          <a:p>
            <a:r>
              <a:rPr lang="hu-HU" sz="2400" dirty="0" smtClean="0"/>
              <a:t>Az épületbe belépve kicsi előcsarnokba érkezünk. A márványozott falakkal, oszlopokkal és színes, aranyozott </a:t>
            </a:r>
            <a:r>
              <a:rPr lang="hu-HU" sz="2400" dirty="0" err="1" smtClean="0"/>
              <a:t>stukkoboltozattal</a:t>
            </a:r>
            <a:r>
              <a:rPr lang="hu-HU" sz="2400" dirty="0" smtClean="0"/>
              <a:t> készült bejárat fülkéit művészettörténeti jelentőségű férfiak szobrai díszítik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1764" y="119675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Korábbi firenzei és veronai tanulmányútjain szerzett tapasztalatait hasznosította a </a:t>
            </a:r>
            <a:r>
              <a:rPr lang="hu-HU" sz="2400" dirty="0" err="1" smtClean="0"/>
              <a:t>Mintarajztanoda</a:t>
            </a:r>
            <a:r>
              <a:rPr lang="hu-HU" sz="2400" dirty="0" smtClean="0"/>
              <a:t> tervezésekor, az itáliai reneszánsz inspirálta az épületdíszítő motívumok kiválasztásában. Tervei alapján készült az </a:t>
            </a:r>
            <a:r>
              <a:rPr lang="hu-HU" sz="2400" b="1" dirty="0" smtClean="0"/>
              <a:t>épület belső dekorációja </a:t>
            </a:r>
            <a:r>
              <a:rPr lang="hu-HU" sz="2400" dirty="0" smtClean="0"/>
              <a:t>is.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/>
              <a:t>Rauscher</a:t>
            </a:r>
            <a:r>
              <a:rPr lang="hu-HU" sz="2400" b="1" dirty="0" smtClean="0"/>
              <a:t> Alajos </a:t>
            </a:r>
            <a:r>
              <a:rPr lang="hu-HU" sz="2400" dirty="0" smtClean="0"/>
              <a:t>tervei alapján készült az épület belső dekorációja is.</a:t>
            </a:r>
            <a:endParaRPr lang="hu-HU" sz="2400" dirty="0"/>
          </a:p>
        </p:txBody>
      </p:sp>
      <p:pic>
        <p:nvPicPr>
          <p:cNvPr id="37890" name="Picture 2" descr="https://mke.hu/res/imgcache/mintarajziskola01_rb_1000x800conv.web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9916" y="908720"/>
            <a:ext cx="6084168" cy="4052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KYtSJa6A0Jk/XA_1_RCfWUI/AAAAAAABs2s/6jfqXA1x6yQqrfl8e3auIEAY_MTDxJWUwCEwYBhgL/s1600/20180915_135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988840"/>
            <a:ext cx="5120569" cy="288032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Itt a lépcsőházi korláttal kompenzálták a lemaradást a másik szárnyhoz képest. Bármelyik palota megirigyelheti a </a:t>
            </a:r>
            <a:r>
              <a:rPr lang="hu-HU" dirty="0" err="1" smtClean="0"/>
              <a:t>részletgazdag</a:t>
            </a:r>
            <a:r>
              <a:rPr lang="hu-HU" dirty="0" smtClean="0"/>
              <a:t> kidolgozást.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mke.hu/res/imgcache/mintarajziskola02_rb_1000x800conv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0"/>
            <a:ext cx="4572769" cy="6863443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0" y="1412776"/>
            <a:ext cx="4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Lépcsőház-korlát Magyar Képzőművészeti Egyetem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mke.hu/res/imgcache/mintarajziskola04_rb_1000x800conv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796" y="683612"/>
            <a:ext cx="8244408" cy="5490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drkuktart_kepzomuveszetiegyetemfineartsunibudapest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407446" cy="587071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395536" y="980728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kétemeletes sarokház a Műcsarnokhoz hasonlatos reneszánsz stílusban tervezett épület </a:t>
            </a:r>
          </a:p>
          <a:p>
            <a:r>
              <a:rPr lang="hu-HU" dirty="0" smtClean="0"/>
              <a:t> Az épületbe belépve kicsi előcsarnokba érkezünk. A márványozott falakkal, oszlopokkal és színes, aranyozott </a:t>
            </a:r>
            <a:r>
              <a:rPr lang="hu-HU" dirty="0" err="1" smtClean="0"/>
              <a:t>stukko-boltozattal</a:t>
            </a:r>
            <a:r>
              <a:rPr lang="hu-HU" dirty="0" smtClean="0"/>
              <a:t> készült bejárat fülkéit művészettörténeti jelentőségű férfiak szobrai díszítik.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mke.hu/res/imgcache/epulet_foepulet0020b_rb_1000x800conv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-1"/>
            <a:ext cx="4572769" cy="6863443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0" y="1844824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Magyar Képzőművészeti Egyetem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mke.hu/res/imgcache/epulet_foepulet0021b_rb_1000x800conv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316" y="980728"/>
            <a:ext cx="8433368" cy="561662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Magyar Képzőművészeti Egyetem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48478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 smtClean="0"/>
              <a:t> Az Országos Magyar Királyi </a:t>
            </a:r>
            <a:r>
              <a:rPr lang="hu-HU" sz="4000" b="1" dirty="0" err="1" smtClean="0"/>
              <a:t>Mintarajztanoda</a:t>
            </a:r>
            <a:r>
              <a:rPr lang="hu-HU" sz="4000" b="1" dirty="0" smtClean="0"/>
              <a:t> és Rajztanárképezde alapítása</a:t>
            </a:r>
            <a:endParaRPr lang="hu-H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ke.hu/res/imgcache/epulet_foepulet0026b_rb_1000x800conv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155" y="980728"/>
            <a:ext cx="8389689" cy="5587533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Magyar Képzőművészeti Egyetem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mke.hu/res/imgcache/epulet_foepulet0022b_rb_1000x800conv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4525" y="1293602"/>
            <a:ext cx="8354949" cy="5564398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,  Magyar Képzőművészeti Egyetem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188640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:Lotz Károly freskói Magyar Képzőművészeti Egyetem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1124744"/>
            <a:ext cx="27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https://fidelio.hu/vizual/egy-ikonikus-epulet-eletrajza-kiallitas-az-andrassy-ut-69-es-a-lotz-freskok-torteneterol-168703.html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2721343" y="0"/>
            <a:ext cx="64226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403648" y="2967335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https://mandiner.hu/cikk/20220219_lotz_karoly_mke_150_freskok_felujitas_kepzomuveszeti_egyetem_regi_mucsarnok_kultura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drkuktart_kepzomuveszetiegyetemfineartsunibudapest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86654"/>
            <a:ext cx="7848872" cy="5884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1.bp.blogspot.com/-mG8BtMz2lVA/XA_2GF6vdKI/AAAAAAABs2s/c7sVE-YNNMwEkOaM3GiHfe56neJKeqPtACEwYBhgL/s1600/20181202_1322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1580" y="980728"/>
            <a:ext cx="7560840" cy="425297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előbbiekkel szemben az "új" épület belső kialakítása már szerény, viszont a - már nem használt - valamikori bejárat aulája is meseszép.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23528" y="573325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https://igloinapok.blogspot.com/2018/12/magyar-kepzomuveszeti-egyetem.html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4482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 smtClean="0"/>
              <a:t> A Régi Műcsarnok </a:t>
            </a:r>
          </a:p>
          <a:p>
            <a:pPr algn="ctr"/>
            <a:r>
              <a:rPr lang="hu-HU" sz="2800" b="1" dirty="0" smtClean="0"/>
              <a:t>1875-1877</a:t>
            </a:r>
          </a:p>
          <a:p>
            <a:pPr algn="ctr"/>
            <a:r>
              <a:rPr lang="hu-HU" sz="2400" b="1" dirty="0" smtClean="0"/>
              <a:t> Andrássy út 69. 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ke.hu/res/imgcache/epulet_foepulet0023b_rb_1000x800conv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256" y="908720"/>
            <a:ext cx="8541488" cy="5688632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Magyar Képzőművészeti Egyetem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 Sugár úti Műcsarnok épülete (</a:t>
            </a:r>
            <a:r>
              <a:rPr lang="hu-HU" sz="2400" dirty="0" smtClean="0"/>
              <a:t>ma</a:t>
            </a:r>
            <a:r>
              <a:rPr lang="hu-HU" sz="2400" b="1" dirty="0" smtClean="0"/>
              <a:t> Magyar Képzőművészeti Egyetem főépülete, Andrássy út 69.), </a:t>
            </a:r>
            <a:r>
              <a:rPr lang="hu-HU" sz="2400" dirty="0" err="1" smtClean="0"/>
              <a:t>Elischer</a:t>
            </a:r>
            <a:r>
              <a:rPr lang="hu-HU" sz="2400" dirty="0" smtClean="0"/>
              <a:t> Lajos rajza 1877-ben. (Korábban lásd File:Műcsarnok a Sugárúton, Vasárnapi </a:t>
            </a:r>
            <a:r>
              <a:rPr lang="hu-HU" sz="2400" dirty="0" err="1" smtClean="0"/>
              <a:t>Ujság</a:t>
            </a:r>
            <a:r>
              <a:rPr lang="hu-HU" sz="2400" dirty="0" smtClean="0"/>
              <a:t>, 1875 ).</a:t>
            </a:r>
            <a:endParaRPr lang="hu-HU" sz="2400" dirty="0"/>
          </a:p>
        </p:txBody>
      </p:sp>
      <p:pic>
        <p:nvPicPr>
          <p:cNvPr id="69634" name="Picture 2" descr="https://upload.wikimedia.org/wikipedia/commons/thumb/a/a7/K%C3%A9pz%C5%91m%C5%B1v%C3%A9szeti_T%C3%A1rsulat_m%C5%B1csarnoka._Mo._%C3%A9s_a_Nagyvil%C3%A1g%2C_1877.jpg/1219px-K%C3%A9pz%C5%91m%C5%B1v%C3%A9szeti_T%C3%A1rsulat_m%C5%B1csarnoka._Mo._%C3%A9s_a_Nagyvil%C3%A1g%2C_1877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372617" y="1268760"/>
            <a:ext cx="6398765" cy="5375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75134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 Az első emeleti folyosó mennyezetén az </a:t>
            </a:r>
            <a:r>
              <a:rPr lang="hu-HU" sz="2400" b="1" dirty="0" smtClean="0"/>
              <a:t>Összhang, a Szépség, a Valóság és a Képzelet </a:t>
            </a:r>
            <a:r>
              <a:rPr lang="hu-HU" sz="2400" dirty="0" smtClean="0"/>
              <a:t>női megszemélyesítői egy-egy nyolcszögletű képmezőben, géniuszok és pajkos puttók kíséretében reneszánsz ornamentális keretben jelennek meg.  </a:t>
            </a:r>
          </a:p>
          <a:p>
            <a:r>
              <a:rPr lang="hu-HU" sz="2400" dirty="0" smtClean="0"/>
              <a:t>Az itt látható mennyezeti stukkók - csakúgy mint az első emeleti díszes termekben - </a:t>
            </a:r>
            <a:r>
              <a:rPr lang="hu-HU" sz="2400" b="1" dirty="0" err="1" smtClean="0"/>
              <a:t>Kéler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Napoleon</a:t>
            </a:r>
            <a:r>
              <a:rPr lang="hu-HU" sz="2400" b="1" dirty="0" smtClean="0"/>
              <a:t> építész </a:t>
            </a:r>
            <a:r>
              <a:rPr lang="hu-HU" sz="2400" dirty="0" smtClean="0"/>
              <a:t>munkái. Az épület színes üvegablakait </a:t>
            </a:r>
            <a:r>
              <a:rPr lang="hu-HU" sz="2400" b="1" dirty="0" smtClean="0"/>
              <a:t>Róth Zsigmond </a:t>
            </a:r>
            <a:r>
              <a:rPr lang="hu-HU" sz="2400" dirty="0" smtClean="0"/>
              <a:t>tervezte.  </a:t>
            </a:r>
          </a:p>
          <a:p>
            <a:endParaRPr lang="hu-HU" sz="2400" dirty="0" smtClean="0"/>
          </a:p>
          <a:p>
            <a:r>
              <a:rPr lang="hu-HU" sz="2400" dirty="0" smtClean="0"/>
              <a:t> A </a:t>
            </a:r>
            <a:r>
              <a:rPr lang="hu-HU" sz="2400" dirty="0" err="1" smtClean="0"/>
              <a:t>Milleneumi</a:t>
            </a:r>
            <a:r>
              <a:rPr lang="hu-HU" sz="2400" dirty="0" smtClean="0"/>
              <a:t> ünnepségekhez kapcsolódva 1896-ban kiállítási palota épült a Városligetben, mely a Műcsarnok nevet kapta. Ekkor keresztelték át az Andrássy úti épületet Régi Műcsarnokra.  </a:t>
            </a:r>
          </a:p>
          <a:p>
            <a:endParaRPr lang="hu-HU" sz="2400" dirty="0" smtClean="0"/>
          </a:p>
          <a:p>
            <a:r>
              <a:rPr lang="hu-HU" sz="2400" dirty="0" smtClean="0"/>
              <a:t>Később a két szomszédos épületet egybenyitották, s azóta a Régi Műcsarnok épülete a Képzőművészeti Egyetem része, </a:t>
            </a:r>
          </a:p>
          <a:p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836712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1861-ben megalakult az Országos Magyar Képzőművészeti Társulat</a:t>
            </a:r>
            <a:r>
              <a:rPr lang="hu-HU" dirty="0" smtClean="0"/>
              <a:t>. A </a:t>
            </a:r>
            <a:r>
              <a:rPr lang="hu-HU" sz="2400" dirty="0" smtClean="0"/>
              <a:t>Társulat megvalósítandó céljai között elsőként szerepelt egy művészi tanintézet felállításának a terve A leendő művészeti akadémia felállításának a megtervezésére bizottságot alakítottak. A bizottmány tagjai : </a:t>
            </a:r>
            <a:r>
              <a:rPr lang="hu-HU" sz="2400" dirty="0" err="1" smtClean="0"/>
              <a:t>Orlay-Petrich</a:t>
            </a:r>
            <a:r>
              <a:rPr lang="hu-HU" sz="2400" dirty="0" smtClean="0"/>
              <a:t> Soma, Than Mór, </a:t>
            </a:r>
            <a:r>
              <a:rPr lang="hu-HU" sz="2400" dirty="0" err="1" smtClean="0"/>
              <a:t>Telepy</a:t>
            </a:r>
            <a:r>
              <a:rPr lang="hu-HU" sz="2400" dirty="0" smtClean="0"/>
              <a:t> Károly, </a:t>
            </a:r>
            <a:r>
              <a:rPr lang="hu-HU" sz="2400" dirty="0" err="1" smtClean="0"/>
              <a:t>Plachy</a:t>
            </a:r>
            <a:r>
              <a:rPr lang="hu-HU" sz="2400" dirty="0" smtClean="0"/>
              <a:t> Ferenc és Harsányi Pál voltak. </a:t>
            </a:r>
          </a:p>
          <a:p>
            <a:r>
              <a:rPr lang="hu-HU" sz="2400" dirty="0" smtClean="0"/>
              <a:t> Az akadémia felállítására vonatkozó terveik a mostoha anyagi körülmények miatt nem valósultak meg Az Országos Magyar Képzőművészeti Társulat sürgetésére, végül 1871 május 6.-án, I. Ferenc József által szentesített törvény alapján, Pauler Tivadar miniszteri rendelettel alapította meg a Magyar Képzőművészeti Egyetem jogelődjét, az Országos Magyar Királyi </a:t>
            </a:r>
            <a:r>
              <a:rPr lang="hu-HU" sz="2400" dirty="0" err="1" smtClean="0"/>
              <a:t>Mintarajztanodát</a:t>
            </a:r>
            <a:r>
              <a:rPr lang="hu-HU" sz="2400" dirty="0" smtClean="0"/>
              <a:t> és Rajztanárképezdét. </a:t>
            </a:r>
          </a:p>
          <a:p>
            <a:r>
              <a:rPr lang="hu-HU" sz="2400" dirty="0" smtClean="0"/>
              <a:t>Az új intézmény 1871. októberében a terézvárosi </a:t>
            </a:r>
            <a:r>
              <a:rPr lang="hu-HU" sz="2400" dirty="0" err="1" smtClean="0"/>
              <a:t>Rombach</a:t>
            </a:r>
            <a:r>
              <a:rPr lang="hu-HU" sz="2400" dirty="0" smtClean="0"/>
              <a:t> utca 6. szám alatt, egy magánbérházban, bérelt lakásban kezdte meg a működését.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539552" y="260648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https://mke.hu/az_egyetem_tortenete/index.php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 A Régi Műcsarnok 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215516" y="1536174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 Az 1877-ben elkészült épületet</a:t>
            </a:r>
            <a:r>
              <a:rPr lang="hu-HU" sz="2400" b="1" dirty="0" smtClean="0"/>
              <a:t> Láng Adolf </a:t>
            </a:r>
            <a:r>
              <a:rPr lang="hu-HU" sz="2400" dirty="0" smtClean="0"/>
              <a:t>tervezte, itáliai reneszánsz </a:t>
            </a:r>
            <a:r>
              <a:rPr lang="hu-HU" sz="2400" b="1" dirty="0" smtClean="0"/>
              <a:t> veronai </a:t>
            </a:r>
            <a:r>
              <a:rPr lang="hu-HU" sz="2400" b="1" dirty="0" err="1" smtClean="0"/>
              <a:t>Palazzo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Bevilaqua</a:t>
            </a:r>
            <a:r>
              <a:rPr lang="hu-HU" sz="2400" b="1" dirty="0" smtClean="0"/>
              <a:t> </a:t>
            </a:r>
            <a:r>
              <a:rPr lang="hu-HU" sz="2400" dirty="0" smtClean="0"/>
              <a:t> mintát követve, palota homlokzatát, valamint az épület belső ornamentikáját.</a:t>
            </a:r>
          </a:p>
          <a:p>
            <a:endParaRPr lang="hu-HU" sz="2400" dirty="0" smtClean="0"/>
          </a:p>
          <a:p>
            <a:r>
              <a:rPr lang="hu-HU" sz="2400" dirty="0" smtClean="0"/>
              <a:t>Az Andrássy 69. alatt felépült Műcsarnok volt a magyar kortárs képzőművészek első professzionális kiállítási tere: első 20 éve alatt sok ezer festményt, szobrot és grafikát tártak itt a közönség elé.</a:t>
            </a:r>
          </a:p>
          <a:p>
            <a:endParaRPr lang="hu-HU" sz="2400" dirty="0" smtClean="0"/>
          </a:p>
          <a:p>
            <a:r>
              <a:rPr lang="hu-HU" sz="2400" dirty="0" smtClean="0"/>
              <a:t>1945 óta a </a:t>
            </a:r>
            <a:r>
              <a:rPr lang="hu-HU" sz="2400" b="1" dirty="0" smtClean="0"/>
              <a:t>Magyar Képzőművészeti Egyetem</a:t>
            </a:r>
            <a:r>
              <a:rPr lang="hu-HU" sz="2400" dirty="0" smtClean="0"/>
              <a:t> otthona, de hányattatott sorsa alatt </a:t>
            </a:r>
            <a:r>
              <a:rPr lang="hu-HU" sz="2400" b="1" dirty="0" smtClean="0"/>
              <a:t>volt kiállítótér, múzeum, műterem, vásári látványosság, hivatal, színház, sőt kabaré </a:t>
            </a:r>
            <a:r>
              <a:rPr lang="hu-HU" sz="2400" dirty="0" smtClean="0"/>
              <a:t>is.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1032" y="1196752"/>
            <a:ext cx="87129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szomszédos telekre közadakozásból épült az 1877-ben felavatott Műcsarnok.</a:t>
            </a:r>
          </a:p>
          <a:p>
            <a:endParaRPr lang="hu-HU" sz="2400" dirty="0" smtClean="0"/>
          </a:p>
          <a:p>
            <a:r>
              <a:rPr lang="hu-HU" sz="2400" dirty="0" smtClean="0"/>
              <a:t>  Az ovális kupolával koronázott lépcsőház és az első emeleti folyosó allegorikus falfestményei a mesteriskola festőtanárának</a:t>
            </a:r>
            <a:r>
              <a:rPr lang="hu-HU" sz="2400" b="1" dirty="0" smtClean="0"/>
              <a:t>, Lotz Károlynak művei.  </a:t>
            </a:r>
          </a:p>
          <a:p>
            <a:r>
              <a:rPr lang="hu-HU" sz="2400" dirty="0" smtClean="0"/>
              <a:t>A lépcsőház </a:t>
            </a:r>
            <a:r>
              <a:rPr lang="hu-HU" sz="2400" dirty="0" err="1" smtClean="0"/>
              <a:t>lunettáinak</a:t>
            </a:r>
            <a:r>
              <a:rPr lang="hu-HU" sz="2400" dirty="0" smtClean="0"/>
              <a:t> változatos beállítású, alacsony ívvel lezárt képmezőibe illeszkedő nőalakjai, különböző művészeti műfajokat szimbolizálnak </a:t>
            </a:r>
          </a:p>
          <a:p>
            <a:r>
              <a:rPr lang="hu-HU" sz="2400" dirty="0" smtClean="0"/>
              <a:t>(</a:t>
            </a:r>
            <a:r>
              <a:rPr lang="hu-HU" sz="2400" b="1" dirty="0" smtClean="0"/>
              <a:t>Művészettörténet, Iparművészet, Szobrászat, Építészet, Rajz). 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áng Adolf. Mo. és a Nagyvilág, 18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7214" y="-1"/>
            <a:ext cx="5446787" cy="685800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20688"/>
            <a:ext cx="3635896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Láng Adolf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(Prága, 1848.  június 15. – Bécs, 1913. május 2.) építész, a magyar historizmus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képviselője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79512" y="2924944"/>
            <a:ext cx="3204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. Az épületet az 1874-es pályázat győztese, a csehországi születésű, akkor még csupán 26 éves Adolf </a:t>
            </a:r>
            <a:r>
              <a:rPr lang="hu-HU" sz="2400" smtClean="0"/>
              <a:t>Lang tervezte,</a:t>
            </a:r>
            <a:r>
              <a:rPr lang="hu-HU" sz="2400" dirty="0" smtClean="0"/>
              <a:t> aki a homlokzatot a veronai </a:t>
            </a:r>
            <a:r>
              <a:rPr lang="hu-HU" sz="2400" dirty="0" err="1" smtClean="0"/>
              <a:t>Palazzo</a:t>
            </a:r>
            <a:r>
              <a:rPr lang="hu-HU" sz="2400" dirty="0" smtClean="0"/>
              <a:t> </a:t>
            </a:r>
            <a:r>
              <a:rPr lang="hu-HU" sz="2400" dirty="0" err="1" smtClean="0"/>
              <a:t>Bevilaqua</a:t>
            </a:r>
            <a:r>
              <a:rPr lang="hu-HU" sz="2400" dirty="0" smtClean="0"/>
              <a:t> mintájára alkotta meg,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1520" y="4919008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Egy iskola, vagyis Akadémia, egy klasszikus, tizenkilencedik századvégi épület, Budapest dísze, egyik büszkesége. Mintája a </a:t>
            </a:r>
            <a:r>
              <a:rPr lang="hu-HU" sz="2400" b="1" dirty="0" smtClean="0"/>
              <a:t>veronai </a:t>
            </a:r>
            <a:r>
              <a:rPr lang="hu-HU" sz="2400" b="1" dirty="0" err="1" smtClean="0"/>
              <a:t>Palazzo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Bevilaqua</a:t>
            </a:r>
            <a:r>
              <a:rPr lang="hu-HU" sz="2400" b="1" dirty="0" smtClean="0"/>
              <a:t> </a:t>
            </a:r>
            <a:r>
              <a:rPr lang="hu-HU" sz="2400" dirty="0" smtClean="0"/>
              <a:t>volt, meseszép, neoreneszánsz lépcsőházát és emeleti előcsarnokát Lotz Károly festette. Ma a Képzőművészeti Egyetem egyik épülete.</a:t>
            </a:r>
            <a:endParaRPr lang="hu-HU" sz="2400" dirty="0"/>
          </a:p>
        </p:txBody>
      </p:sp>
      <p:pic>
        <p:nvPicPr>
          <p:cNvPr id="78852" name="Picture 4" descr="https://upload.wikimedia.org/wikipedia/commons/4/4c/Palazzo_Bevilacqu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0"/>
            <a:ext cx="5692521" cy="3565856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51520" y="378904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veronai </a:t>
            </a:r>
            <a:r>
              <a:rPr lang="hu-HU" sz="2400" b="1" dirty="0" err="1" smtClean="0"/>
              <a:t>Palazzo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Bevilaqua</a:t>
            </a:r>
            <a:r>
              <a:rPr lang="hu-HU" sz="2400" b="1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34076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leendő Műcsarnok</a:t>
            </a:r>
          </a:p>
          <a:p>
            <a:r>
              <a:rPr lang="hu-HU" sz="2400" dirty="0" smtClean="0"/>
              <a:t>A palota gazdagon aranyozott, stukkókkal díszített, oszlopos-boltíves márványozott előteréből juthatunk be, a kicsi, de elegáns kiképzésű lépcsőházba, melynek a mennyezet </a:t>
            </a:r>
            <a:r>
              <a:rPr lang="hu-HU" sz="2400" dirty="0" err="1" smtClean="0"/>
              <a:t>lunettáit</a:t>
            </a:r>
            <a:r>
              <a:rPr lang="hu-HU" sz="2400" dirty="0" smtClean="0"/>
              <a:t>, és az első emelet mennyezetén található nyolcszögletű keretbe foglalt allegorikus figurákat a </a:t>
            </a:r>
            <a:r>
              <a:rPr lang="hu-HU" sz="2400" dirty="0" err="1" smtClean="0"/>
              <a:t>Mintarajztanoda</a:t>
            </a:r>
            <a:r>
              <a:rPr lang="hu-HU" sz="2400" dirty="0" smtClean="0"/>
              <a:t> festészeti osztályának tanára, a kor ünnepelt freskófestője, Lotz Károly festette.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1475656" y="4941168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https://mke.hu/az_egyetem_tortenete/index.php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0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leendő Műcsarnok</a:t>
            </a:r>
          </a:p>
          <a:p>
            <a:r>
              <a:rPr lang="hu-HU" sz="2400" b="1" dirty="0" smtClean="0"/>
              <a:t>Láng Adolf</a:t>
            </a:r>
            <a:r>
              <a:rPr lang="hu-HU" sz="2400" dirty="0" smtClean="0"/>
              <a:t> tervei alapján, közadakozásból kezdték meg az építkezést, 1875 április 12.-én, s az első kapavágástól számított alig több mint öt hónappal, </a:t>
            </a:r>
            <a:r>
              <a:rPr lang="hu-HU" sz="2400" dirty="0" err="1" smtClean="0"/>
              <a:t>Kéler</a:t>
            </a:r>
            <a:r>
              <a:rPr lang="hu-HU" sz="2400" dirty="0" smtClean="0"/>
              <a:t> </a:t>
            </a:r>
            <a:r>
              <a:rPr lang="hu-HU" sz="2400" dirty="0" err="1" smtClean="0"/>
              <a:t>Napoleon</a:t>
            </a:r>
            <a:r>
              <a:rPr lang="hu-HU" sz="2400" dirty="0" smtClean="0"/>
              <a:t> építész vállalkozó irányításával szeptember 26-án megkezdték a tető felrakását  </a:t>
            </a:r>
          </a:p>
          <a:p>
            <a:r>
              <a:rPr lang="hu-HU" sz="2400" b="1" dirty="0" smtClean="0"/>
              <a:t>A veronai </a:t>
            </a:r>
            <a:r>
              <a:rPr lang="hu-HU" sz="2400" b="1" dirty="0" err="1" smtClean="0"/>
              <a:t>Palazzo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Bevilacqua</a:t>
            </a:r>
            <a:r>
              <a:rPr lang="hu-HU" sz="2400" b="1" dirty="0" smtClean="0"/>
              <a:t> </a:t>
            </a:r>
            <a:r>
              <a:rPr lang="hu-HU" sz="2400" dirty="0" smtClean="0"/>
              <a:t>(</a:t>
            </a:r>
            <a:r>
              <a:rPr lang="hu-HU" sz="2400" dirty="0" err="1" smtClean="0"/>
              <a:t>Michele</a:t>
            </a:r>
            <a:r>
              <a:rPr lang="hu-HU" sz="2400" dirty="0" smtClean="0"/>
              <a:t> </a:t>
            </a:r>
            <a:r>
              <a:rPr lang="hu-HU" sz="2400" dirty="0" err="1" smtClean="0"/>
              <a:t>Sanmicheli</a:t>
            </a:r>
            <a:r>
              <a:rPr lang="hu-HU" sz="2400" dirty="0" smtClean="0"/>
              <a:t> építette 1530-ban) mintájára készült reneszánsz terméskőpalota elegáns, mértéktartó homlokzatán hirdeti, hogy közadakozásból jött létre. </a:t>
            </a:r>
          </a:p>
          <a:p>
            <a:endParaRPr lang="hu-HU" sz="2400" dirty="0" smtClean="0"/>
          </a:p>
          <a:p>
            <a:r>
              <a:rPr lang="hu-HU" sz="2400" dirty="0" smtClean="0"/>
              <a:t>A belső </a:t>
            </a:r>
            <a:r>
              <a:rPr lang="hu-HU" sz="2400" dirty="0" err="1" smtClean="0"/>
              <a:t>stukko</a:t>
            </a:r>
            <a:r>
              <a:rPr lang="hu-HU" sz="2400" dirty="0" smtClean="0"/>
              <a:t> díszeket </a:t>
            </a:r>
            <a:r>
              <a:rPr lang="hu-HU" sz="2400" dirty="0" err="1" smtClean="0"/>
              <a:t>Kéler</a:t>
            </a:r>
            <a:r>
              <a:rPr lang="hu-HU" sz="2400" dirty="0" smtClean="0"/>
              <a:t> </a:t>
            </a:r>
            <a:r>
              <a:rPr lang="hu-HU" sz="2400" dirty="0" err="1" smtClean="0"/>
              <a:t>Napoleon</a:t>
            </a:r>
            <a:r>
              <a:rPr lang="hu-HU" sz="2400" dirty="0" smtClean="0"/>
              <a:t>, a festészeti munkákat </a:t>
            </a:r>
            <a:r>
              <a:rPr lang="hu-HU" sz="2400" b="1" dirty="0" smtClean="0"/>
              <a:t>Láng Adolf </a:t>
            </a:r>
            <a:r>
              <a:rPr lang="hu-HU" sz="2400" dirty="0" smtClean="0"/>
              <a:t>készítette. A színes ablakokat Róth Zsigmond, társulati tag készítette el és ajándékozta a </a:t>
            </a:r>
            <a:r>
              <a:rPr lang="hu-HU" sz="2400" b="1" dirty="0" smtClean="0"/>
              <a:t>leendő Műcsarnoknak  </a:t>
            </a:r>
          </a:p>
          <a:p>
            <a:endParaRPr lang="hu-HU" sz="2400" b="1" dirty="0" smtClean="0"/>
          </a:p>
          <a:p>
            <a:r>
              <a:rPr lang="hu-HU" sz="2400" dirty="0" smtClean="0"/>
              <a:t>Amikor 1896-ban, a Hősök terén elkészült az új Műcsarnok, a Magyar Képzőművészeti Társulat átköltözött oda. Ettől kezdve az Andrássy 69. alatt álló palota neve </a:t>
            </a:r>
            <a:r>
              <a:rPr lang="hu-HU" sz="2400" b="1" dirty="0" smtClean="0"/>
              <a:t>Régi Műcsarnok lett</a:t>
            </a:r>
          </a:p>
          <a:p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83568" y="3933056"/>
            <a:ext cx="738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https://kultura.hu/terfoglalasok-a-regi-mucsarnok-tortenetei/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ltura.hu/wp-content/uploads/2022/01/forr%C3%A1s_K%C3%A9pz%C5%91m%C5%B1v%C3%A9szeti_Egyetem_fel%C3%BAj%C3%ADt%C3%A1s_Lotz-_1_1-1024x7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3549" y="1052736"/>
            <a:ext cx="7276901" cy="550031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Az 1877-ben elkészült épületet Láng Adolf tervezte, itáliai reneszánsz mintát követve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s://s3.eu-central-1.amazonaws.com/kozterkep/photos/07118bf33efd19c781df8cf64d14f062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540" y="1051005"/>
            <a:ext cx="8280920" cy="580699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 </a:t>
            </a:r>
            <a:r>
              <a:rPr lang="hu-HU" b="1" dirty="0" smtClean="0"/>
              <a:t>Régi Műcsarnok</a:t>
            </a:r>
            <a:r>
              <a:rPr lang="hu-HU" dirty="0" smtClean="0"/>
              <a:t> a </a:t>
            </a:r>
            <a:r>
              <a:rPr lang="hu-HU" b="1" dirty="0" smtClean="0"/>
              <a:t>Magyar Képzőművészeti Egyetem </a:t>
            </a:r>
            <a:r>
              <a:rPr lang="hu-HU" dirty="0" smtClean="0"/>
              <a:t>egyik műemléki épülete, az Andrássy út 69. alatt álló palota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drkuktart_kepzomuveszetiegyetemfineartsunibudapest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548680"/>
            <a:ext cx="5400600" cy="719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764704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főváros közgyűlése 1872-ik év május 8-án tartott közgyűlésén helyt adott a Magyar Országos Képzőművészeti Társulat kérelmének, majd hosszas alkudozások után 1874-ben kötött szerződéssel a leendő sugárút déli oldalán, az Oktogonon túl a 78, 80 és 151. számú telkeket 55,000 forintos, jutányos áron a Társulatnak eladta…..  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Miután a megvásárolt telkek a Társulat szükségleteit felülmúlták, azoknak mintegy a fele részét a főváros beleegyezésével a tanulmányi alapnak ugyanazon az áron átengedték, hogy ott felépülhessen az Országos Magyar Királyi </a:t>
            </a:r>
            <a:r>
              <a:rPr lang="hu-HU" sz="2400" dirty="0" err="1" smtClean="0"/>
              <a:t>Mintarajztanoda</a:t>
            </a:r>
            <a:r>
              <a:rPr lang="hu-HU" sz="2400" dirty="0" smtClean="0"/>
              <a:t> és Rajztanárképezde saját háza. A </a:t>
            </a:r>
            <a:r>
              <a:rPr lang="hu-HU" sz="2400" b="1" dirty="0" smtClean="0"/>
              <a:t>két építkezés szinte azonos időben kezdődött</a:t>
            </a:r>
            <a:endParaRPr lang="hu-HU" sz="2400" b="1" dirty="0"/>
          </a:p>
        </p:txBody>
      </p:sp>
      <p:sp>
        <p:nvSpPr>
          <p:cNvPr id="3" name="Téglalap 2"/>
          <p:cNvSpPr/>
          <p:nvPr/>
        </p:nvSpPr>
        <p:spPr>
          <a:xfrm>
            <a:off x="1268760" y="5229200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https://mke.hu/az_egyetem_tortenete/index.php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s://s3.eu-central-1.amazonaws.com/kozterkep/photos/42463d10b72de4ee68e4aa0786603648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2164" y="0"/>
            <a:ext cx="55121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s://s3.eu-central-1.amazonaws.com/kozterkep/photos/e39d0018d6fecad519c6363df835a45d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4641" y="764704"/>
            <a:ext cx="7694717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s://s3.eu-central-1.amazonaws.com/kozterkep/photos/a9c7bd1ab3421093b0f6480d7568c6d0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9093" y="0"/>
            <a:ext cx="8645814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s://kultura.hu/wp-content/uploads/2022/01/forr%C3%A1s_K%C3%A9pz%C5%91m%C5%B1v%C3%A9szeti_Egyetem_fel%C3%BAj%C3%ADt%C3%A1s_Lotz-_1_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s://kultura.hu/wp-content/uploads/2022/01/forr%C3%A1s_K%C3%A9pz%C5%91m%C5%B1v%C3%A9szeti_Egyetem_fel%C3%BAj%C3%ADt%C3%A1s_Lotz-_1_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354626"/>
            <a:ext cx="5040560" cy="336037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323528" y="40466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Képzőművészeti Egyetem Régi Műcsarnokának mennyezetét díszítő Lotz-freskók restaurálása 2021 végén fejeződött be, ugyanekkor újult meg az épület díszes előcsarnoka, aulája, lépcsőháza és rektori folyosója is. A nagyszabású felújítási projektet széles körű kutatási munkák előzték meg, melynek célja az volt, hogy az évtizedek alatt súlyosan roncsolódott Lotz-faliképegyüttes és a Láng Adolf által tervezett épületrész neoreneszánsz belső terei újra az eredeti pompájukban legyenek láthatók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971600" y="6021288"/>
            <a:ext cx="738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https://kultura.hu/terfoglalasok-a-regi-mucsarnok-tortenetei/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s://orszagut.com/data/articles/2/20/article-2042/Lotz_Kepzelet_ilyenvolt_lett_fit_800x10000.jpeg?key=156690403e721f0d8fb6b3a6587ad24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8680"/>
            <a:ext cx="4242048" cy="510540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395536" y="1196752"/>
            <a:ext cx="209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Lotz Károly, Képzelet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95536" y="2274838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 Régi Műcsarnok mennyezetének helyreállítása 2021 végén fejeződött be A Lotz-faliképciklus allegorikus női figuráinak restaurálása különleges szakértelmet igényelt, mivel úgynevezett </a:t>
            </a:r>
            <a:r>
              <a:rPr lang="hu-HU" dirty="0" err="1" smtClean="0"/>
              <a:t>szekkótechnikával</a:t>
            </a:r>
            <a:r>
              <a:rPr lang="hu-HU" dirty="0" smtClean="0"/>
              <a:t>, száraz vakolatra, olajfestékkel készültek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wga.hu/art/l/lotz/4mural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919707" y="620688"/>
            <a:ext cx="7304585" cy="6237312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 </a:t>
            </a:r>
            <a:r>
              <a:rPr lang="hu-HU" sz="2400" b="1" u="sng" dirty="0" smtClean="0"/>
              <a:t> Lotz Károly</a:t>
            </a:r>
            <a:r>
              <a:rPr lang="hu-HU" sz="2400" b="1" dirty="0" smtClean="0"/>
              <a:t>:  A Valóság </a:t>
            </a:r>
            <a:r>
              <a:rPr lang="hu-HU" sz="2400" dirty="0" smtClean="0"/>
              <a:t>(részlet), 1877 után, Tempera falkép</a:t>
            </a:r>
            <a:br>
              <a:rPr lang="hu-HU" sz="2400" dirty="0" smtClean="0"/>
            </a:br>
            <a:r>
              <a:rPr lang="hu-HU" sz="2400" dirty="0" smtClean="0"/>
              <a:t>Régi Műcsarnok, Budapest, Andrássy Gyula út 69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Befejeződött a Lotz-freskók restaurálása a Magyar Képzőművészeti Egyetem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286" y="1556792"/>
            <a:ext cx="8281427" cy="5520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19888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„Láng Adolf az emeletre vezető lépcsősori falmezőt és az emeleti folyosó nyolcszögű képtereit eleve úgy alakította ki, hogy oda nagyobb figurális kompozíciók kerülhessenek.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hlinkClick r:id="rId2"/>
              </a:rPr>
              <a:t>https://kronika.hu/cikk/a-regi-mucsarnok-uj-fenye/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storage.googleapis.com/welove-media/4f/0217-lotzfresko-k-km2.exact1980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3086" y="1700808"/>
            <a:ext cx="7357828" cy="489654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Lotz Károly  A Szépség allegóriája  </a:t>
            </a:r>
            <a:r>
              <a:rPr lang="en-US" sz="2400" b="1" dirty="0" err="1" smtClean="0"/>
              <a:t>Fotó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Koncz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Márton</a:t>
            </a:r>
            <a:r>
              <a:rPr lang="en-US" sz="2400" b="1" dirty="0" smtClean="0"/>
              <a:t> - We Love </a:t>
            </a:r>
            <a:r>
              <a:rPr lang="en-US" sz="2400" b="1" dirty="0" err="1" smtClean="0"/>
              <a:t>Budapes</a:t>
            </a:r>
            <a:r>
              <a:rPr lang="hu-HU" sz="2400" b="1" dirty="0" smtClean="0"/>
              <a:t>t</a:t>
            </a:r>
            <a:endParaRPr lang="hu-HU" sz="2400" dirty="0"/>
          </a:p>
        </p:txBody>
      </p:sp>
      <p:sp>
        <p:nvSpPr>
          <p:cNvPr id="6" name="Téglalap 5"/>
          <p:cNvSpPr/>
          <p:nvPr/>
        </p:nvSpPr>
        <p:spPr>
          <a:xfrm>
            <a:off x="0" y="1019637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https://welovebudapest.com/cikk/2022/2/18/latnivalok-es-kultura-kaprazatos-lotz-freskok-diszitik-a-kepzomuveszeti-egyetem-falait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uscher Lajo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0767" y="0"/>
            <a:ext cx="5133234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772816"/>
            <a:ext cx="3995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 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Lajos </a:t>
            </a:r>
            <a:r>
              <a:rPr lang="hu-HU" sz="2400" dirty="0" smtClean="0"/>
              <a:t>(</a:t>
            </a:r>
            <a:r>
              <a:rPr lang="hu-HU" sz="2400" u="sng" dirty="0" smtClean="0"/>
              <a:t>Stuttgart</a:t>
            </a:r>
            <a:r>
              <a:rPr lang="hu-HU" sz="2400" dirty="0" smtClean="0"/>
              <a:t>, 1845. december 14.– Zebegény, 1914. május 30. grafikus, festő és építész, műegyetemi tanár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storage.googleapis.com/welove-media/cc/0217-lotzfresko-k-km1.exact1980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5899" y="2132856"/>
            <a:ext cx="6492202" cy="432048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freskók női alakjai az akadémikus művészet alapfogalmait testesítik meg</a:t>
            </a:r>
            <a:r>
              <a:rPr lang="en-US" b="1" dirty="0" err="1" smtClean="0"/>
              <a:t>Fotó</a:t>
            </a:r>
            <a:r>
              <a:rPr lang="en-US" b="1" dirty="0" smtClean="0"/>
              <a:t>: </a:t>
            </a:r>
            <a:r>
              <a:rPr lang="en-US" b="1" dirty="0" err="1" smtClean="0"/>
              <a:t>Koncz</a:t>
            </a:r>
            <a:r>
              <a:rPr lang="en-US" b="1" dirty="0" smtClean="0"/>
              <a:t> </a:t>
            </a:r>
            <a:r>
              <a:rPr lang="en-US" b="1" dirty="0" err="1" smtClean="0"/>
              <a:t>Márton</a:t>
            </a:r>
            <a:r>
              <a:rPr lang="en-US" b="1" dirty="0" smtClean="0"/>
              <a:t> - We Love </a:t>
            </a:r>
            <a:r>
              <a:rPr lang="en-US" b="1" dirty="0" err="1" smtClean="0"/>
              <a:t>Budapes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27784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az emeleti díszfolyosó mennyezetét pedig a fantázia, a valóság, a szépség és a nagy művek megszületésére utaló összhang allegóriái díszítik” –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storage.googleapis.com/welove-media/df/0217-lotzfresko-k-km5.exact1980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918" y="980728"/>
            <a:ext cx="9089082" cy="6048672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8316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Művészetallegóriák a lépcsőház mennyezeti párkányán lévő </a:t>
            </a:r>
            <a:r>
              <a:rPr lang="hu-HU" sz="2000" b="1" dirty="0" err="1" smtClean="0"/>
              <a:t>lunettákban</a:t>
            </a:r>
            <a:r>
              <a:rPr lang="hu-HU" sz="2000" b="1" dirty="0" smtClean="0"/>
              <a:t> </a:t>
            </a:r>
            <a:r>
              <a:rPr lang="en-US" sz="2000" b="1" dirty="0" err="1" smtClean="0"/>
              <a:t>Fotó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Koncz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Márton</a:t>
            </a:r>
            <a:r>
              <a:rPr lang="en-US" sz="2000" b="1" dirty="0" smtClean="0"/>
              <a:t> - We Love </a:t>
            </a:r>
            <a:r>
              <a:rPr lang="en-US" sz="2000" b="1" dirty="0" err="1" smtClean="0"/>
              <a:t>Budapes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elovebudapest.com/i/81/0217-lotzfresko-k-km18.exact1980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577" y="332656"/>
            <a:ext cx="789884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332656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s://kultura.hu/wp-content/uploads/2022/01/forr%C3%A1s_K%C3%A9pz%C5%91m%C5%B1v%C3%A9szeti_Egyetem_fel%C3%BAj%C3%ADt%C3%A1s_Lotz-_1_26-582x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260648"/>
            <a:ext cx="3744416" cy="6588115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79512" y="33265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/>
              <a:t>A restaurálás során az épületrész díszítőfestése mellett a fa, üveg, fém és kő épületelemek is megújultak. A Lotz-faliképciklus allegorikus női figurái a művészeti ágakat (Festészet, Szobrászat, Rajz, Építészet, Iparművészet, Művészettörténet), valamint az akadémikus művészet alapfogalmait (Valóság, Képzelet, Fantázia, Harmónia) testesítik meg</a:t>
            </a:r>
            <a:endParaRPr lang="hu-HU" sz="2000" b="1" dirty="0"/>
          </a:p>
        </p:txBody>
      </p:sp>
      <p:sp>
        <p:nvSpPr>
          <p:cNvPr id="5" name="Téglalap 4"/>
          <p:cNvSpPr/>
          <p:nvPr/>
        </p:nvSpPr>
        <p:spPr>
          <a:xfrm>
            <a:off x="0" y="580526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https://kultura.hu/terfoglalasok-a-regi-mucsarnok-tortenetei/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ndiner.hu/gallery/2020/ARN/MKE4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635895" y="0"/>
            <a:ext cx="4630655" cy="6858000"/>
          </a:xfrm>
          <a:prstGeom prst="rect">
            <a:avLst/>
          </a:prstGeom>
          <a:noFill/>
        </p:spPr>
      </p:pic>
      <p:pic>
        <p:nvPicPr>
          <p:cNvPr id="3" name="Picture 4" descr="https://kultura.hu/wp-content/uploads/2022/01/forr%C3%A1s_K%C3%A9pz%C5%91m%C5%B1v%C3%A9szeti_Egyetem_fel%C3%BAj%C3%ADt%C3%A1s_Lotz-_1_28-683x1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40768"/>
            <a:ext cx="3456384" cy="5182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9856" y="1268760"/>
            <a:ext cx="8164288" cy="544285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smtClean="0"/>
              <a:t> A Régi Műcsarnok történetei </a:t>
            </a:r>
            <a:r>
              <a:rPr lang="hu-HU" dirty="0" smtClean="0"/>
              <a:t>kiállítás fókuszában az épületrész legnagyobb látványossága, a frissen restaurált, csodálatos </a:t>
            </a:r>
            <a:r>
              <a:rPr lang="hu-HU" b="1" dirty="0" smtClean="0"/>
              <a:t>Lotz-freskók</a:t>
            </a:r>
            <a:r>
              <a:rPr lang="hu-HU" dirty="0" smtClean="0"/>
              <a:t> állnak. A Képzőművészeti Egyetem Régi Műcsarnokának mennyezetét díszítő Lotz-freskók restaurálása 2021 végén fejeződött be, ugyanekkor újult meg az épület díszes előcsarnoka, aulája, lépcsőháza és rektori folyosója is</a:t>
            </a:r>
            <a:endParaRPr lang="hu-H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kultura.hu/wp-content/uploads/2022/01/forr%C3%A1s_K%C3%A9pz%C5%91m%C5%B1v%C3%A9szeti_Egyetem_fel%C3%BAj%C3%ADt%C3%A1s_Lotz-_1_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7220" y="836712"/>
            <a:ext cx="8469560" cy="5646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s3.eu-central-1.amazonaws.com/kozterkep/photos/718d8c8c0d5a6a6091d4159e883b8334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307264"/>
            <a:ext cx="7776864" cy="555073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 Az épület színes üvegablakait </a:t>
            </a:r>
            <a:r>
              <a:rPr lang="hu-HU" sz="2400" b="1" dirty="0" smtClean="0"/>
              <a:t>Róth Zsigmond, </a:t>
            </a:r>
            <a:r>
              <a:rPr lang="hu-HU" sz="2400" dirty="0" smtClean="0"/>
              <a:t>Róth Miksa édesapja tervezte ,Felállítás: 1877</a:t>
            </a:r>
            <a:endParaRPr lang="hu-HU" sz="24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A Képzőművészeti Egyetem jobb oldali épülete belső ablakai  </a:t>
            </a:r>
          </a:p>
          <a:p>
            <a:pPr algn="ctr"/>
            <a:r>
              <a:rPr lang="hu-HU" sz="2400" b="1" u="sng" dirty="0" smtClean="0"/>
              <a:t>Róth Zsigmond</a:t>
            </a:r>
            <a:r>
              <a:rPr lang="hu-HU" sz="2400" dirty="0" smtClean="0"/>
              <a:t> (üvegművész)</a:t>
            </a:r>
            <a:r>
              <a:rPr lang="hu-HU" sz="2400" b="1" dirty="0" smtClean="0"/>
              <a:t>,</a:t>
            </a:r>
            <a:r>
              <a:rPr lang="hu-HU" sz="2400" dirty="0" smtClean="0"/>
              <a:t>1877</a:t>
            </a:r>
            <a:endParaRPr lang="hu-HU" sz="2400" dirty="0"/>
          </a:p>
        </p:txBody>
      </p:sp>
      <p:pic>
        <p:nvPicPr>
          <p:cNvPr id="27650" name="Picture 2" descr="https://s3.eu-central-1.amazonaws.com/kozterkep/photos/157c7056ba1161d55b13b70fe41d4c02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905" y="980728"/>
            <a:ext cx="8502190" cy="5590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03040" y="134076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Képzőművészeti Társulattól a </a:t>
            </a:r>
            <a:r>
              <a:rPr lang="hu-HU" sz="2400" dirty="0" err="1" smtClean="0"/>
              <a:t>Mintarajztanoda</a:t>
            </a:r>
            <a:r>
              <a:rPr lang="hu-HU" sz="2400" dirty="0" smtClean="0"/>
              <a:t> számára megvásárolt , az Izabella utca és a Sugárút sarkán lévő telek beépítésére Trefort Ágoston </a:t>
            </a:r>
            <a:r>
              <a:rPr lang="hu-HU" sz="2400" dirty="0" err="1" smtClean="0"/>
              <a:t>közőktatásügyi</a:t>
            </a:r>
            <a:r>
              <a:rPr lang="hu-HU" sz="2400" dirty="0" smtClean="0"/>
              <a:t> miniszter instrukciói alapján </a:t>
            </a:r>
            <a:r>
              <a:rPr lang="hu-HU" sz="2400" b="1" dirty="0" err="1" smtClean="0"/>
              <a:t>Rauscher</a:t>
            </a:r>
            <a:r>
              <a:rPr lang="hu-HU" sz="2400" b="1" dirty="0" smtClean="0"/>
              <a:t> Lajos, </a:t>
            </a:r>
            <a:r>
              <a:rPr lang="hu-HU" sz="2400" dirty="0" smtClean="0"/>
              <a:t>az intézmény építésztanára készített tervet. </a:t>
            </a:r>
            <a:r>
              <a:rPr lang="hu-HU" sz="2400" dirty="0" err="1" smtClean="0"/>
              <a:t>Rauscher</a:t>
            </a:r>
            <a:r>
              <a:rPr lang="hu-HU" sz="2400" dirty="0" smtClean="0"/>
              <a:t> - a miniszteri kívánalmaknak megfelelően  a </a:t>
            </a:r>
            <a:r>
              <a:rPr lang="hu-HU" sz="2400" dirty="0" err="1" smtClean="0"/>
              <a:t>Mintarajztanoda</a:t>
            </a:r>
            <a:r>
              <a:rPr lang="hu-HU" sz="2400" dirty="0" smtClean="0"/>
              <a:t> és Rajztanárképző szükségleteinek megfelelő, egyszerű, de elegáns házat tervezett. Az építkezés gyorsan folyt, így az 1876/77-es tanévet már az új tanépületben nyitották meg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1763688" y="5085184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https://mke.hu/az_egyetem_tortenete/index.php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s3.eu-central-1.amazonaws.com/kozterkep/photos/7cc163bb2a8f3ae14aa5451c70bd3dd1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5568" y="260648"/>
            <a:ext cx="3888432" cy="5184576"/>
          </a:xfrm>
          <a:prstGeom prst="rect">
            <a:avLst/>
          </a:prstGeom>
          <a:noFill/>
        </p:spPr>
      </p:pic>
      <p:pic>
        <p:nvPicPr>
          <p:cNvPr id="3" name="Picture 2" descr="https://s3.eu-central-1.amazonaws.com/kozterkep/photos/718d8c8c0d5a6a6091d4159e883b8334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81545"/>
            <a:ext cx="5176757" cy="3694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s3.eu-central-1.amazonaws.com/kozterkep/photos/e87e078fc6ed9ec772a963bfc1628893_1.jpg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662439" y="764704"/>
            <a:ext cx="7776864" cy="583264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Róth Zsigmond, Üvegablakok, </a:t>
            </a:r>
            <a:r>
              <a:rPr lang="hu-HU" sz="2400" dirty="0" smtClean="0"/>
              <a:t>1877,  Régi Műcsarnok, Budapest</a:t>
            </a:r>
            <a:endParaRPr lang="hu-HU" sz="24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s3.eu-central-1.amazonaws.com/kozterkep/photos/157c7056ba1161d55b13b70fe41d4c02_1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08400" y="980728"/>
            <a:ext cx="8527199" cy="560663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Róth Zsigmond: A bejárat feletti üvegablak,</a:t>
            </a:r>
            <a:r>
              <a:rPr lang="hu-HU" sz="2400" dirty="0" smtClean="0"/>
              <a:t> (lépcsőház felöl) 1877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Régi Műcsarnok, Budapest</a:t>
            </a:r>
            <a:endParaRPr lang="hu-HU" sz="24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s://s3.eu-central-1.amazonaws.com/kozterkep/photos/a78f70fb3a83f6fc4a003e5af1d64a96_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44758" y="800708"/>
            <a:ext cx="8600392" cy="572463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Róth Zsigmond:  Üvegablakok, </a:t>
            </a:r>
            <a:r>
              <a:rPr lang="hu-HU" sz="2400" dirty="0" smtClean="0"/>
              <a:t>1877,  Régi Műcsarnok, Budapest</a:t>
            </a:r>
            <a:endParaRPr lang="hu-HU" sz="24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628800"/>
            <a:ext cx="6858000" cy="4572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413792" y="332656"/>
            <a:ext cx="8316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Az ólomüveg ablakokat Róth Zsigmond készítette, a később világhírűvé vált szecessziós mester, Miksa édesapja</a:t>
            </a:r>
            <a:endParaRPr lang="hu-HU" sz="2000" b="1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s3.eu-central-1.amazonaws.com/kozterkep/photos/0af6adb4a02d07676f294637cc6186d3_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304825" y="0"/>
            <a:ext cx="4839175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44016" y="836712"/>
            <a:ext cx="3851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Szoborlap .hu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Róth Zsigmond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Üvegablak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1877,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 Régi Műcsarnok, Budapest</a:t>
            </a:r>
            <a:endParaRPr lang="hu-HU" sz="24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s3.eu-central-1.amazonaws.com/kozterkep/photos/9b2a34f1437628d6b18abcf4db05a4a9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-10732"/>
            <a:ext cx="4572000" cy="6868732"/>
          </a:xfrm>
          <a:prstGeom prst="rect">
            <a:avLst/>
          </a:prstGeom>
          <a:noFill/>
        </p:spPr>
      </p:pic>
      <p:pic>
        <p:nvPicPr>
          <p:cNvPr id="78852" name="Picture 4" descr="https://s3.eu-central-1.amazonaws.com/kozterkep/photos/0a59193afae8a093ff868b79eb767043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69368"/>
            <a:ext cx="378649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3.eu-central-1.amazonaws.com/kozterkep/photos/b3e7a40f797048210d0d9c6048687234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628800"/>
            <a:ext cx="7120613" cy="52292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79512" y="3053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A bejárati ajtó feletti ablak </a:t>
            </a:r>
            <a:r>
              <a:rPr lang="hu-HU" sz="2000" b="1" dirty="0" err="1" smtClean="0"/>
              <a:t>kívűlről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nézveA</a:t>
            </a:r>
            <a:r>
              <a:rPr lang="hu-HU" sz="2000" b="1" dirty="0" smtClean="0"/>
              <a:t> bejárat fölött látható félkörívben lévő ablakocska a lépcsőházi ablakok stílusában készült, az OKMKT feliratot viseli. A rövidítés jelentése: Országos Magyar Képzőművészeti Társulat, vagyis ez az ablak egyidős az épülettel.</a:t>
            </a:r>
            <a:endParaRPr lang="hu-H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5516" y="26064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kétemeletes sarokház a Műcsarnokhoz hasonlatos reneszánsz stílusban tervezett épület. A homlokzati részen az </a:t>
            </a:r>
            <a:r>
              <a:rPr lang="hu-HU" sz="2400" dirty="0" err="1" smtClean="0"/>
              <a:t>elsőemeleti</a:t>
            </a:r>
            <a:r>
              <a:rPr lang="hu-HU" sz="2400" dirty="0" smtClean="0"/>
              <a:t> párkányszalag és a félköríves ablakok lapközei az épület stílusával összeillő </a:t>
            </a:r>
            <a:r>
              <a:rPr lang="hu-HU" sz="2400" dirty="0" err="1" smtClean="0"/>
              <a:t>sgrafitto</a:t>
            </a:r>
            <a:r>
              <a:rPr lang="hu-HU" sz="2400" dirty="0" smtClean="0"/>
              <a:t> díszítést kaptak. A párkányszalag medalionjaiban </a:t>
            </a:r>
            <a:r>
              <a:rPr lang="hu-HU" sz="2400" dirty="0" err="1" smtClean="0"/>
              <a:t>Bramante</a:t>
            </a:r>
            <a:r>
              <a:rPr lang="hu-HU" sz="2400" dirty="0" smtClean="0"/>
              <a:t>, Leonardo da Vinci, </a:t>
            </a:r>
            <a:r>
              <a:rPr lang="hu-HU" sz="2400" dirty="0" err="1" smtClean="0"/>
              <a:t>Rafaelllo</a:t>
            </a:r>
            <a:r>
              <a:rPr lang="hu-HU" sz="2400" dirty="0" smtClean="0"/>
              <a:t>, Michelangelo, Dürer, Markó Károly, és több más híres-neves festő, szobrász és építész arcképei láthatók. A medalionok Székely Bertalan intézeti festőtanár munkái, a többi </a:t>
            </a:r>
            <a:r>
              <a:rPr lang="hu-HU" sz="2400" dirty="0" err="1" smtClean="0"/>
              <a:t>sgrafitto</a:t>
            </a:r>
            <a:r>
              <a:rPr lang="hu-HU" sz="2400" dirty="0" smtClean="0"/>
              <a:t> </a:t>
            </a:r>
            <a:r>
              <a:rPr lang="hu-HU" sz="2400" dirty="0" err="1" smtClean="0"/>
              <a:t>Rauscher</a:t>
            </a:r>
            <a:r>
              <a:rPr lang="hu-HU" sz="2400" dirty="0" smtClean="0"/>
              <a:t> Lajos tervei alapján készült   </a:t>
            </a:r>
          </a:p>
          <a:p>
            <a:r>
              <a:rPr lang="hu-HU" sz="2400" dirty="0" smtClean="0"/>
              <a:t>…</a:t>
            </a:r>
          </a:p>
          <a:p>
            <a:r>
              <a:rPr lang="hu-HU" sz="2400" dirty="0" smtClean="0"/>
              <a:t>…Az épületbe belépve kicsi előcsarnokba érkezünk. A márványozott falakkal, oszlopokkal és színes, aranyozott </a:t>
            </a:r>
            <a:r>
              <a:rPr lang="hu-HU" sz="2400" dirty="0" err="1" smtClean="0"/>
              <a:t>stukko-boltozattal</a:t>
            </a:r>
            <a:r>
              <a:rPr lang="hu-HU" sz="2400" dirty="0" smtClean="0"/>
              <a:t> készült bejárat fülkéit művészettörténeti jelentőségű férfiak szobrai díszítik.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827584" y="5661248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https://mke.hu/az_egyetem_tortenete/index.php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1509</Words>
  <Application>Microsoft Office PowerPoint</Application>
  <PresentationFormat>Diavetítés a képernyőre (4:3 oldalarány)</PresentationFormat>
  <Paragraphs>168</Paragraphs>
  <Slides>87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87</vt:i4>
      </vt:variant>
    </vt:vector>
  </HeadingPairs>
  <TitlesOfParts>
    <vt:vector size="88" baseType="lpstr">
      <vt:lpstr>Office-téma</vt:lpstr>
      <vt:lpstr>Magyar Képzőművészeti egyetem 1062 Budapest, Andrássy út 69-71.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Képzőművészeti egyetem 1</dc:title>
  <dc:creator>.Piroska</dc:creator>
  <cp:lastModifiedBy>Judit</cp:lastModifiedBy>
  <cp:revision>162</cp:revision>
  <dcterms:created xsi:type="dcterms:W3CDTF">2023-03-19T17:24:43Z</dcterms:created>
  <dcterms:modified xsi:type="dcterms:W3CDTF">2023-04-24T08:55:55Z</dcterms:modified>
</cp:coreProperties>
</file>