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8" r:id="rId4"/>
    <p:sldId id="269" r:id="rId5"/>
    <p:sldId id="258" r:id="rId6"/>
    <p:sldId id="259" r:id="rId7"/>
    <p:sldId id="270" r:id="rId8"/>
    <p:sldId id="271" r:id="rId9"/>
    <p:sldId id="260" r:id="rId10"/>
    <p:sldId id="272" r:id="rId11"/>
    <p:sldId id="261" r:id="rId12"/>
    <p:sldId id="262" r:id="rId13"/>
    <p:sldId id="263" r:id="rId14"/>
    <p:sldId id="264" r:id="rId15"/>
    <p:sldId id="265" r:id="rId16"/>
    <p:sldId id="273" r:id="rId17"/>
    <p:sldId id="275" r:id="rId18"/>
    <p:sldId id="274" r:id="rId19"/>
    <p:sldId id="276" r:id="rId20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17E-15E2-4343-AC7D-8266CFEF5D31}" type="datetimeFigureOut">
              <a:rPr lang="hu-HU" smtClean="0"/>
              <a:pPr/>
              <a:t>2023. 05. 01.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70B7-A3AD-455A-A182-BDEC30BB40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17E-15E2-4343-AC7D-8266CFEF5D31}" type="datetimeFigureOut">
              <a:rPr lang="hu-HU" smtClean="0"/>
              <a:pPr/>
              <a:t>2023. 05. 01.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70B7-A3AD-455A-A182-BDEC30BB40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17E-15E2-4343-AC7D-8266CFEF5D31}" type="datetimeFigureOut">
              <a:rPr lang="hu-HU" smtClean="0"/>
              <a:pPr/>
              <a:t>2023. 05. 01.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70B7-A3AD-455A-A182-BDEC30BB40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17E-15E2-4343-AC7D-8266CFEF5D31}" type="datetimeFigureOut">
              <a:rPr lang="hu-HU" smtClean="0"/>
              <a:pPr/>
              <a:t>2023. 05. 01.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70B7-A3AD-455A-A182-BDEC30BB40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17E-15E2-4343-AC7D-8266CFEF5D31}" type="datetimeFigureOut">
              <a:rPr lang="hu-HU" smtClean="0"/>
              <a:pPr/>
              <a:t>2023. 05. 01.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70B7-A3AD-455A-A182-BDEC30BB40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17E-15E2-4343-AC7D-8266CFEF5D31}" type="datetimeFigureOut">
              <a:rPr lang="hu-HU" smtClean="0"/>
              <a:pPr/>
              <a:t>2023. 05. 01.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70B7-A3AD-455A-A182-BDEC30BB40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17E-15E2-4343-AC7D-8266CFEF5D31}" type="datetimeFigureOut">
              <a:rPr lang="hu-HU" smtClean="0"/>
              <a:pPr/>
              <a:t>2023. 05. 01.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70B7-A3AD-455A-A182-BDEC30BB40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17E-15E2-4343-AC7D-8266CFEF5D31}" type="datetimeFigureOut">
              <a:rPr lang="hu-HU" smtClean="0"/>
              <a:pPr/>
              <a:t>2023. 05. 01.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70B7-A3AD-455A-A182-BDEC30BB40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17E-15E2-4343-AC7D-8266CFEF5D31}" type="datetimeFigureOut">
              <a:rPr lang="hu-HU" smtClean="0"/>
              <a:pPr/>
              <a:t>2023. 05. 01.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70B7-A3AD-455A-A182-BDEC30BB40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17E-15E2-4343-AC7D-8266CFEF5D31}" type="datetimeFigureOut">
              <a:rPr lang="hu-HU" smtClean="0"/>
              <a:pPr/>
              <a:t>2023. 05. 01.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70B7-A3AD-455A-A182-BDEC30BB40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B17E-15E2-4343-AC7D-8266CFEF5D31}" type="datetimeFigureOut">
              <a:rPr lang="hu-HU" smtClean="0"/>
              <a:pPr/>
              <a:t>2023. 05. 01.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670B7-A3AD-455A-A182-BDEC30BB402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BB17E-15E2-4343-AC7D-8266CFEF5D31}" type="datetimeFigureOut">
              <a:rPr lang="hu-HU" smtClean="0"/>
              <a:pPr/>
              <a:t>2023. 05. 01.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670B7-A3AD-455A-A182-BDEC30BB402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RÁTH GYÖRGY VILLA</a:t>
            </a:r>
            <a:br>
              <a:rPr lang="hu-HU" b="1" dirty="0" smtClean="0"/>
            </a:br>
            <a:r>
              <a:rPr lang="hu-HU" b="1" dirty="0" smtClean="0"/>
              <a:t>BUDAPEST Városligeti fasor 12.sz.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/>
          <a:lstStyle/>
          <a:p>
            <a:r>
              <a:rPr lang="hu-HU" dirty="0" smtClean="0"/>
              <a:t>2023.ápr.25-27</a:t>
            </a:r>
          </a:p>
          <a:p>
            <a:r>
              <a:rPr lang="hu-HU" dirty="0" smtClean="0"/>
              <a:t>F.E.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404664"/>
            <a:ext cx="88204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épület a rendszerváltást követően visszakapta eredeti nevét, és továbbra is keleti kiállításoknak adott otthont, egészen bezárásáig, azaz 2014-ig. Ráth Györgyre ekkor már csak a </a:t>
            </a:r>
            <a:r>
              <a:rPr lang="hu-HU" sz="2400" dirty="0" err="1" smtClean="0"/>
              <a:t>rekontstruált</a:t>
            </a:r>
            <a:r>
              <a:rPr lang="hu-HU" sz="2400" dirty="0" smtClean="0"/>
              <a:t> ebédlőben megnyitott emlékszoba emlékeztetett.</a:t>
            </a:r>
          </a:p>
          <a:p>
            <a:r>
              <a:rPr lang="hu-HU" sz="2400" dirty="0" smtClean="0"/>
              <a:t>2018 szeptember 14-én A mi szecessziónk c. állandó kiállítással nyílt meg a múzeum, mely a legjelentősebb darabokat mutatja be.</a:t>
            </a:r>
          </a:p>
          <a:p>
            <a:r>
              <a:rPr lang="hu-HU" sz="2400" dirty="0" smtClean="0"/>
              <a:t>Enteriőrökben kerül bemutatásra a szecesszió három meghatározó iránya: brit, az osztrák és a francia.</a:t>
            </a:r>
          </a:p>
          <a:p>
            <a:r>
              <a:rPr lang="hu-HU" sz="2400" dirty="0" err="1" smtClean="0"/>
              <a:t>Bugatti</a:t>
            </a:r>
            <a:r>
              <a:rPr lang="hu-HU" sz="2400" dirty="0" smtClean="0"/>
              <a:t> exkluzív bútorai révén a keleti művészet hatása, továbbá a századforduló magyar művészetében megjelenő erdélyi gyökerek és a magyar nemzeti múlt inspiráló szerepe ismerhető meg.</a:t>
            </a:r>
          </a:p>
          <a:p>
            <a:r>
              <a:rPr lang="hu-HU" sz="2400" dirty="0" smtClean="0"/>
              <a:t>A szecessziós ebédlő és fogadószoba a századforduló magyarországi otthonokba nyújt bepillantást. Látványtéri elrendezésben Zsolnay kerámiákat, Gallé és Tiffany üvegeket </a:t>
            </a:r>
            <a:r>
              <a:rPr lang="hu-HU" sz="2400" dirty="0" err="1" smtClean="0"/>
              <a:t>Lalique</a:t>
            </a:r>
            <a:r>
              <a:rPr lang="hu-HU" sz="2400" dirty="0" smtClean="0"/>
              <a:t> ékszereket csodálhatnak meg a látogatók.</a:t>
            </a:r>
          </a:p>
          <a:p>
            <a:r>
              <a:rPr lang="hu-HU" sz="2400" dirty="0" smtClean="0"/>
              <a:t>A kiállításon szereplő közel 600 műtárgy az iparművészet minden ágát képviseli.</a:t>
            </a:r>
          </a:p>
          <a:p>
            <a:endParaRPr lang="hu-HU" sz="2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áth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áth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9175" y="0"/>
            <a:ext cx="4564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áth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23863"/>
            <a:ext cx="9144000" cy="600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áth19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athvilla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11163"/>
            <a:ext cx="9144000" cy="60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90625"/>
            <a:ext cx="7620000" cy="447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571500"/>
            <a:ext cx="37433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038" y="571500"/>
            <a:ext cx="39719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71500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áth_György_(FLT_2436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35150" y="0"/>
            <a:ext cx="5472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Ráth György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  Ráth György </a:t>
            </a:r>
            <a:r>
              <a:rPr lang="hu-HU" sz="2400" dirty="0" smtClean="0"/>
              <a:t>(</a:t>
            </a:r>
            <a:r>
              <a:rPr lang="hu-HU" sz="2400" dirty="0" err="1" smtClean="0"/>
              <a:t>sz</a:t>
            </a:r>
            <a:r>
              <a:rPr lang="hu-HU" sz="2400" dirty="0" smtClean="0"/>
              <a:t>: Szeged, 1828.május.6 – Budapest,1905. július.7) jogi és művészettörténeti író, könyv-és régiséggyűjtő, táblai tanácselnök, jogász, főrendiházi tag.</a:t>
            </a:r>
          </a:p>
          <a:p>
            <a:endParaRPr lang="hu-HU" sz="2400" dirty="0" smtClean="0"/>
          </a:p>
          <a:p>
            <a:r>
              <a:rPr lang="hu-HU" sz="2400" dirty="0" smtClean="0"/>
              <a:t>- Bátyjával, Ráth Mórral , mindketten részt vettek az 1848-49-es forradalom és szabadságharcban. Jogot tanult, szép karriert futott be a jogi pályán. 1860-ban Apponyi György országbíró titkára lett, majd a pesti királyi ítélőtábla bírája, később tanácselnöke.</a:t>
            </a:r>
          </a:p>
          <a:p>
            <a:r>
              <a:rPr lang="hu-HU" sz="2400" dirty="0" err="1" smtClean="0"/>
              <a:t>-Több</a:t>
            </a:r>
            <a:r>
              <a:rPr lang="hu-HU" sz="2400" dirty="0" smtClean="0"/>
              <a:t> jogtudományi kézikönyvet írt, de mellette gyűjtötte a muzeális értékű könyveket és iparművészeti tárgyakat.</a:t>
            </a:r>
          </a:p>
          <a:p>
            <a:r>
              <a:rPr lang="hu-HU" sz="2400" dirty="0" smtClean="0"/>
              <a:t>Három kötetben adta ki (1902,1905,1912) Az Iparművészet könyve c. művét.</a:t>
            </a:r>
          </a:p>
          <a:p>
            <a:r>
              <a:rPr lang="hu-HU" sz="2400" dirty="0" smtClean="0"/>
              <a:t>1881-ben megszervezte az  I</a:t>
            </a:r>
            <a:r>
              <a:rPr lang="hu-HU" sz="2400" i="1" dirty="0" smtClean="0"/>
              <a:t>parművészeti Múzeumot,</a:t>
            </a:r>
            <a:r>
              <a:rPr lang="hu-HU" sz="2400" dirty="0" smtClean="0"/>
              <a:t>amelynek 1896-ig igazgatója volt.</a:t>
            </a:r>
          </a:p>
          <a:p>
            <a:endParaRPr lang="hu-HU" sz="2400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179512" y="404664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b="1" dirty="0" smtClean="0"/>
          </a:p>
          <a:p>
            <a:endParaRPr lang="hu-HU" sz="2400" b="1" dirty="0" smtClean="0"/>
          </a:p>
          <a:p>
            <a:r>
              <a:rPr lang="hu-HU" sz="2400" b="1" dirty="0" smtClean="0"/>
              <a:t> -</a:t>
            </a:r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404664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képzőművészeti és az iparművészeti társaságban sokat tett a hazai képzőművészet és iparművészet támogatása érdekében, az állam és a tehetősebb polgárok anyagi támogatását igyekezett megnyerni.</a:t>
            </a:r>
          </a:p>
          <a:p>
            <a:pPr>
              <a:buFontTx/>
              <a:buChar char="-"/>
            </a:pPr>
            <a:r>
              <a:rPr lang="hu-HU" sz="2400" dirty="0" smtClean="0"/>
              <a:t>Értékes könyvtárát az MTA-ra hagyta, 1000 darabos, felbecsülhetetlen értékű műgyűjteményét még halálának évében az özvegye az államra hagyományozta.</a:t>
            </a:r>
          </a:p>
          <a:p>
            <a:pPr>
              <a:buFontTx/>
              <a:buChar char="-"/>
            </a:pPr>
            <a:endParaRPr lang="hu-HU" sz="2400" dirty="0" smtClean="0"/>
          </a:p>
          <a:p>
            <a:pPr>
              <a:buFontTx/>
              <a:buChar char="-"/>
            </a:pPr>
            <a:r>
              <a:rPr lang="hu-HU" sz="2400" dirty="0" smtClean="0"/>
              <a:t>Lyka Károly nekrológjában (Művészet </a:t>
            </a:r>
            <a:r>
              <a:rPr lang="hu-HU" sz="2400" dirty="0" err="1" smtClean="0"/>
              <a:t>c.folyóirat</a:t>
            </a:r>
            <a:r>
              <a:rPr lang="hu-HU" sz="2400" dirty="0" smtClean="0"/>
              <a:t> 1905 IV.évf.4.szám), így emlékezik: Ö volt egyike a legelsőknek, aki művészetünk magyaros jellegét kívánta, követelte. Kivált az iparművészet terén. Makacs kitartása egyenesen bámulni való volt. Mint tiszta látású, logikus fő, először foglalkozást akart szerezni iparművészeinknek.</a:t>
            </a:r>
            <a:endParaRPr lang="hu-H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30px-Ráth_György_sírj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5508104" y="404664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Síremléke  Budapest, Kerepesi temető</a:t>
            </a:r>
          </a:p>
          <a:p>
            <a:r>
              <a:rPr lang="hu-HU" sz="2000" dirty="0" smtClean="0"/>
              <a:t>Maróti Gyula szobrászművész alkotása</a:t>
            </a:r>
            <a:endParaRPr lang="hu-H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ath_Gyorgy_muzeum_P3160509-lev-10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700"/>
            <a:ext cx="9144000" cy="683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79512" y="260648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 villa 1880-ban épült eklektikus stílusban</a:t>
            </a:r>
            <a:r>
              <a:rPr lang="hu-HU" sz="2400" dirty="0" smtClean="0"/>
              <a:t>.</a:t>
            </a:r>
          </a:p>
          <a:p>
            <a:r>
              <a:rPr lang="hu-HU" sz="2400" i="1" dirty="0" smtClean="0"/>
              <a:t>( különféle korok, stílusok, irányzatok jegyeit vegyesen alkalmazó, önálló elemeket ritkán tartalmazó, egyediségét a válogatásban kiélő irányzat. A görög </a:t>
            </a:r>
            <a:r>
              <a:rPr lang="hu-HU" sz="2400" i="1" dirty="0" err="1" smtClean="0"/>
              <a:t>eklégó</a:t>
            </a:r>
            <a:r>
              <a:rPr lang="hu-HU" sz="2400" i="1" dirty="0" smtClean="0"/>
              <a:t> (válogatni, kiválogatni) </a:t>
            </a:r>
            <a:r>
              <a:rPr lang="hu-HU" sz="2400" b="1" i="1" dirty="0" err="1" smtClean="0"/>
              <a:t>eklektikosz</a:t>
            </a:r>
            <a:r>
              <a:rPr lang="hu-HU" sz="2400" i="1" dirty="0" smtClean="0"/>
              <a:t> szóból ered, melynek jelentése</a:t>
            </a:r>
            <a:r>
              <a:rPr lang="hu-HU" sz="2400" b="1" i="1" dirty="0" smtClean="0"/>
              <a:t>: a legjobb kiválasztása </a:t>
            </a:r>
            <a:r>
              <a:rPr lang="hu-HU" sz="2400" i="1" dirty="0" smtClean="0"/>
              <a:t>)</a:t>
            </a:r>
          </a:p>
          <a:p>
            <a:endParaRPr lang="hu-HU" sz="2400" i="1" dirty="0" smtClean="0"/>
          </a:p>
          <a:p>
            <a:r>
              <a:rPr lang="hu-HU" sz="2400" dirty="0" smtClean="0"/>
              <a:t>Ráth  György 1901-ben vásárolta meg a villát, amit feleségével (</a:t>
            </a:r>
            <a:r>
              <a:rPr lang="hu-HU" sz="2400" dirty="0" err="1" smtClean="0"/>
              <a:t>Melcsiczky</a:t>
            </a:r>
            <a:r>
              <a:rPr lang="hu-HU" sz="2400" dirty="0" smtClean="0"/>
              <a:t> Gizella) együtt műtárgyakkal rendezett be.</a:t>
            </a:r>
          </a:p>
          <a:p>
            <a:r>
              <a:rPr lang="hu-HU" sz="2400" dirty="0" smtClean="0"/>
              <a:t>Az épületet Györgyi Géza alakította át, a lépcsőkorlátot a századforduló kiváló vasművésze, </a:t>
            </a:r>
            <a:r>
              <a:rPr lang="hu-HU" sz="2400" dirty="0" err="1" smtClean="0"/>
              <a:t>Jungfer</a:t>
            </a:r>
            <a:r>
              <a:rPr lang="hu-HU" sz="2400" dirty="0" smtClean="0"/>
              <a:t> Gyula készítette, a lépcsőház és a hall bútorzatát pedig a magyar szecesszió kiemelkedő egyénisége, Horti Pál elképzelései alapján készítették.</a:t>
            </a:r>
          </a:p>
          <a:p>
            <a:endParaRPr lang="hu-HU" sz="2400" dirty="0" smtClean="0"/>
          </a:p>
          <a:p>
            <a:r>
              <a:rPr lang="hu-HU" sz="2400" dirty="0" smtClean="0"/>
              <a:t>Ráth minden javát feleségére hagyott, és ő valósította meg, hogy a gyűjtemény  az Iparművészeti Múzeum tulajdonába kerüljön.</a:t>
            </a:r>
            <a:endParaRPr lang="hu-H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özvegy ajándékba adta a tárgyakat, azzal a kikötéssel, hogy” Ráth György Múzeum név alatt együttes, és oszthatatlan , nyilvános egészet képezzenek, s az Országos Magyar Iparművészeti Múzeum kiegészítő részét alkossák, valamint, hogy annak kezelése alatt álljanak.”</a:t>
            </a:r>
          </a:p>
          <a:p>
            <a:endParaRPr lang="hu-HU" sz="2400" dirty="0" smtClean="0"/>
          </a:p>
          <a:p>
            <a:r>
              <a:rPr lang="hu-HU" sz="2400" dirty="0" smtClean="0"/>
              <a:t>1906 novemberében nyílt meg , illetve mutatták be a sajtó képviselőinek, az uralkodó Ferenc József is megtekintette 1907.január 8-án.</a:t>
            </a:r>
          </a:p>
          <a:p>
            <a:endParaRPr lang="hu-HU" sz="2400" dirty="0" smtClean="0"/>
          </a:p>
          <a:p>
            <a:r>
              <a:rPr lang="hu-HU" sz="2400" dirty="0" smtClean="0"/>
              <a:t>A múzeum önállóságának és gyűjteményeinek felszámolása a második világháborút követően, a proletárdiktatúra létrejöttével , és a szocialista ideológia előretörésével kezdődött.</a:t>
            </a:r>
          </a:p>
          <a:p>
            <a:endParaRPr lang="hu-HU" sz="2400" dirty="0" smtClean="0"/>
          </a:p>
          <a:p>
            <a:r>
              <a:rPr lang="hu-HU" sz="2400" dirty="0" smtClean="0"/>
              <a:t>1954 elején a múzeum épülete a Hopp Ferenc Kelet-Ázsiai Múzeum kezelésébe került, a neve is Kínai Múzeum lett.</a:t>
            </a:r>
            <a:endParaRPr lang="hu-H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ath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33563"/>
            <a:ext cx="9144000" cy="318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604</Words>
  <Application>Microsoft Office PowerPoint</Application>
  <PresentationFormat>Diavetítés a képernyőre (4:3 oldalarány)</PresentationFormat>
  <Paragraphs>41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RÁTH GYÖRGY VILLA BUDAPEST Városligeti fasor 12.sz.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RÁTH GYÖRGY VILLA BUDAPEST Városligeti fasor 12.sz.</dc:title>
  <dc:creator>Windows-felhasználó</dc:creator>
  <cp:lastModifiedBy>Judit</cp:lastModifiedBy>
  <cp:revision>17</cp:revision>
  <dcterms:created xsi:type="dcterms:W3CDTF">2023-03-20T17:22:48Z</dcterms:created>
  <dcterms:modified xsi:type="dcterms:W3CDTF">2023-05-01T06:11:27Z</dcterms:modified>
</cp:coreProperties>
</file>