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1" r:id="rId3"/>
    <p:sldId id="264" r:id="rId4"/>
    <p:sldId id="274" r:id="rId5"/>
    <p:sldId id="276" r:id="rId6"/>
    <p:sldId id="277" r:id="rId7"/>
    <p:sldId id="278" r:id="rId8"/>
    <p:sldId id="257" r:id="rId9"/>
    <p:sldId id="268" r:id="rId10"/>
    <p:sldId id="262" r:id="rId11"/>
    <p:sldId id="279" r:id="rId12"/>
    <p:sldId id="263" r:id="rId13"/>
    <p:sldId id="265" r:id="rId14"/>
    <p:sldId id="258" r:id="rId15"/>
    <p:sldId id="259" r:id="rId16"/>
    <p:sldId id="260" r:id="rId17"/>
    <p:sldId id="273" r:id="rId18"/>
    <p:sldId id="272" r:id="rId19"/>
    <p:sldId id="266" r:id="rId20"/>
    <p:sldId id="267" r:id="rId21"/>
    <p:sldId id="269" r:id="rId22"/>
    <p:sldId id="270" r:id="rId23"/>
    <p:sldId id="275"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12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94700" autoAdjust="0"/>
  </p:normalViewPr>
  <p:slideViewPr>
    <p:cSldViewPr snapToGrid="0">
      <p:cViewPr varScale="1">
        <p:scale>
          <a:sx n="94" d="100"/>
          <a:sy n="94" d="100"/>
        </p:scale>
        <p:origin x="228" y="8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u-HU"/>
              <a:t>Mintacím szerkesztése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endParaRPr lang="en-US" dirty="0"/>
          </a:p>
        </p:txBody>
      </p:sp>
      <p:sp>
        <p:nvSpPr>
          <p:cNvPr id="4" name="Date Placeholder 3"/>
          <p:cNvSpPr>
            <a:spLocks noGrp="1"/>
          </p:cNvSpPr>
          <p:nvPr>
            <p:ph type="dt" sz="half" idx="10"/>
          </p:nvPr>
        </p:nvSpPr>
        <p:spPr/>
        <p:txBody>
          <a:bodyPr/>
          <a:lstStyle/>
          <a:p>
            <a:fld id="{8FBF87B5-2B56-4701-B575-2E18C535A8F1}" type="datetimeFigureOut">
              <a:rPr lang="hu-HU" smtClean="0"/>
              <a:t>2023. 04. 24.</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5DB0E2A2-80BC-4CB9-856A-E38C17E84594}" type="slidenum">
              <a:rPr lang="hu-HU" smtClean="0"/>
              <a:t>‹#›</a:t>
            </a:fld>
            <a:endParaRPr lang="hu-HU"/>
          </a:p>
        </p:txBody>
      </p:sp>
    </p:spTree>
    <p:extLst>
      <p:ext uri="{BB962C8B-B14F-4D97-AF65-F5344CB8AC3E}">
        <p14:creationId xmlns:p14="http://schemas.microsoft.com/office/powerpoint/2010/main" val="3986881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Vertical Text Placeholder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8FBF87B5-2B56-4701-B575-2E18C535A8F1}" type="datetimeFigureOut">
              <a:rPr lang="hu-HU" smtClean="0"/>
              <a:t>2023. 04. 24.</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5DB0E2A2-80BC-4CB9-856A-E38C17E84594}" type="slidenum">
              <a:rPr lang="hu-HU" smtClean="0"/>
              <a:t>‹#›</a:t>
            </a:fld>
            <a:endParaRPr lang="hu-HU"/>
          </a:p>
        </p:txBody>
      </p:sp>
    </p:spTree>
    <p:extLst>
      <p:ext uri="{BB962C8B-B14F-4D97-AF65-F5344CB8AC3E}">
        <p14:creationId xmlns:p14="http://schemas.microsoft.com/office/powerpoint/2010/main" val="1901203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u-HU"/>
              <a:t>Mintacím szerkesztése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8FBF87B5-2B56-4701-B575-2E18C535A8F1}" type="datetimeFigureOut">
              <a:rPr lang="hu-HU" smtClean="0"/>
              <a:t>2023. 04. 24.</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5DB0E2A2-80BC-4CB9-856A-E38C17E84594}" type="slidenum">
              <a:rPr lang="hu-HU" smtClean="0"/>
              <a:t>‹#›</a:t>
            </a:fld>
            <a:endParaRPr lang="hu-HU"/>
          </a:p>
        </p:txBody>
      </p:sp>
    </p:spTree>
    <p:extLst>
      <p:ext uri="{BB962C8B-B14F-4D97-AF65-F5344CB8AC3E}">
        <p14:creationId xmlns:p14="http://schemas.microsoft.com/office/powerpoint/2010/main" val="2900418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8FBF87B5-2B56-4701-B575-2E18C535A8F1}" type="datetimeFigureOut">
              <a:rPr lang="hu-HU" smtClean="0"/>
              <a:t>2023. 04. 24.</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5DB0E2A2-80BC-4CB9-856A-E38C17E84594}" type="slidenum">
              <a:rPr lang="hu-HU" smtClean="0"/>
              <a:t>‹#›</a:t>
            </a:fld>
            <a:endParaRPr lang="hu-HU"/>
          </a:p>
        </p:txBody>
      </p:sp>
    </p:spTree>
    <p:extLst>
      <p:ext uri="{BB962C8B-B14F-4D97-AF65-F5344CB8AC3E}">
        <p14:creationId xmlns:p14="http://schemas.microsoft.com/office/powerpoint/2010/main" val="321903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u-HU"/>
              <a:t>Mintacím szerkesztése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8FBF87B5-2B56-4701-B575-2E18C535A8F1}" type="datetimeFigureOut">
              <a:rPr lang="hu-HU" smtClean="0"/>
              <a:t>2023. 04. 24.</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5DB0E2A2-80BC-4CB9-856A-E38C17E84594}" type="slidenum">
              <a:rPr lang="hu-HU" smtClean="0"/>
              <a:t>‹#›</a:t>
            </a:fld>
            <a:endParaRPr lang="hu-HU"/>
          </a:p>
        </p:txBody>
      </p:sp>
    </p:spTree>
    <p:extLst>
      <p:ext uri="{BB962C8B-B14F-4D97-AF65-F5344CB8AC3E}">
        <p14:creationId xmlns:p14="http://schemas.microsoft.com/office/powerpoint/2010/main" val="3718197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Date Placeholder 4"/>
          <p:cNvSpPr>
            <a:spLocks noGrp="1"/>
          </p:cNvSpPr>
          <p:nvPr>
            <p:ph type="dt" sz="half" idx="10"/>
          </p:nvPr>
        </p:nvSpPr>
        <p:spPr/>
        <p:txBody>
          <a:bodyPr/>
          <a:lstStyle/>
          <a:p>
            <a:fld id="{8FBF87B5-2B56-4701-B575-2E18C535A8F1}" type="datetimeFigureOut">
              <a:rPr lang="hu-HU" smtClean="0"/>
              <a:t>2023. 04. 24.</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5DB0E2A2-80BC-4CB9-856A-E38C17E84594}" type="slidenum">
              <a:rPr lang="hu-HU" smtClean="0"/>
              <a:t>‹#›</a:t>
            </a:fld>
            <a:endParaRPr lang="hu-HU"/>
          </a:p>
        </p:txBody>
      </p:sp>
    </p:spTree>
    <p:extLst>
      <p:ext uri="{BB962C8B-B14F-4D97-AF65-F5344CB8AC3E}">
        <p14:creationId xmlns:p14="http://schemas.microsoft.com/office/powerpoint/2010/main" val="3138396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u-HU"/>
              <a:t>Mintacím szerkesztése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p:cNvSpPr>
            <a:spLocks noGrp="1"/>
          </p:cNvSpPr>
          <p:nvPr>
            <p:ph sz="half" idx="2"/>
          </p:nvPr>
        </p:nvSpPr>
        <p:spPr>
          <a:xfrm>
            <a:off x="629842" y="2505075"/>
            <a:ext cx="3868340"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p:cNvSpPr>
            <a:spLocks noGrp="1"/>
          </p:cNvSpPr>
          <p:nvPr>
            <p:ph sz="quarter" idx="4"/>
          </p:nvPr>
        </p:nvSpPr>
        <p:spPr>
          <a:xfrm>
            <a:off x="4629150" y="2505075"/>
            <a:ext cx="3887391"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Date Placeholder 6"/>
          <p:cNvSpPr>
            <a:spLocks noGrp="1"/>
          </p:cNvSpPr>
          <p:nvPr>
            <p:ph type="dt" sz="half" idx="10"/>
          </p:nvPr>
        </p:nvSpPr>
        <p:spPr/>
        <p:txBody>
          <a:bodyPr/>
          <a:lstStyle/>
          <a:p>
            <a:fld id="{8FBF87B5-2B56-4701-B575-2E18C535A8F1}" type="datetimeFigureOut">
              <a:rPr lang="hu-HU" smtClean="0"/>
              <a:t>2023. 04. 24.</a:t>
            </a:fld>
            <a:endParaRPr lang="hu-HU"/>
          </a:p>
        </p:txBody>
      </p:sp>
      <p:sp>
        <p:nvSpPr>
          <p:cNvPr id="8" name="Footer Placeholder 7"/>
          <p:cNvSpPr>
            <a:spLocks noGrp="1"/>
          </p:cNvSpPr>
          <p:nvPr>
            <p:ph type="ftr" sz="quarter" idx="11"/>
          </p:nvPr>
        </p:nvSpPr>
        <p:spPr/>
        <p:txBody>
          <a:bodyPr/>
          <a:lstStyle/>
          <a:p>
            <a:endParaRPr lang="hu-HU"/>
          </a:p>
        </p:txBody>
      </p:sp>
      <p:sp>
        <p:nvSpPr>
          <p:cNvPr id="9" name="Slide Number Placeholder 8"/>
          <p:cNvSpPr>
            <a:spLocks noGrp="1"/>
          </p:cNvSpPr>
          <p:nvPr>
            <p:ph type="sldNum" sz="quarter" idx="12"/>
          </p:nvPr>
        </p:nvSpPr>
        <p:spPr/>
        <p:txBody>
          <a:bodyPr/>
          <a:lstStyle/>
          <a:p>
            <a:fld id="{5DB0E2A2-80BC-4CB9-856A-E38C17E84594}" type="slidenum">
              <a:rPr lang="hu-HU" smtClean="0"/>
              <a:t>‹#›</a:t>
            </a:fld>
            <a:endParaRPr lang="hu-HU"/>
          </a:p>
        </p:txBody>
      </p:sp>
    </p:spTree>
    <p:extLst>
      <p:ext uri="{BB962C8B-B14F-4D97-AF65-F5344CB8AC3E}">
        <p14:creationId xmlns:p14="http://schemas.microsoft.com/office/powerpoint/2010/main" val="2279860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Date Placeholder 2"/>
          <p:cNvSpPr>
            <a:spLocks noGrp="1"/>
          </p:cNvSpPr>
          <p:nvPr>
            <p:ph type="dt" sz="half" idx="10"/>
          </p:nvPr>
        </p:nvSpPr>
        <p:spPr/>
        <p:txBody>
          <a:bodyPr/>
          <a:lstStyle/>
          <a:p>
            <a:fld id="{8FBF87B5-2B56-4701-B575-2E18C535A8F1}" type="datetimeFigureOut">
              <a:rPr lang="hu-HU" smtClean="0"/>
              <a:t>2023. 04. 24.</a:t>
            </a:fld>
            <a:endParaRPr lang="hu-HU"/>
          </a:p>
        </p:txBody>
      </p:sp>
      <p:sp>
        <p:nvSpPr>
          <p:cNvPr id="4" name="Footer Placeholder 3"/>
          <p:cNvSpPr>
            <a:spLocks noGrp="1"/>
          </p:cNvSpPr>
          <p:nvPr>
            <p:ph type="ftr" sz="quarter" idx="11"/>
          </p:nvPr>
        </p:nvSpPr>
        <p:spPr/>
        <p:txBody>
          <a:bodyPr/>
          <a:lstStyle/>
          <a:p>
            <a:endParaRPr lang="hu-HU"/>
          </a:p>
        </p:txBody>
      </p:sp>
      <p:sp>
        <p:nvSpPr>
          <p:cNvPr id="5" name="Slide Number Placeholder 4"/>
          <p:cNvSpPr>
            <a:spLocks noGrp="1"/>
          </p:cNvSpPr>
          <p:nvPr>
            <p:ph type="sldNum" sz="quarter" idx="12"/>
          </p:nvPr>
        </p:nvSpPr>
        <p:spPr/>
        <p:txBody>
          <a:bodyPr/>
          <a:lstStyle/>
          <a:p>
            <a:fld id="{5DB0E2A2-80BC-4CB9-856A-E38C17E84594}" type="slidenum">
              <a:rPr lang="hu-HU" smtClean="0"/>
              <a:t>‹#›</a:t>
            </a:fld>
            <a:endParaRPr lang="hu-HU"/>
          </a:p>
        </p:txBody>
      </p:sp>
    </p:spTree>
    <p:extLst>
      <p:ext uri="{BB962C8B-B14F-4D97-AF65-F5344CB8AC3E}">
        <p14:creationId xmlns:p14="http://schemas.microsoft.com/office/powerpoint/2010/main" val="4244282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BF87B5-2B56-4701-B575-2E18C535A8F1}" type="datetimeFigureOut">
              <a:rPr lang="hu-HU" smtClean="0"/>
              <a:t>2023. 04. 24.</a:t>
            </a:fld>
            <a:endParaRPr lang="hu-HU"/>
          </a:p>
        </p:txBody>
      </p:sp>
      <p:sp>
        <p:nvSpPr>
          <p:cNvPr id="3" name="Footer Placeholder 2"/>
          <p:cNvSpPr>
            <a:spLocks noGrp="1"/>
          </p:cNvSpPr>
          <p:nvPr>
            <p:ph type="ftr" sz="quarter" idx="11"/>
          </p:nvPr>
        </p:nvSpPr>
        <p:spPr/>
        <p:txBody>
          <a:bodyPr/>
          <a:lstStyle/>
          <a:p>
            <a:endParaRPr lang="hu-HU"/>
          </a:p>
        </p:txBody>
      </p:sp>
      <p:sp>
        <p:nvSpPr>
          <p:cNvPr id="4" name="Slide Number Placeholder 3"/>
          <p:cNvSpPr>
            <a:spLocks noGrp="1"/>
          </p:cNvSpPr>
          <p:nvPr>
            <p:ph type="sldNum" sz="quarter" idx="12"/>
          </p:nvPr>
        </p:nvSpPr>
        <p:spPr/>
        <p:txBody>
          <a:bodyPr/>
          <a:lstStyle/>
          <a:p>
            <a:fld id="{5DB0E2A2-80BC-4CB9-856A-E38C17E84594}" type="slidenum">
              <a:rPr lang="hu-HU" smtClean="0"/>
              <a:t>‹#›</a:t>
            </a:fld>
            <a:endParaRPr lang="hu-HU"/>
          </a:p>
        </p:txBody>
      </p:sp>
    </p:spTree>
    <p:extLst>
      <p:ext uri="{BB962C8B-B14F-4D97-AF65-F5344CB8AC3E}">
        <p14:creationId xmlns:p14="http://schemas.microsoft.com/office/powerpoint/2010/main" val="2075310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u-HU"/>
              <a:t>Mintacím szerkesztése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ate Placeholder 4"/>
          <p:cNvSpPr>
            <a:spLocks noGrp="1"/>
          </p:cNvSpPr>
          <p:nvPr>
            <p:ph type="dt" sz="half" idx="10"/>
          </p:nvPr>
        </p:nvSpPr>
        <p:spPr/>
        <p:txBody>
          <a:bodyPr/>
          <a:lstStyle/>
          <a:p>
            <a:fld id="{8FBF87B5-2B56-4701-B575-2E18C535A8F1}" type="datetimeFigureOut">
              <a:rPr lang="hu-HU" smtClean="0"/>
              <a:t>2023. 04. 24.</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5DB0E2A2-80BC-4CB9-856A-E38C17E84594}" type="slidenum">
              <a:rPr lang="hu-HU" smtClean="0"/>
              <a:t>‹#›</a:t>
            </a:fld>
            <a:endParaRPr lang="hu-HU"/>
          </a:p>
        </p:txBody>
      </p:sp>
    </p:spTree>
    <p:extLst>
      <p:ext uri="{BB962C8B-B14F-4D97-AF65-F5344CB8AC3E}">
        <p14:creationId xmlns:p14="http://schemas.microsoft.com/office/powerpoint/2010/main" val="862057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u-HU"/>
              <a:t>Mintacím szerkesztése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a:t>Kép beszúrásához kattintson az ikonra</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ate Placeholder 4"/>
          <p:cNvSpPr>
            <a:spLocks noGrp="1"/>
          </p:cNvSpPr>
          <p:nvPr>
            <p:ph type="dt" sz="half" idx="10"/>
          </p:nvPr>
        </p:nvSpPr>
        <p:spPr/>
        <p:txBody>
          <a:bodyPr/>
          <a:lstStyle/>
          <a:p>
            <a:fld id="{8FBF87B5-2B56-4701-B575-2E18C535A8F1}" type="datetimeFigureOut">
              <a:rPr lang="hu-HU" smtClean="0"/>
              <a:t>2023. 04. 24.</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5DB0E2A2-80BC-4CB9-856A-E38C17E84594}" type="slidenum">
              <a:rPr lang="hu-HU" smtClean="0"/>
              <a:t>‹#›</a:t>
            </a:fld>
            <a:endParaRPr lang="hu-HU"/>
          </a:p>
        </p:txBody>
      </p:sp>
    </p:spTree>
    <p:extLst>
      <p:ext uri="{BB962C8B-B14F-4D97-AF65-F5344CB8AC3E}">
        <p14:creationId xmlns:p14="http://schemas.microsoft.com/office/powerpoint/2010/main" val="3114932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1F12C8">
                <a:lumMod val="56000"/>
                <a:alpha val="68000"/>
              </a:srgbClr>
            </a:gs>
            <a:gs pos="82000">
              <a:schemeClr val="accent1">
                <a:lumMod val="45000"/>
                <a:lumOff val="55000"/>
              </a:schemeClr>
            </a:gs>
            <a:gs pos="100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u-HU"/>
              <a:t>Mintacím szerkesztése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BF87B5-2B56-4701-B575-2E18C535A8F1}" type="datetimeFigureOut">
              <a:rPr lang="hu-HU" smtClean="0"/>
              <a:t>2023. 04. 24.</a:t>
            </a:fld>
            <a:endParaRPr lang="hu-H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B0E2A2-80BC-4CB9-856A-E38C17E84594}" type="slidenum">
              <a:rPr lang="hu-HU" smtClean="0"/>
              <a:t>‹#›</a:t>
            </a:fld>
            <a:endParaRPr lang="hu-HU"/>
          </a:p>
        </p:txBody>
      </p:sp>
    </p:spTree>
    <p:extLst>
      <p:ext uri="{BB962C8B-B14F-4D97-AF65-F5344CB8AC3E}">
        <p14:creationId xmlns:p14="http://schemas.microsoft.com/office/powerpoint/2010/main" val="13465212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7382A75-43F9-F10C-0347-98818D39D75A}"/>
              </a:ext>
            </a:extLst>
          </p:cNvPr>
          <p:cNvSpPr>
            <a:spLocks noGrp="1"/>
          </p:cNvSpPr>
          <p:nvPr>
            <p:ph type="ctrTitle"/>
          </p:nvPr>
        </p:nvSpPr>
        <p:spPr>
          <a:xfrm>
            <a:off x="685800" y="437465"/>
            <a:ext cx="7772400" cy="2387600"/>
          </a:xfrm>
        </p:spPr>
        <p:txBody>
          <a:bodyPr/>
          <a:lstStyle/>
          <a:p>
            <a:r>
              <a:rPr lang="hu-HU" b="1" i="1" dirty="0">
                <a:solidFill>
                  <a:srgbClr val="002060"/>
                </a:solidFill>
              </a:rPr>
              <a:t>Világkiállításokról </a:t>
            </a:r>
          </a:p>
        </p:txBody>
      </p:sp>
      <p:sp>
        <p:nvSpPr>
          <p:cNvPr id="3" name="Alcím 2">
            <a:extLst>
              <a:ext uri="{FF2B5EF4-FFF2-40B4-BE49-F238E27FC236}">
                <a16:creationId xmlns:a16="http://schemas.microsoft.com/office/drawing/2014/main" id="{93C58CA5-43ED-7504-9A29-22F83342E36E}"/>
              </a:ext>
            </a:extLst>
          </p:cNvPr>
          <p:cNvSpPr>
            <a:spLocks noGrp="1"/>
          </p:cNvSpPr>
          <p:nvPr>
            <p:ph type="subTitle" idx="1"/>
          </p:nvPr>
        </p:nvSpPr>
        <p:spPr>
          <a:xfrm>
            <a:off x="1143000" y="3281998"/>
            <a:ext cx="6858000" cy="1655762"/>
          </a:xfrm>
        </p:spPr>
        <p:txBody>
          <a:bodyPr/>
          <a:lstStyle/>
          <a:p>
            <a:r>
              <a:rPr lang="hu-HU" i="1" dirty="0">
                <a:solidFill>
                  <a:srgbClr val="002060"/>
                </a:solidFill>
              </a:rPr>
              <a:t>EXPO ÉS MAGYARORSZÁG (Gál Vilmos)</a:t>
            </a:r>
          </a:p>
          <a:p>
            <a:r>
              <a:rPr lang="hu-HU" i="1" dirty="0">
                <a:solidFill>
                  <a:srgbClr val="002060"/>
                </a:solidFill>
              </a:rPr>
              <a:t>1851-2021</a:t>
            </a:r>
          </a:p>
        </p:txBody>
      </p:sp>
      <p:sp>
        <p:nvSpPr>
          <p:cNvPr id="7" name="Szövegdoboz 6">
            <a:extLst>
              <a:ext uri="{FF2B5EF4-FFF2-40B4-BE49-F238E27FC236}">
                <a16:creationId xmlns:a16="http://schemas.microsoft.com/office/drawing/2014/main" id="{E94E3B47-45E4-F6C9-809F-A629F00DD9DB}"/>
              </a:ext>
            </a:extLst>
          </p:cNvPr>
          <p:cNvSpPr txBox="1"/>
          <p:nvPr/>
        </p:nvSpPr>
        <p:spPr>
          <a:xfrm flipH="1">
            <a:off x="433646" y="6248400"/>
            <a:ext cx="3108962" cy="369332"/>
          </a:xfrm>
          <a:prstGeom prst="rect">
            <a:avLst/>
          </a:prstGeom>
          <a:noFill/>
        </p:spPr>
        <p:txBody>
          <a:bodyPr wrap="square" rtlCol="0">
            <a:spAutoFit/>
          </a:bodyPr>
          <a:lstStyle/>
          <a:p>
            <a:r>
              <a:rPr lang="hu-HU" dirty="0">
                <a:solidFill>
                  <a:srgbClr val="002060"/>
                </a:solidFill>
              </a:rPr>
              <a:t>2023.04.24. </a:t>
            </a:r>
            <a:r>
              <a:rPr lang="hu-HU" dirty="0" err="1">
                <a:solidFill>
                  <a:srgbClr val="002060"/>
                </a:solidFill>
              </a:rPr>
              <a:t>k.nmeth</a:t>
            </a:r>
            <a:endParaRPr lang="hu-HU" dirty="0">
              <a:solidFill>
                <a:srgbClr val="002060"/>
              </a:solidFill>
            </a:endParaRPr>
          </a:p>
        </p:txBody>
      </p:sp>
    </p:spTree>
    <p:extLst>
      <p:ext uri="{BB962C8B-B14F-4D97-AF65-F5344CB8AC3E}">
        <p14:creationId xmlns:p14="http://schemas.microsoft.com/office/powerpoint/2010/main" val="4023028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D021CF0D-7387-B032-01F3-C99C5D64697A}"/>
              </a:ext>
            </a:extLst>
          </p:cNvPr>
          <p:cNvPicPr>
            <a:picLocks noChangeAspect="1"/>
          </p:cNvPicPr>
          <p:nvPr/>
        </p:nvPicPr>
        <p:blipFill>
          <a:blip r:embed="rId2"/>
          <a:stretch>
            <a:fillRect/>
          </a:stretch>
        </p:blipFill>
        <p:spPr>
          <a:xfrm>
            <a:off x="233145" y="160738"/>
            <a:ext cx="4078696" cy="2620562"/>
          </a:xfrm>
          <a:prstGeom prst="rect">
            <a:avLst/>
          </a:prstGeom>
        </p:spPr>
      </p:pic>
      <p:pic>
        <p:nvPicPr>
          <p:cNvPr id="3" name="Kép 2">
            <a:extLst>
              <a:ext uri="{FF2B5EF4-FFF2-40B4-BE49-F238E27FC236}">
                <a16:creationId xmlns:a16="http://schemas.microsoft.com/office/drawing/2014/main" id="{39DA5FA4-E6EA-42FE-3645-140D30E77B06}"/>
              </a:ext>
            </a:extLst>
          </p:cNvPr>
          <p:cNvPicPr>
            <a:picLocks noChangeAspect="1"/>
          </p:cNvPicPr>
          <p:nvPr/>
        </p:nvPicPr>
        <p:blipFill>
          <a:blip r:embed="rId3"/>
          <a:stretch>
            <a:fillRect/>
          </a:stretch>
        </p:blipFill>
        <p:spPr>
          <a:xfrm>
            <a:off x="112178" y="3970738"/>
            <a:ext cx="4031634" cy="2620562"/>
          </a:xfrm>
          <a:prstGeom prst="rect">
            <a:avLst/>
          </a:prstGeom>
        </p:spPr>
      </p:pic>
      <p:pic>
        <p:nvPicPr>
          <p:cNvPr id="4" name="Kép 3">
            <a:extLst>
              <a:ext uri="{FF2B5EF4-FFF2-40B4-BE49-F238E27FC236}">
                <a16:creationId xmlns:a16="http://schemas.microsoft.com/office/drawing/2014/main" id="{F1209F39-3F59-3210-0A95-840C07EAC6BE}"/>
              </a:ext>
            </a:extLst>
          </p:cNvPr>
          <p:cNvPicPr>
            <a:picLocks noChangeAspect="1"/>
          </p:cNvPicPr>
          <p:nvPr/>
        </p:nvPicPr>
        <p:blipFill>
          <a:blip r:embed="rId4"/>
          <a:stretch>
            <a:fillRect/>
          </a:stretch>
        </p:blipFill>
        <p:spPr>
          <a:xfrm>
            <a:off x="112178" y="160738"/>
            <a:ext cx="4420193" cy="6697262"/>
          </a:xfrm>
          <a:prstGeom prst="rect">
            <a:avLst/>
          </a:prstGeom>
        </p:spPr>
      </p:pic>
      <p:pic>
        <p:nvPicPr>
          <p:cNvPr id="5" name="Kép 4">
            <a:extLst>
              <a:ext uri="{FF2B5EF4-FFF2-40B4-BE49-F238E27FC236}">
                <a16:creationId xmlns:a16="http://schemas.microsoft.com/office/drawing/2014/main" id="{518173A0-F164-5290-4887-3E634F89AA3D}"/>
              </a:ext>
            </a:extLst>
          </p:cNvPr>
          <p:cNvPicPr>
            <a:picLocks noChangeAspect="1"/>
          </p:cNvPicPr>
          <p:nvPr/>
        </p:nvPicPr>
        <p:blipFill>
          <a:blip r:embed="rId5"/>
          <a:stretch>
            <a:fillRect/>
          </a:stretch>
        </p:blipFill>
        <p:spPr>
          <a:xfrm>
            <a:off x="4532371" y="1115419"/>
            <a:ext cx="4597064" cy="5710638"/>
          </a:xfrm>
          <a:prstGeom prst="rect">
            <a:avLst/>
          </a:prstGeom>
        </p:spPr>
      </p:pic>
      <p:sp>
        <p:nvSpPr>
          <p:cNvPr id="6" name="Szövegdoboz 5">
            <a:extLst>
              <a:ext uri="{FF2B5EF4-FFF2-40B4-BE49-F238E27FC236}">
                <a16:creationId xmlns:a16="http://schemas.microsoft.com/office/drawing/2014/main" id="{906FD11F-75CF-648A-D6C4-29A16AB4060E}"/>
              </a:ext>
            </a:extLst>
          </p:cNvPr>
          <p:cNvSpPr txBox="1"/>
          <p:nvPr/>
        </p:nvSpPr>
        <p:spPr>
          <a:xfrm>
            <a:off x="233145" y="160738"/>
            <a:ext cx="8677710" cy="646331"/>
          </a:xfrm>
          <a:prstGeom prst="rect">
            <a:avLst/>
          </a:prstGeom>
          <a:noFill/>
        </p:spPr>
        <p:txBody>
          <a:bodyPr wrap="square" rtlCol="0">
            <a:spAutoFit/>
          </a:bodyPr>
          <a:lstStyle/>
          <a:p>
            <a:r>
              <a:rPr lang="hu-HU" dirty="0"/>
              <a:t>1900. Párizs. Expo. Magyar pavilon különböző nézetei.</a:t>
            </a:r>
          </a:p>
          <a:p>
            <a:endParaRPr lang="hu-HU" dirty="0"/>
          </a:p>
        </p:txBody>
      </p:sp>
    </p:spTree>
    <p:extLst>
      <p:ext uri="{BB962C8B-B14F-4D97-AF65-F5344CB8AC3E}">
        <p14:creationId xmlns:p14="http://schemas.microsoft.com/office/powerpoint/2010/main" val="86715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F9E562C7-66EF-D249-97E0-BD7EA8BCAF90}"/>
              </a:ext>
            </a:extLst>
          </p:cNvPr>
          <p:cNvSpPr txBox="1"/>
          <p:nvPr/>
        </p:nvSpPr>
        <p:spPr>
          <a:xfrm>
            <a:off x="0" y="197346"/>
            <a:ext cx="9144000" cy="5909310"/>
          </a:xfrm>
          <a:prstGeom prst="rect">
            <a:avLst/>
          </a:prstGeom>
          <a:noFill/>
        </p:spPr>
        <p:txBody>
          <a:bodyPr wrap="square">
            <a:spAutoFit/>
          </a:bodyPr>
          <a:lstStyle/>
          <a:p>
            <a:r>
              <a:rPr lang="hu-HU" dirty="0"/>
              <a:t>A palota déli összekötő szárnyában kapott helyet a Szent István-terem, amely egy valódi ékszerdoboz volt. Belseje román stílusban készült, ám bizonyos pontokon az alkotók teret engedtek például a magyar ornamentikának, a magyaros jellegnek is. Hauszmann a magyar iparosmesterek legjobbjait gyűjtötte maga köré, hogy együtt alkossák meg a századforduló magyar iparművészetének remekművét. A helyiség berendezésén dolgozott mások mellett </a:t>
            </a:r>
            <a:r>
              <a:rPr lang="hu-HU" dirty="0" err="1"/>
              <a:t>Thék</a:t>
            </a:r>
            <a:r>
              <a:rPr lang="hu-HU" dirty="0"/>
              <a:t> Endre, </a:t>
            </a:r>
            <a:r>
              <a:rPr lang="hu-HU" dirty="0" err="1"/>
              <a:t>Strobl</a:t>
            </a:r>
            <a:r>
              <a:rPr lang="hu-HU" dirty="0"/>
              <a:t> Alajos és </a:t>
            </a:r>
            <a:r>
              <a:rPr lang="hu-HU" dirty="0" err="1"/>
              <a:t>Jungfer</a:t>
            </a:r>
            <a:r>
              <a:rPr lang="hu-HU" dirty="0"/>
              <a:t> Gyula is, a helyiség központi eleme, a monumentális </a:t>
            </a:r>
            <a:r>
              <a:rPr lang="hu-HU" dirty="0" err="1"/>
              <a:t>pirogránit</a:t>
            </a:r>
            <a:r>
              <a:rPr lang="hu-HU" dirty="0"/>
              <a:t> kandalló pedig Zsolnay Vilmos gyárában készült.---- Az iparművészeti műremekek összessége elnyerte az uralkodó, Ferenc József tetszését is, aki elrendelte, hogy a berendezést az 1900. évi párizsi világkiállításon is be kell mutatni. A francia fővárosban felépített terem a közönség és a szakma előtt is sikert aratott, több más díj mellett a világkiállítás nagydíját is kiérdemelte. A Budavári Palotában 1902-ben átadott díszes szobát a nagyközönség is látogathatta.</a:t>
            </a:r>
          </a:p>
          <a:p>
            <a:r>
              <a:rPr lang="hu-HU" dirty="0"/>
              <a:t>-- A legfontosabb tárgyak: Viktória-mintás Herendi-készlet, Zsolnay négyalakos állóváza, </a:t>
            </a:r>
            <a:r>
              <a:rPr lang="hu-HU" dirty="0" err="1"/>
              <a:t>Térey</a:t>
            </a:r>
            <a:r>
              <a:rPr lang="hu-HU" dirty="0"/>
              <a:t>-ezüstserleg, legyező a bécsi világkiállításról, </a:t>
            </a:r>
            <a:r>
              <a:rPr lang="hu-HU" dirty="0" err="1"/>
              <a:t>Rómer</a:t>
            </a:r>
            <a:r>
              <a:rPr lang="hu-HU" dirty="0"/>
              <a:t> Flóris 1867-es naplója, hódmezővásárhelyi majolika tál, vörösvágási opálok, Vikár fonográfhengerek, Molnár C. Pál fametszet dúc, a térben álló kukucskáló 1:1-es eredeti változata, Ménesbirtokok nagy aranyérme 1878-ból, Munkácsy nagydíja 1878-ból, Andrássy György aranyérme 1867-ből.</a:t>
            </a:r>
          </a:p>
          <a:p>
            <a:r>
              <a:rPr lang="hu-HU" dirty="0"/>
              <a:t>A tárlatban olyan festők művei szerepelnek, mint Markó, Than, Lotz, Madarász, Székely, Munkácsy, Paál, Szinyei Merse, Csók, Csontváry Kosztka, Bernáth, </a:t>
            </a:r>
            <a:r>
              <a:rPr lang="hu-HU" dirty="0" err="1"/>
              <a:t>Jovián</a:t>
            </a:r>
            <a:r>
              <a:rPr lang="hu-HU" dirty="0"/>
              <a:t>, stb. illetve a szobrászatot </a:t>
            </a:r>
            <a:r>
              <a:rPr lang="hu-HU" dirty="0" err="1"/>
              <a:t>Kisfaludi</a:t>
            </a:r>
            <a:r>
              <a:rPr lang="hu-HU" dirty="0"/>
              <a:t> </a:t>
            </a:r>
            <a:r>
              <a:rPr lang="hu-HU" dirty="0" err="1"/>
              <a:t>Strobl</a:t>
            </a:r>
            <a:r>
              <a:rPr lang="hu-HU" dirty="0"/>
              <a:t>, Zala, Ligeti, Medgyessy, </a:t>
            </a:r>
            <a:r>
              <a:rPr lang="hu-HU" dirty="0" err="1"/>
              <a:t>Telcs</a:t>
            </a:r>
            <a:r>
              <a:rPr lang="hu-HU" dirty="0"/>
              <a:t>, Pásztor, Kő, Gáll, Samu, stb. képviselik.</a:t>
            </a:r>
          </a:p>
          <a:p>
            <a:endParaRPr lang="hu-HU" dirty="0"/>
          </a:p>
        </p:txBody>
      </p:sp>
    </p:spTree>
    <p:extLst>
      <p:ext uri="{BB962C8B-B14F-4D97-AF65-F5344CB8AC3E}">
        <p14:creationId xmlns:p14="http://schemas.microsoft.com/office/powerpoint/2010/main" val="3382633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0E4C8790-45AE-9958-C496-73996C6016DA}"/>
              </a:ext>
            </a:extLst>
          </p:cNvPr>
          <p:cNvPicPr>
            <a:picLocks noChangeAspect="1"/>
          </p:cNvPicPr>
          <p:nvPr/>
        </p:nvPicPr>
        <p:blipFill>
          <a:blip r:embed="rId2"/>
          <a:stretch>
            <a:fillRect/>
          </a:stretch>
        </p:blipFill>
        <p:spPr>
          <a:xfrm>
            <a:off x="95250" y="95250"/>
            <a:ext cx="5753100" cy="4762500"/>
          </a:xfrm>
          <a:prstGeom prst="rect">
            <a:avLst/>
          </a:prstGeom>
        </p:spPr>
      </p:pic>
      <p:pic>
        <p:nvPicPr>
          <p:cNvPr id="3" name="Kép 2">
            <a:extLst>
              <a:ext uri="{FF2B5EF4-FFF2-40B4-BE49-F238E27FC236}">
                <a16:creationId xmlns:a16="http://schemas.microsoft.com/office/drawing/2014/main" id="{91AF91EE-E518-E60B-A75B-520144EF71D0}"/>
              </a:ext>
            </a:extLst>
          </p:cNvPr>
          <p:cNvPicPr>
            <a:picLocks noChangeAspect="1"/>
          </p:cNvPicPr>
          <p:nvPr/>
        </p:nvPicPr>
        <p:blipFill>
          <a:blip r:embed="rId3"/>
          <a:stretch>
            <a:fillRect/>
          </a:stretch>
        </p:blipFill>
        <p:spPr>
          <a:xfrm>
            <a:off x="2427287" y="1822450"/>
            <a:ext cx="6448425" cy="4762500"/>
          </a:xfrm>
          <a:prstGeom prst="rect">
            <a:avLst/>
          </a:prstGeom>
        </p:spPr>
      </p:pic>
      <p:sp>
        <p:nvSpPr>
          <p:cNvPr id="4" name="Szövegdoboz 3">
            <a:extLst>
              <a:ext uri="{FF2B5EF4-FFF2-40B4-BE49-F238E27FC236}">
                <a16:creationId xmlns:a16="http://schemas.microsoft.com/office/drawing/2014/main" id="{64ACC733-64C2-EADF-7F57-402D2677EB27}"/>
              </a:ext>
            </a:extLst>
          </p:cNvPr>
          <p:cNvSpPr txBox="1"/>
          <p:nvPr/>
        </p:nvSpPr>
        <p:spPr>
          <a:xfrm>
            <a:off x="5923280" y="243840"/>
            <a:ext cx="3027680" cy="369332"/>
          </a:xfrm>
          <a:prstGeom prst="rect">
            <a:avLst/>
          </a:prstGeom>
          <a:noFill/>
        </p:spPr>
        <p:txBody>
          <a:bodyPr wrap="square" rtlCol="0">
            <a:spAutoFit/>
          </a:bodyPr>
          <a:lstStyle/>
          <a:p>
            <a:r>
              <a:rPr lang="hu-HU" dirty="0"/>
              <a:t>Szt. István terem</a:t>
            </a:r>
          </a:p>
        </p:txBody>
      </p:sp>
      <p:sp>
        <p:nvSpPr>
          <p:cNvPr id="6" name="Szövegdoboz 5">
            <a:extLst>
              <a:ext uri="{FF2B5EF4-FFF2-40B4-BE49-F238E27FC236}">
                <a16:creationId xmlns:a16="http://schemas.microsoft.com/office/drawing/2014/main" id="{B8ED33F7-7270-5639-74E1-A4F596B5C8CB}"/>
              </a:ext>
            </a:extLst>
          </p:cNvPr>
          <p:cNvSpPr txBox="1"/>
          <p:nvPr/>
        </p:nvSpPr>
        <p:spPr>
          <a:xfrm>
            <a:off x="95250" y="5171440"/>
            <a:ext cx="2231390" cy="646331"/>
          </a:xfrm>
          <a:prstGeom prst="rect">
            <a:avLst/>
          </a:prstGeom>
          <a:noFill/>
        </p:spPr>
        <p:txBody>
          <a:bodyPr wrap="square" rtlCol="0">
            <a:spAutoFit/>
          </a:bodyPr>
          <a:lstStyle/>
          <a:p>
            <a:r>
              <a:rPr lang="hu-HU" dirty="0"/>
              <a:t>A magyar kiállítás belső terében</a:t>
            </a:r>
          </a:p>
        </p:txBody>
      </p:sp>
    </p:spTree>
    <p:extLst>
      <p:ext uri="{BB962C8B-B14F-4D97-AF65-F5344CB8AC3E}">
        <p14:creationId xmlns:p14="http://schemas.microsoft.com/office/powerpoint/2010/main" val="206141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id="{B38670A6-F5FA-8DAB-6B01-05E51CA2BDF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34040" y="1551855"/>
            <a:ext cx="6817430" cy="5306145"/>
          </a:xfrm>
          <a:prstGeom prst="rect">
            <a:avLst/>
          </a:prstGeom>
        </p:spPr>
      </p:pic>
      <p:sp>
        <p:nvSpPr>
          <p:cNvPr id="5" name="Szövegdoboz 4">
            <a:extLst>
              <a:ext uri="{FF2B5EF4-FFF2-40B4-BE49-F238E27FC236}">
                <a16:creationId xmlns:a16="http://schemas.microsoft.com/office/drawing/2014/main" id="{8B9429FE-C07B-8B49-0F17-17342F9502C2}"/>
              </a:ext>
            </a:extLst>
          </p:cNvPr>
          <p:cNvSpPr txBox="1"/>
          <p:nvPr/>
        </p:nvSpPr>
        <p:spPr>
          <a:xfrm>
            <a:off x="528451" y="74527"/>
            <a:ext cx="8532421" cy="1477328"/>
          </a:xfrm>
          <a:prstGeom prst="rect">
            <a:avLst/>
          </a:prstGeom>
          <a:noFill/>
        </p:spPr>
        <p:txBody>
          <a:bodyPr wrap="square">
            <a:spAutoFit/>
          </a:bodyPr>
          <a:lstStyle/>
          <a:p>
            <a:r>
              <a:rPr lang="hu-HU" dirty="0"/>
              <a:t>az 1900. évi párizsi világkiállítás magyar pavilonjának ún. huszár-terme</a:t>
            </a:r>
          </a:p>
          <a:p>
            <a:r>
              <a:rPr lang="hu-HU" dirty="0"/>
              <a:t>A terem rövidebb falán Vágó Pál festménye: az 1. és a 16., Ferenc Józsefről elnevezett magyar királyi huszárezred rohama. A fülkében Ferenc József márványszobra. A hosszanti falon Vágó Pál - Pataky László A huszárság diadalútja című pannója, felette a magyar, holland és porosz huszárok hőstetteit ábrázoló jelenetek.</a:t>
            </a:r>
          </a:p>
        </p:txBody>
      </p:sp>
    </p:spTree>
    <p:extLst>
      <p:ext uri="{BB962C8B-B14F-4D97-AF65-F5344CB8AC3E}">
        <p14:creationId xmlns:p14="http://schemas.microsoft.com/office/powerpoint/2010/main" val="3856830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81714E9B-C4DB-331F-D471-5CBCD3336E47}"/>
              </a:ext>
            </a:extLst>
          </p:cNvPr>
          <p:cNvPicPr>
            <a:picLocks noChangeAspect="1"/>
          </p:cNvPicPr>
          <p:nvPr/>
        </p:nvPicPr>
        <p:blipFill>
          <a:blip r:embed="rId2"/>
          <a:stretch>
            <a:fillRect/>
          </a:stretch>
        </p:blipFill>
        <p:spPr>
          <a:xfrm>
            <a:off x="168993" y="898759"/>
            <a:ext cx="3762375" cy="5715000"/>
          </a:xfrm>
          <a:prstGeom prst="rect">
            <a:avLst/>
          </a:prstGeom>
        </p:spPr>
      </p:pic>
      <p:pic>
        <p:nvPicPr>
          <p:cNvPr id="3" name="Kép 2">
            <a:extLst>
              <a:ext uri="{FF2B5EF4-FFF2-40B4-BE49-F238E27FC236}">
                <a16:creationId xmlns:a16="http://schemas.microsoft.com/office/drawing/2014/main" id="{23A02E39-958B-87EC-F42D-0FEF34595EF1}"/>
              </a:ext>
            </a:extLst>
          </p:cNvPr>
          <p:cNvPicPr>
            <a:picLocks noChangeAspect="1"/>
          </p:cNvPicPr>
          <p:nvPr/>
        </p:nvPicPr>
        <p:blipFill>
          <a:blip r:embed="rId3"/>
          <a:stretch>
            <a:fillRect/>
          </a:stretch>
        </p:blipFill>
        <p:spPr>
          <a:xfrm>
            <a:off x="4057951" y="750771"/>
            <a:ext cx="4334282" cy="5949014"/>
          </a:xfrm>
          <a:prstGeom prst="rect">
            <a:avLst/>
          </a:prstGeom>
        </p:spPr>
      </p:pic>
      <p:sp>
        <p:nvSpPr>
          <p:cNvPr id="5" name="Szövegdoboz 4">
            <a:extLst>
              <a:ext uri="{FF2B5EF4-FFF2-40B4-BE49-F238E27FC236}">
                <a16:creationId xmlns:a16="http://schemas.microsoft.com/office/drawing/2014/main" id="{5E1D6886-21E2-AEF7-FDDB-FA877B7C6FE2}"/>
              </a:ext>
            </a:extLst>
          </p:cNvPr>
          <p:cNvSpPr txBox="1"/>
          <p:nvPr/>
        </p:nvSpPr>
        <p:spPr>
          <a:xfrm>
            <a:off x="0" y="158215"/>
            <a:ext cx="4572000" cy="646331"/>
          </a:xfrm>
          <a:prstGeom prst="rect">
            <a:avLst/>
          </a:prstGeom>
          <a:noFill/>
        </p:spPr>
        <p:txBody>
          <a:bodyPr wrap="square">
            <a:spAutoFit/>
          </a:bodyPr>
          <a:lstStyle/>
          <a:p>
            <a:r>
              <a:rPr lang="en-US" dirty="0"/>
              <a:t>Poster created by Joseph Binder (1898-1972) for the 1939 New York World's Fair</a:t>
            </a:r>
            <a:endParaRPr lang="hu-HU" dirty="0"/>
          </a:p>
        </p:txBody>
      </p:sp>
      <p:sp>
        <p:nvSpPr>
          <p:cNvPr id="7" name="Szövegdoboz 6">
            <a:extLst>
              <a:ext uri="{FF2B5EF4-FFF2-40B4-BE49-F238E27FC236}">
                <a16:creationId xmlns:a16="http://schemas.microsoft.com/office/drawing/2014/main" id="{7B1F3C4B-ADFE-F697-44C5-B1F7814055E5}"/>
              </a:ext>
            </a:extLst>
          </p:cNvPr>
          <p:cNvSpPr txBox="1"/>
          <p:nvPr/>
        </p:nvSpPr>
        <p:spPr>
          <a:xfrm>
            <a:off x="4200883" y="70202"/>
            <a:ext cx="4596062" cy="646331"/>
          </a:xfrm>
          <a:prstGeom prst="rect">
            <a:avLst/>
          </a:prstGeom>
          <a:noFill/>
        </p:spPr>
        <p:txBody>
          <a:bodyPr wrap="square">
            <a:spAutoFit/>
          </a:bodyPr>
          <a:lstStyle/>
          <a:p>
            <a:r>
              <a:rPr lang="hu-HU" dirty="0"/>
              <a:t>Modernista építmények: a </a:t>
            </a:r>
            <a:r>
              <a:rPr lang="hu-HU" dirty="0" err="1"/>
              <a:t>Trylon</a:t>
            </a:r>
            <a:r>
              <a:rPr lang="hu-HU" dirty="0"/>
              <a:t> és </a:t>
            </a:r>
            <a:r>
              <a:rPr lang="hu-HU" dirty="0" err="1"/>
              <a:t>Perisphere</a:t>
            </a:r>
            <a:r>
              <a:rPr lang="hu-HU" dirty="0"/>
              <a:t> struktúrái a </a:t>
            </a:r>
            <a:r>
              <a:rPr lang="hu-HU" dirty="0" err="1"/>
              <a:t>Heliclineból</a:t>
            </a:r>
            <a:r>
              <a:rPr lang="hu-HU" dirty="0"/>
              <a:t> nézve</a:t>
            </a:r>
          </a:p>
        </p:txBody>
      </p:sp>
    </p:spTree>
    <p:extLst>
      <p:ext uri="{BB962C8B-B14F-4D97-AF65-F5344CB8AC3E}">
        <p14:creationId xmlns:p14="http://schemas.microsoft.com/office/powerpoint/2010/main" val="3590997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11108F24-C87E-FE8B-FA44-AA2666448200}"/>
              </a:ext>
            </a:extLst>
          </p:cNvPr>
          <p:cNvPicPr>
            <a:picLocks noChangeAspect="1"/>
          </p:cNvPicPr>
          <p:nvPr/>
        </p:nvPicPr>
        <p:blipFill>
          <a:blip r:embed="rId2"/>
          <a:stretch>
            <a:fillRect/>
          </a:stretch>
        </p:blipFill>
        <p:spPr>
          <a:xfrm>
            <a:off x="762000" y="571500"/>
            <a:ext cx="7620000" cy="5715000"/>
          </a:xfrm>
          <a:prstGeom prst="rect">
            <a:avLst/>
          </a:prstGeom>
        </p:spPr>
      </p:pic>
      <p:sp>
        <p:nvSpPr>
          <p:cNvPr id="4" name="Szövegdoboz 3">
            <a:extLst>
              <a:ext uri="{FF2B5EF4-FFF2-40B4-BE49-F238E27FC236}">
                <a16:creationId xmlns:a16="http://schemas.microsoft.com/office/drawing/2014/main" id="{A5671BC5-969D-DED5-DFFF-13D6259D7EAF}"/>
              </a:ext>
            </a:extLst>
          </p:cNvPr>
          <p:cNvSpPr txBox="1"/>
          <p:nvPr/>
        </p:nvSpPr>
        <p:spPr>
          <a:xfrm>
            <a:off x="762000" y="202168"/>
            <a:ext cx="7772400" cy="369332"/>
          </a:xfrm>
          <a:prstGeom prst="rect">
            <a:avLst/>
          </a:prstGeom>
          <a:noFill/>
        </p:spPr>
        <p:txBody>
          <a:bodyPr wrap="square">
            <a:spAutoFit/>
          </a:bodyPr>
          <a:lstStyle/>
          <a:p>
            <a:r>
              <a:rPr lang="hu-HU" dirty="0"/>
              <a:t>A brüsszeli Atomium.1958. II. világháború után az első világkiállítás</a:t>
            </a:r>
          </a:p>
        </p:txBody>
      </p:sp>
      <p:pic>
        <p:nvPicPr>
          <p:cNvPr id="5" name="Kép 4">
            <a:extLst>
              <a:ext uri="{FF2B5EF4-FFF2-40B4-BE49-F238E27FC236}">
                <a16:creationId xmlns:a16="http://schemas.microsoft.com/office/drawing/2014/main" id="{7B802299-0D13-4195-74CD-765F89EB4466}"/>
              </a:ext>
            </a:extLst>
          </p:cNvPr>
          <p:cNvPicPr>
            <a:picLocks noChangeAspect="1"/>
          </p:cNvPicPr>
          <p:nvPr/>
        </p:nvPicPr>
        <p:blipFill>
          <a:blip r:embed="rId3"/>
          <a:stretch>
            <a:fillRect/>
          </a:stretch>
        </p:blipFill>
        <p:spPr>
          <a:xfrm>
            <a:off x="711200" y="571500"/>
            <a:ext cx="7823200" cy="5867400"/>
          </a:xfrm>
          <a:prstGeom prst="rect">
            <a:avLst/>
          </a:prstGeom>
        </p:spPr>
      </p:pic>
    </p:spTree>
    <p:extLst>
      <p:ext uri="{BB962C8B-B14F-4D97-AF65-F5344CB8AC3E}">
        <p14:creationId xmlns:p14="http://schemas.microsoft.com/office/powerpoint/2010/main" val="33884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2270E3AB-E579-D272-BF65-EB7769951028}"/>
              </a:ext>
            </a:extLst>
          </p:cNvPr>
          <p:cNvSpPr txBox="1"/>
          <p:nvPr/>
        </p:nvSpPr>
        <p:spPr>
          <a:xfrm>
            <a:off x="168441" y="169311"/>
            <a:ext cx="8821555" cy="1200329"/>
          </a:xfrm>
          <a:prstGeom prst="rect">
            <a:avLst/>
          </a:prstGeom>
          <a:noFill/>
        </p:spPr>
        <p:txBody>
          <a:bodyPr wrap="square">
            <a:spAutoFit/>
          </a:bodyPr>
          <a:lstStyle/>
          <a:p>
            <a:r>
              <a:rPr lang="hu-HU" dirty="0"/>
              <a:t>Brüsszeli Világkiállítás - Magyar Pavilon 1958. A brüsszeli világkiállításon résztvevők láthatók a képen, köztük van Túrós Emil mesterszakács. 1958 április 17. Megnyílik a második világháború utáni első világkiállítás Belgium fővárosában Brüsszelben. A világkiállítás magyar pavilonjának sikere láttán kezdték el a magyar konyhát külföldön is népszerűsíteni.</a:t>
            </a:r>
          </a:p>
        </p:txBody>
      </p:sp>
      <p:pic>
        <p:nvPicPr>
          <p:cNvPr id="4" name="Kép 3">
            <a:extLst>
              <a:ext uri="{FF2B5EF4-FFF2-40B4-BE49-F238E27FC236}">
                <a16:creationId xmlns:a16="http://schemas.microsoft.com/office/drawing/2014/main" id="{E8D55D31-DF6E-7495-7A15-AC7C3B633A53}"/>
              </a:ext>
            </a:extLst>
          </p:cNvPr>
          <p:cNvPicPr>
            <a:picLocks noChangeAspect="1"/>
          </p:cNvPicPr>
          <p:nvPr/>
        </p:nvPicPr>
        <p:blipFill>
          <a:blip r:embed="rId2"/>
          <a:stretch>
            <a:fillRect/>
          </a:stretch>
        </p:blipFill>
        <p:spPr>
          <a:xfrm>
            <a:off x="168441" y="3429000"/>
            <a:ext cx="4884974" cy="3089746"/>
          </a:xfrm>
          <a:prstGeom prst="rect">
            <a:avLst/>
          </a:prstGeom>
        </p:spPr>
      </p:pic>
      <p:pic>
        <p:nvPicPr>
          <p:cNvPr id="1026" name="Picture 2" descr="VF_8532">
            <a:extLst>
              <a:ext uri="{FF2B5EF4-FFF2-40B4-BE49-F238E27FC236}">
                <a16:creationId xmlns:a16="http://schemas.microsoft.com/office/drawing/2014/main" id="{35EA45BB-6DC7-988C-41E5-654D6AB744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52720" y="1737196"/>
            <a:ext cx="3810000" cy="478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52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FF6885C3-DF97-4E1A-E9CA-BA00F02BE471}"/>
              </a:ext>
            </a:extLst>
          </p:cNvPr>
          <p:cNvPicPr>
            <a:picLocks noChangeAspect="1"/>
          </p:cNvPicPr>
          <p:nvPr/>
        </p:nvPicPr>
        <p:blipFill>
          <a:blip r:embed="rId2"/>
          <a:stretch>
            <a:fillRect/>
          </a:stretch>
        </p:blipFill>
        <p:spPr>
          <a:xfrm>
            <a:off x="219693" y="1065212"/>
            <a:ext cx="8096497" cy="5426014"/>
          </a:xfrm>
          <a:prstGeom prst="rect">
            <a:avLst/>
          </a:prstGeom>
        </p:spPr>
      </p:pic>
      <p:sp>
        <p:nvSpPr>
          <p:cNvPr id="3" name="Szövegdoboz 2">
            <a:extLst>
              <a:ext uri="{FF2B5EF4-FFF2-40B4-BE49-F238E27FC236}">
                <a16:creationId xmlns:a16="http://schemas.microsoft.com/office/drawing/2014/main" id="{42F5EF87-C4BB-242F-434F-91AF54D0D647}"/>
              </a:ext>
            </a:extLst>
          </p:cNvPr>
          <p:cNvSpPr txBox="1"/>
          <p:nvPr/>
        </p:nvSpPr>
        <p:spPr>
          <a:xfrm>
            <a:off x="219693" y="250993"/>
            <a:ext cx="8734302" cy="646331"/>
          </a:xfrm>
          <a:prstGeom prst="rect">
            <a:avLst/>
          </a:prstGeom>
          <a:noFill/>
        </p:spPr>
        <p:txBody>
          <a:bodyPr wrap="square">
            <a:spAutoFit/>
          </a:bodyPr>
          <a:lstStyle/>
          <a:p>
            <a:r>
              <a:rPr lang="hu-HU" dirty="0"/>
              <a:t>A Sanghaji Világkiállítás Magyar Pavilonja -</a:t>
            </a:r>
          </a:p>
          <a:p>
            <a:r>
              <a:rPr lang="hu-HU" dirty="0"/>
              <a:t>2010.05.07. GÖMBÖC.</a:t>
            </a:r>
          </a:p>
        </p:txBody>
      </p:sp>
      <p:sp>
        <p:nvSpPr>
          <p:cNvPr id="6" name="Szövegdoboz 5">
            <a:extLst>
              <a:ext uri="{FF2B5EF4-FFF2-40B4-BE49-F238E27FC236}">
                <a16:creationId xmlns:a16="http://schemas.microsoft.com/office/drawing/2014/main" id="{AD454DB7-85BC-575D-BE94-04880D23C223}"/>
              </a:ext>
            </a:extLst>
          </p:cNvPr>
          <p:cNvSpPr txBox="1"/>
          <p:nvPr/>
        </p:nvSpPr>
        <p:spPr>
          <a:xfrm>
            <a:off x="4267941" y="250993"/>
            <a:ext cx="4572000" cy="6186309"/>
          </a:xfrm>
          <a:prstGeom prst="rect">
            <a:avLst/>
          </a:prstGeom>
          <a:noFill/>
        </p:spPr>
        <p:txBody>
          <a:bodyPr wrap="square">
            <a:spAutoFit/>
          </a:bodyPr>
          <a:lstStyle/>
          <a:p>
            <a:r>
              <a:rPr lang="hu-HU" dirty="0"/>
              <a:t>A Magyar Pavilon figyelemreméltó belső mennyezetű, mintegy 1000 farúdból állt, amely lazán lógott le a mennyezetről, ezek közül mintegy 600-at kismotorok mozgattak fel-le. A pavilont természetes anyagokkal díszítették; fa és kavicsos kőpadló, mindezt vízfüggöny veszi körül – a városi zöld életet jelképezi. A pavilon központi kiállításának tárgya egy Gömböc volt, két matematikus magyar találmánya . [49] A </a:t>
            </a:r>
            <a:r>
              <a:rPr lang="hu-HU" dirty="0" err="1"/>
              <a:t>Gomboc</a:t>
            </a:r>
            <a:r>
              <a:rPr lang="hu-HU" dirty="0"/>
              <a:t> egy homogén tárgy, ugyanazzal az önkiegyenlítő tulajdonsággal, mint a </a:t>
            </a:r>
            <a:r>
              <a:rPr lang="hu-HU" dirty="0" err="1"/>
              <a:t>roly-poly</a:t>
            </a:r>
            <a:r>
              <a:rPr lang="hu-HU" dirty="0"/>
              <a:t> játék. </a:t>
            </a:r>
            <a:r>
              <a:rPr lang="hu-HU" dirty="0" err="1"/>
              <a:t>Gomboc</a:t>
            </a:r>
            <a:r>
              <a:rPr lang="hu-HU" dirty="0"/>
              <a:t> a magyarság kreatív és újító szellemét jelképezi, valamint a harmóniára és a kiegyensúlyozott életre törekvő emberiség filozófiai oldala.</a:t>
            </a:r>
          </a:p>
          <a:p>
            <a:endParaRPr lang="hu-HU" dirty="0"/>
          </a:p>
          <a:p>
            <a:r>
              <a:rPr lang="hu-HU" dirty="0"/>
              <a:t>2010. augusztus 8-án a pavilon 3 333 333. látogatóját fogadta – Magyarország lakosságának egyharmadát. [50] A Magyar Pavilon az expo végére összesen 5 785 400 látogatót fogadott. A pavilon ezüst díjat nyert a C kategóriás pavilontervezésben.</a:t>
            </a:r>
          </a:p>
        </p:txBody>
      </p:sp>
      <p:pic>
        <p:nvPicPr>
          <p:cNvPr id="1026" name="Picture 2" descr="A Domokos Gábor és Várkonyi Péter által megalkotott újszerű geometriai forma a magyar pavilon központi eleme">
            <a:extLst>
              <a:ext uri="{FF2B5EF4-FFF2-40B4-BE49-F238E27FC236}">
                <a16:creationId xmlns:a16="http://schemas.microsoft.com/office/drawing/2014/main" id="{B09E425F-9F41-DE09-9FF1-C57E0E6136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597" y="1041461"/>
            <a:ext cx="8096496" cy="5426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259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500" fill="hold"/>
                                        <p:tgtEl>
                                          <p:spTgt spid="1026"/>
                                        </p:tgtEl>
                                        <p:attrNameLst>
                                          <p:attrName>ppt_w</p:attrName>
                                        </p:attrNameLst>
                                      </p:cBhvr>
                                      <p:tavLst>
                                        <p:tav tm="0">
                                          <p:val>
                                            <p:fltVal val="0"/>
                                          </p:val>
                                        </p:tav>
                                        <p:tav tm="100000">
                                          <p:val>
                                            <p:strVal val="#ppt_w"/>
                                          </p:val>
                                        </p:tav>
                                      </p:tavLst>
                                    </p:anim>
                                    <p:anim calcmode="lin" valueType="num">
                                      <p:cBhvr>
                                        <p:cTn id="20" dur="500" fill="hold"/>
                                        <p:tgtEl>
                                          <p:spTgt spid="1026"/>
                                        </p:tgtEl>
                                        <p:attrNameLst>
                                          <p:attrName>ppt_h</p:attrName>
                                        </p:attrNameLst>
                                      </p:cBhvr>
                                      <p:tavLst>
                                        <p:tav tm="0">
                                          <p:val>
                                            <p:fltVal val="0"/>
                                          </p:val>
                                        </p:tav>
                                        <p:tav tm="100000">
                                          <p:val>
                                            <p:strVal val="#ppt_h"/>
                                          </p:val>
                                        </p:tav>
                                      </p:tavLst>
                                    </p:anim>
                                    <p:animEffect transition="in" filter="fade">
                                      <p:cBhvr>
                                        <p:cTn id="2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D1084B65-37A2-FE48-8F98-D2A6B46845A4}"/>
              </a:ext>
            </a:extLst>
          </p:cNvPr>
          <p:cNvSpPr txBox="1"/>
          <p:nvPr/>
        </p:nvSpPr>
        <p:spPr>
          <a:xfrm>
            <a:off x="172192" y="266596"/>
            <a:ext cx="4572000" cy="369332"/>
          </a:xfrm>
          <a:prstGeom prst="rect">
            <a:avLst/>
          </a:prstGeom>
          <a:noFill/>
        </p:spPr>
        <p:txBody>
          <a:bodyPr wrap="square">
            <a:spAutoFit/>
          </a:bodyPr>
          <a:lstStyle/>
          <a:p>
            <a:r>
              <a:rPr lang="hu-HU" dirty="0"/>
              <a:t>Magyarország az EXPO 2020 DUBAI kiállításon</a:t>
            </a:r>
          </a:p>
        </p:txBody>
      </p:sp>
      <p:sp>
        <p:nvSpPr>
          <p:cNvPr id="5" name="Szövegdoboz 4">
            <a:extLst>
              <a:ext uri="{FF2B5EF4-FFF2-40B4-BE49-F238E27FC236}">
                <a16:creationId xmlns:a16="http://schemas.microsoft.com/office/drawing/2014/main" id="{3A68774D-1483-20D6-EFAE-CC5F91A234C1}"/>
              </a:ext>
            </a:extLst>
          </p:cNvPr>
          <p:cNvSpPr txBox="1"/>
          <p:nvPr/>
        </p:nvSpPr>
        <p:spPr>
          <a:xfrm>
            <a:off x="172192" y="635928"/>
            <a:ext cx="4572000" cy="3416320"/>
          </a:xfrm>
          <a:prstGeom prst="rect">
            <a:avLst/>
          </a:prstGeom>
          <a:solidFill>
            <a:srgbClr val="002060"/>
          </a:solidFill>
        </p:spPr>
        <p:txBody>
          <a:bodyPr wrap="square">
            <a:spAutoFit/>
          </a:bodyPr>
          <a:lstStyle/>
          <a:p>
            <a:pPr algn="l"/>
            <a:r>
              <a:rPr lang="hu-HU" b="1" i="0" dirty="0">
                <a:solidFill>
                  <a:srgbClr val="FFFFFF"/>
                </a:solidFill>
                <a:effectLst/>
                <a:latin typeface="Montserrat" panose="00000500000000000000" pitchFamily="2" charset="-18"/>
              </a:rPr>
              <a:t>Magyarország gasztronómiai csúcsteljesítményei és legjobb ásványvizei mutatkoznak be nemzetközi keretek között.</a:t>
            </a:r>
          </a:p>
          <a:p>
            <a:pPr algn="ctr"/>
            <a:r>
              <a:rPr lang="hu-HU" b="1" i="0" dirty="0">
                <a:solidFill>
                  <a:srgbClr val="C1785C"/>
                </a:solidFill>
                <a:effectLst/>
                <a:latin typeface="Montserrat" panose="00000500000000000000" pitchFamily="2" charset="-18"/>
              </a:rPr>
              <a:t>45</a:t>
            </a:r>
          </a:p>
          <a:p>
            <a:pPr algn="ctr"/>
            <a:r>
              <a:rPr lang="hu-HU" b="0" i="0" dirty="0">
                <a:solidFill>
                  <a:srgbClr val="FFFFFF"/>
                </a:solidFill>
                <a:effectLst/>
                <a:latin typeface="Montserrat" panose="00000500000000000000" pitchFamily="2" charset="-18"/>
              </a:rPr>
              <a:t>Magyar ásványvíz</a:t>
            </a:r>
          </a:p>
          <a:p>
            <a:pPr algn="ctr"/>
            <a:r>
              <a:rPr lang="hu-HU" b="1" i="0" dirty="0">
                <a:solidFill>
                  <a:srgbClr val="C1785C"/>
                </a:solidFill>
                <a:effectLst/>
                <a:latin typeface="Montserrat" panose="00000500000000000000" pitchFamily="2" charset="-18"/>
              </a:rPr>
              <a:t>87</a:t>
            </a:r>
          </a:p>
          <a:p>
            <a:pPr algn="ctr"/>
            <a:r>
              <a:rPr lang="hu-HU" b="0" i="0" dirty="0">
                <a:solidFill>
                  <a:srgbClr val="FFFFFF"/>
                </a:solidFill>
                <a:effectLst/>
                <a:latin typeface="Montserrat" panose="00000500000000000000" pitchFamily="2" charset="-18"/>
              </a:rPr>
              <a:t>Hazai pincészet</a:t>
            </a:r>
          </a:p>
          <a:p>
            <a:pPr algn="ctr"/>
            <a:r>
              <a:rPr lang="hu-HU" b="1" i="0" dirty="0">
                <a:solidFill>
                  <a:srgbClr val="C1785C"/>
                </a:solidFill>
                <a:effectLst/>
                <a:latin typeface="Montserrat" panose="00000500000000000000" pitchFamily="2" charset="-18"/>
              </a:rPr>
              <a:t>42</a:t>
            </a:r>
          </a:p>
          <a:p>
            <a:pPr algn="ctr"/>
            <a:r>
              <a:rPr lang="hu-HU" b="0" i="0" dirty="0">
                <a:solidFill>
                  <a:srgbClr val="FFFFFF"/>
                </a:solidFill>
                <a:effectLst/>
                <a:latin typeface="Montserrat" panose="00000500000000000000" pitchFamily="2" charset="-18"/>
              </a:rPr>
              <a:t>Gasztronómiai különlegesség</a:t>
            </a:r>
          </a:p>
          <a:p>
            <a:pPr algn="ctr"/>
            <a:r>
              <a:rPr lang="hu-HU" b="1" i="0" dirty="0">
                <a:solidFill>
                  <a:srgbClr val="C1785C"/>
                </a:solidFill>
                <a:effectLst/>
                <a:latin typeface="Montserrat" panose="00000500000000000000" pitchFamily="2" charset="-18"/>
              </a:rPr>
              <a:t>12</a:t>
            </a:r>
          </a:p>
          <a:p>
            <a:pPr algn="ctr"/>
            <a:r>
              <a:rPr lang="hu-HU" b="0" i="0" dirty="0">
                <a:solidFill>
                  <a:srgbClr val="FFFFFF"/>
                </a:solidFill>
                <a:effectLst/>
                <a:latin typeface="Montserrat" panose="00000500000000000000" pitchFamily="2" charset="-18"/>
              </a:rPr>
              <a:t>Egyéb fantasztikum</a:t>
            </a:r>
          </a:p>
        </p:txBody>
      </p:sp>
      <p:sp>
        <p:nvSpPr>
          <p:cNvPr id="7" name="Szövegdoboz 6">
            <a:extLst>
              <a:ext uri="{FF2B5EF4-FFF2-40B4-BE49-F238E27FC236}">
                <a16:creationId xmlns:a16="http://schemas.microsoft.com/office/drawing/2014/main" id="{1C87EF79-0CFC-7FA0-E72C-6F2F76E41E05}"/>
              </a:ext>
            </a:extLst>
          </p:cNvPr>
          <p:cNvSpPr txBox="1"/>
          <p:nvPr/>
        </p:nvSpPr>
        <p:spPr>
          <a:xfrm>
            <a:off x="4744192" y="543595"/>
            <a:ext cx="4572000" cy="2031325"/>
          </a:xfrm>
          <a:prstGeom prst="rect">
            <a:avLst/>
          </a:prstGeom>
          <a:noFill/>
        </p:spPr>
        <p:txBody>
          <a:bodyPr wrap="square">
            <a:spAutoFit/>
          </a:bodyPr>
          <a:lstStyle/>
          <a:p>
            <a:r>
              <a:rPr lang="hu-HU" dirty="0"/>
              <a:t>A kiállítás tematikájának egyik alapvetése a „</a:t>
            </a:r>
            <a:r>
              <a:rPr lang="hu-HU" dirty="0" err="1"/>
              <a:t>water</a:t>
            </a:r>
            <a:r>
              <a:rPr lang="hu-HU" dirty="0"/>
              <a:t> </a:t>
            </a:r>
            <a:r>
              <a:rPr lang="hu-HU" dirty="0" err="1"/>
              <a:t>without</a:t>
            </a:r>
            <a:r>
              <a:rPr lang="hu-HU" dirty="0"/>
              <a:t> </a:t>
            </a:r>
            <a:r>
              <a:rPr lang="hu-HU" dirty="0" err="1"/>
              <a:t>water</a:t>
            </a:r>
            <a:r>
              <a:rPr lang="hu-HU" dirty="0"/>
              <a:t>”, azaz a víz bemutatása víz használata nélkül. </a:t>
            </a:r>
          </a:p>
          <a:p>
            <a:r>
              <a:rPr lang="hu-HU" dirty="0"/>
              <a:t>A Dubaji Világkiállítás, az Expo 2020 Dubai nevével ellentétben 2021-ben nyíl meg, október elsejétől fél éven át jelentős nemzetközi turisztikai attrakciónak számított. </a:t>
            </a:r>
          </a:p>
        </p:txBody>
      </p:sp>
      <p:pic>
        <p:nvPicPr>
          <p:cNvPr id="8" name="Kép 7">
            <a:extLst>
              <a:ext uri="{FF2B5EF4-FFF2-40B4-BE49-F238E27FC236}">
                <a16:creationId xmlns:a16="http://schemas.microsoft.com/office/drawing/2014/main" id="{CC27E4BA-7CB8-D57C-89C3-292C16B5F29D}"/>
              </a:ext>
            </a:extLst>
          </p:cNvPr>
          <p:cNvPicPr>
            <a:picLocks noChangeAspect="1"/>
          </p:cNvPicPr>
          <p:nvPr/>
        </p:nvPicPr>
        <p:blipFill>
          <a:blip r:embed="rId2"/>
          <a:stretch>
            <a:fillRect/>
          </a:stretch>
        </p:blipFill>
        <p:spPr>
          <a:xfrm>
            <a:off x="172192" y="2529881"/>
            <a:ext cx="7701280" cy="4328119"/>
          </a:xfrm>
          <a:prstGeom prst="rect">
            <a:avLst/>
          </a:prstGeom>
        </p:spPr>
      </p:pic>
    </p:spTree>
    <p:extLst>
      <p:ext uri="{BB962C8B-B14F-4D97-AF65-F5344CB8AC3E}">
        <p14:creationId xmlns:p14="http://schemas.microsoft.com/office/powerpoint/2010/main" val="294710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0DA5674F-1B5A-32C5-FC58-773F9BF6ECDF}"/>
              </a:ext>
            </a:extLst>
          </p:cNvPr>
          <p:cNvPicPr>
            <a:picLocks noChangeAspect="1"/>
          </p:cNvPicPr>
          <p:nvPr/>
        </p:nvPicPr>
        <p:blipFill>
          <a:blip r:embed="rId2"/>
          <a:stretch>
            <a:fillRect/>
          </a:stretch>
        </p:blipFill>
        <p:spPr>
          <a:xfrm>
            <a:off x="222250" y="215900"/>
            <a:ext cx="4532291" cy="3416300"/>
          </a:xfrm>
          <a:prstGeom prst="rect">
            <a:avLst/>
          </a:prstGeom>
        </p:spPr>
      </p:pic>
      <p:pic>
        <p:nvPicPr>
          <p:cNvPr id="3" name="Kép 2">
            <a:extLst>
              <a:ext uri="{FF2B5EF4-FFF2-40B4-BE49-F238E27FC236}">
                <a16:creationId xmlns:a16="http://schemas.microsoft.com/office/drawing/2014/main" id="{F78ADEDE-08D4-A8D7-A765-A481A2FFE33C}"/>
              </a:ext>
            </a:extLst>
          </p:cNvPr>
          <p:cNvPicPr>
            <a:picLocks noChangeAspect="1"/>
          </p:cNvPicPr>
          <p:nvPr/>
        </p:nvPicPr>
        <p:blipFill>
          <a:blip r:embed="rId3"/>
          <a:stretch>
            <a:fillRect/>
          </a:stretch>
        </p:blipFill>
        <p:spPr>
          <a:xfrm>
            <a:off x="222250" y="3794125"/>
            <a:ext cx="6477000" cy="2847975"/>
          </a:xfrm>
          <a:prstGeom prst="rect">
            <a:avLst/>
          </a:prstGeom>
        </p:spPr>
      </p:pic>
      <p:sp>
        <p:nvSpPr>
          <p:cNvPr id="4" name="Szövegdoboz 3">
            <a:extLst>
              <a:ext uri="{FF2B5EF4-FFF2-40B4-BE49-F238E27FC236}">
                <a16:creationId xmlns:a16="http://schemas.microsoft.com/office/drawing/2014/main" id="{51E03F8D-3067-9907-81EA-7BA22F7020E1}"/>
              </a:ext>
            </a:extLst>
          </p:cNvPr>
          <p:cNvSpPr txBox="1"/>
          <p:nvPr/>
        </p:nvSpPr>
        <p:spPr>
          <a:xfrm>
            <a:off x="4754541" y="1897380"/>
            <a:ext cx="32131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Munkácsy M: Milton</a:t>
            </a:r>
          </a:p>
        </p:txBody>
      </p:sp>
      <p:sp>
        <p:nvSpPr>
          <p:cNvPr id="5" name="Szövegdoboz 4">
            <a:extLst>
              <a:ext uri="{FF2B5EF4-FFF2-40B4-BE49-F238E27FC236}">
                <a16:creationId xmlns:a16="http://schemas.microsoft.com/office/drawing/2014/main" id="{7C0E6CC0-FBC5-3072-35C6-E3E8575DE5E7}"/>
              </a:ext>
            </a:extLst>
          </p:cNvPr>
          <p:cNvSpPr txBox="1"/>
          <p:nvPr/>
        </p:nvSpPr>
        <p:spPr>
          <a:xfrm>
            <a:off x="6896100" y="4813300"/>
            <a:ext cx="224790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Lotz Károly: Menekülés a vihar elöl</a:t>
            </a:r>
          </a:p>
        </p:txBody>
      </p:sp>
      <p:sp>
        <p:nvSpPr>
          <p:cNvPr id="6" name="Szövegdoboz 5">
            <a:extLst>
              <a:ext uri="{FF2B5EF4-FFF2-40B4-BE49-F238E27FC236}">
                <a16:creationId xmlns:a16="http://schemas.microsoft.com/office/drawing/2014/main" id="{D5FBB099-4785-6BC1-EFD3-E066C1323237}"/>
              </a:ext>
            </a:extLst>
          </p:cNvPr>
          <p:cNvSpPr txBox="1"/>
          <p:nvPr/>
        </p:nvSpPr>
        <p:spPr>
          <a:xfrm>
            <a:off x="4826000" y="83820"/>
            <a:ext cx="4318000" cy="1477328"/>
          </a:xfrm>
          <a:prstGeom prst="rect">
            <a:avLst/>
          </a:prstGeom>
          <a:noFill/>
        </p:spPr>
        <p:txBody>
          <a:bodyPr wrap="square" rtlCol="0">
            <a:spAutoFit/>
          </a:bodyPr>
          <a:lstStyle/>
          <a:p>
            <a:r>
              <a:rPr lang="hu-HU" sz="3600" dirty="0"/>
              <a:t>Magyar festmények a világkiállításokon</a:t>
            </a:r>
          </a:p>
          <a:p>
            <a:endParaRPr lang="hu-HU" dirty="0"/>
          </a:p>
        </p:txBody>
      </p:sp>
    </p:spTree>
    <p:extLst>
      <p:ext uri="{BB962C8B-B14F-4D97-AF65-F5344CB8AC3E}">
        <p14:creationId xmlns:p14="http://schemas.microsoft.com/office/powerpoint/2010/main" val="3948099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a:extLst>
              <a:ext uri="{FF2B5EF4-FFF2-40B4-BE49-F238E27FC236}">
                <a16:creationId xmlns:a16="http://schemas.microsoft.com/office/drawing/2014/main" id="{8B954FB9-03A9-1B02-0DA5-26A772AFE715}"/>
              </a:ext>
            </a:extLst>
          </p:cNvPr>
          <p:cNvSpPr txBox="1"/>
          <p:nvPr/>
        </p:nvSpPr>
        <p:spPr>
          <a:xfrm>
            <a:off x="0" y="301336"/>
            <a:ext cx="8946573" cy="5355312"/>
          </a:xfrm>
          <a:prstGeom prst="rect">
            <a:avLst/>
          </a:prstGeom>
          <a:noFill/>
        </p:spPr>
        <p:txBody>
          <a:bodyPr wrap="square">
            <a:spAutoFit/>
          </a:bodyPr>
          <a:lstStyle/>
          <a:p>
            <a:r>
              <a:rPr lang="hu-HU" dirty="0"/>
              <a:t>1851-ben az első, londoni „expó” kitalálója, Albert herceg (Viktória királynő hitvese) fogalmazott meg, az volt, hogy a világ összes, haladást szolgáló emberi produktuma egy helyen legyen megtekinthető, okulásul az egyszerű érdeklődők és az egyes ágazatok szakemberei számára.</a:t>
            </a:r>
          </a:p>
          <a:p>
            <a:r>
              <a:rPr lang="hu-HU" dirty="0"/>
              <a:t>E rendezvények tehát nem öncélú látványosságként szolgáltak, hanem a fejlődés és a felzárkózás lehetőségét is magában hordozták azok számára, akik nyitott szemmel járták a hatalmas kiállítások csarnokait. ----  1851-ben a miskolci </a:t>
            </a:r>
            <a:r>
              <a:rPr lang="hu-HU" dirty="0" err="1"/>
              <a:t>Malatinszky</a:t>
            </a:r>
            <a:r>
              <a:rPr lang="hu-HU" dirty="0"/>
              <a:t> Imre szűrszabó díszérmet nyert „…egy magyar ruhaneműért, mely szűrnek neveztetik”. Herendi porcelán. Egy valódi hazai termék kapott ekkor díjat, nevezhetjük akár hungaricumnak is, hiszen magyar népművészeti motívumokkal díszített, házipari módszerrel készült paraszti viseletet tárt készítője a világ elé. -- 1851-ben egy magyar szobrász Engel József Az amazonok harca az Argonauta ellen című szobrával szerepelt a londoni világkiállításon. Az alkotást nem más, mint az első expó kezdeményezője, Albert herceg vásárolta meg és azóta is a brit királyi család tulajdonában van. Ezzel a legmagasabb rangú elismeréssel kezdődött Magyarország 170-es éves világkiállítási sikereinek története, amely mind a mai napi tart.</a:t>
            </a:r>
          </a:p>
          <a:p>
            <a:r>
              <a:rPr lang="hu-HU" dirty="0"/>
              <a:t>1897-ben külön törvényt alkotva (1897/XVIII. tc.) rendelkezett a párizsi (1900) részvételről, s hárommillió koronát irányzott elő a felmerülő költségek fedezésére. A magyar részvétel koordinálására kormánybiztosságot hoztak létre, a fővédnöki tisztet Ferenc Ferdinánd trónörökös töltötte be.</a:t>
            </a:r>
          </a:p>
        </p:txBody>
      </p:sp>
    </p:spTree>
    <p:extLst>
      <p:ext uri="{BB962C8B-B14F-4D97-AF65-F5344CB8AC3E}">
        <p14:creationId xmlns:p14="http://schemas.microsoft.com/office/powerpoint/2010/main" val="41234146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131683A6-7C3C-3A6F-089F-DCE7F578044C}"/>
              </a:ext>
            </a:extLst>
          </p:cNvPr>
          <p:cNvPicPr>
            <a:picLocks noChangeAspect="1"/>
          </p:cNvPicPr>
          <p:nvPr/>
        </p:nvPicPr>
        <p:blipFill>
          <a:blip r:embed="rId2"/>
          <a:stretch>
            <a:fillRect/>
          </a:stretch>
        </p:blipFill>
        <p:spPr>
          <a:xfrm>
            <a:off x="107950" y="127000"/>
            <a:ext cx="5143500" cy="6858000"/>
          </a:xfrm>
          <a:prstGeom prst="rect">
            <a:avLst/>
          </a:prstGeom>
        </p:spPr>
      </p:pic>
      <p:pic>
        <p:nvPicPr>
          <p:cNvPr id="1026" name="Picture 2" descr="Lotz Károly: Justitita Diadala mennyezeti freskó">
            <a:extLst>
              <a:ext uri="{FF2B5EF4-FFF2-40B4-BE49-F238E27FC236}">
                <a16:creationId xmlns:a16="http://schemas.microsoft.com/office/drawing/2014/main" id="{62C461C9-24C2-66FC-5610-15A66833D6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73" t="8148" r="12961" b="28148"/>
          <a:stretch/>
        </p:blipFill>
        <p:spPr bwMode="auto">
          <a:xfrm rot="10800000">
            <a:off x="146050" y="990600"/>
            <a:ext cx="8887046" cy="5994400"/>
          </a:xfrm>
          <a:prstGeom prst="rect">
            <a:avLst/>
          </a:prstGeom>
          <a:noFill/>
          <a:extLst>
            <a:ext uri="{909E8E84-426E-40DD-AFC4-6F175D3DCCD1}">
              <a14:hiddenFill xmlns:a14="http://schemas.microsoft.com/office/drawing/2010/main">
                <a:solidFill>
                  <a:srgbClr val="FFFFFF"/>
                </a:solidFill>
              </a14:hiddenFill>
            </a:ext>
          </a:extLst>
        </p:spPr>
      </p:pic>
      <p:sp>
        <p:nvSpPr>
          <p:cNvPr id="3" name="Szövegdoboz 2">
            <a:extLst>
              <a:ext uri="{FF2B5EF4-FFF2-40B4-BE49-F238E27FC236}">
                <a16:creationId xmlns:a16="http://schemas.microsoft.com/office/drawing/2014/main" id="{3A5FA30F-49BE-5AE8-0550-085B00D5431E}"/>
              </a:ext>
            </a:extLst>
          </p:cNvPr>
          <p:cNvSpPr txBox="1"/>
          <p:nvPr/>
        </p:nvSpPr>
        <p:spPr>
          <a:xfrm>
            <a:off x="5394960" y="127000"/>
            <a:ext cx="3525520" cy="646331"/>
          </a:xfrm>
          <a:prstGeom prst="rect">
            <a:avLst/>
          </a:prstGeom>
          <a:noFill/>
        </p:spPr>
        <p:txBody>
          <a:bodyPr wrap="square" rtlCol="0">
            <a:spAutoFit/>
          </a:bodyPr>
          <a:lstStyle/>
          <a:p>
            <a:r>
              <a:rPr lang="hu-HU" dirty="0"/>
              <a:t>Lotz Károly festményei Parlamentben és a Kúria-ban.</a:t>
            </a:r>
          </a:p>
        </p:txBody>
      </p:sp>
    </p:spTree>
    <p:extLst>
      <p:ext uri="{BB962C8B-B14F-4D97-AF65-F5344CB8AC3E}">
        <p14:creationId xmlns:p14="http://schemas.microsoft.com/office/powerpoint/2010/main" val="148604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65E450B0-0596-92D9-4B3F-8E6ABA46E2F7}"/>
              </a:ext>
            </a:extLst>
          </p:cNvPr>
          <p:cNvSpPr txBox="1"/>
          <p:nvPr/>
        </p:nvSpPr>
        <p:spPr>
          <a:xfrm>
            <a:off x="7118499" y="4499550"/>
            <a:ext cx="219175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Csontváry Kosztka Tivadar</a:t>
            </a:r>
          </a:p>
        </p:txBody>
      </p:sp>
      <p:pic>
        <p:nvPicPr>
          <p:cNvPr id="4" name="Kép 3">
            <a:extLst>
              <a:ext uri="{FF2B5EF4-FFF2-40B4-BE49-F238E27FC236}">
                <a16:creationId xmlns:a16="http://schemas.microsoft.com/office/drawing/2014/main" id="{BBB0620D-B406-FF52-2139-7731D2FE5B7E}"/>
              </a:ext>
            </a:extLst>
          </p:cNvPr>
          <p:cNvPicPr>
            <a:picLocks noChangeAspect="1"/>
          </p:cNvPicPr>
          <p:nvPr/>
        </p:nvPicPr>
        <p:blipFill>
          <a:blip r:embed="rId2"/>
          <a:stretch>
            <a:fillRect/>
          </a:stretch>
        </p:blipFill>
        <p:spPr>
          <a:xfrm>
            <a:off x="100644" y="77001"/>
            <a:ext cx="6894569" cy="4791881"/>
          </a:xfrm>
          <a:prstGeom prst="rect">
            <a:avLst/>
          </a:prstGeom>
        </p:spPr>
      </p:pic>
      <p:sp>
        <p:nvSpPr>
          <p:cNvPr id="5" name="Szövegdoboz 4">
            <a:extLst>
              <a:ext uri="{FF2B5EF4-FFF2-40B4-BE49-F238E27FC236}">
                <a16:creationId xmlns:a16="http://schemas.microsoft.com/office/drawing/2014/main" id="{9609DD36-F8D9-AE16-3CF0-A2546B870258}"/>
              </a:ext>
            </a:extLst>
          </p:cNvPr>
          <p:cNvSpPr txBox="1"/>
          <p:nvPr/>
        </p:nvSpPr>
        <p:spPr>
          <a:xfrm>
            <a:off x="7068693" y="1056448"/>
            <a:ext cx="231968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Id. Markó Károly</a:t>
            </a:r>
          </a:p>
        </p:txBody>
      </p:sp>
      <p:pic>
        <p:nvPicPr>
          <p:cNvPr id="6" name="Kép 5">
            <a:extLst>
              <a:ext uri="{FF2B5EF4-FFF2-40B4-BE49-F238E27FC236}">
                <a16:creationId xmlns:a16="http://schemas.microsoft.com/office/drawing/2014/main" id="{78FA735C-D3EF-1F5F-3C65-904D6295BEFD}"/>
              </a:ext>
            </a:extLst>
          </p:cNvPr>
          <p:cNvPicPr>
            <a:picLocks noChangeAspect="1"/>
          </p:cNvPicPr>
          <p:nvPr/>
        </p:nvPicPr>
        <p:blipFill>
          <a:blip r:embed="rId3"/>
          <a:stretch>
            <a:fillRect/>
          </a:stretch>
        </p:blipFill>
        <p:spPr>
          <a:xfrm>
            <a:off x="132287" y="1425780"/>
            <a:ext cx="6974905" cy="5432220"/>
          </a:xfrm>
          <a:prstGeom prst="rect">
            <a:avLst/>
          </a:prstGeom>
        </p:spPr>
      </p:pic>
    </p:spTree>
    <p:extLst>
      <p:ext uri="{BB962C8B-B14F-4D97-AF65-F5344CB8AC3E}">
        <p14:creationId xmlns:p14="http://schemas.microsoft.com/office/powerpoint/2010/main" val="371931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B542B33A-FBF7-A00C-0841-D09A3E1B5BEC}"/>
              </a:ext>
            </a:extLst>
          </p:cNvPr>
          <p:cNvPicPr>
            <a:picLocks noChangeAspect="1"/>
          </p:cNvPicPr>
          <p:nvPr/>
        </p:nvPicPr>
        <p:blipFill>
          <a:blip r:embed="rId2"/>
          <a:stretch>
            <a:fillRect/>
          </a:stretch>
        </p:blipFill>
        <p:spPr>
          <a:xfrm>
            <a:off x="149443" y="99862"/>
            <a:ext cx="6786662" cy="5267785"/>
          </a:xfrm>
          <a:prstGeom prst="rect">
            <a:avLst/>
          </a:prstGeom>
        </p:spPr>
      </p:pic>
      <p:sp>
        <p:nvSpPr>
          <p:cNvPr id="3" name="Szövegdoboz 2">
            <a:extLst>
              <a:ext uri="{FF2B5EF4-FFF2-40B4-BE49-F238E27FC236}">
                <a16:creationId xmlns:a16="http://schemas.microsoft.com/office/drawing/2014/main" id="{DEB1D764-5013-2F73-2067-8CDAB8B712F7}"/>
              </a:ext>
            </a:extLst>
          </p:cNvPr>
          <p:cNvSpPr txBox="1"/>
          <p:nvPr/>
        </p:nvSpPr>
        <p:spPr>
          <a:xfrm>
            <a:off x="6978316" y="309821"/>
            <a:ext cx="2165684"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Madarász V.: Hunyadi László siratása</a:t>
            </a:r>
          </a:p>
        </p:txBody>
      </p:sp>
      <p:pic>
        <p:nvPicPr>
          <p:cNvPr id="4" name="Kép 3">
            <a:extLst>
              <a:ext uri="{FF2B5EF4-FFF2-40B4-BE49-F238E27FC236}">
                <a16:creationId xmlns:a16="http://schemas.microsoft.com/office/drawing/2014/main" id="{139FB23C-DA80-25CD-0B6D-97BFCD01E233}"/>
              </a:ext>
            </a:extLst>
          </p:cNvPr>
          <p:cNvPicPr>
            <a:picLocks noChangeAspect="1"/>
          </p:cNvPicPr>
          <p:nvPr/>
        </p:nvPicPr>
        <p:blipFill>
          <a:blip r:embed="rId3"/>
          <a:stretch>
            <a:fillRect/>
          </a:stretch>
        </p:blipFill>
        <p:spPr>
          <a:xfrm>
            <a:off x="149443" y="1605234"/>
            <a:ext cx="6828873" cy="5160357"/>
          </a:xfrm>
          <a:prstGeom prst="rect">
            <a:avLst/>
          </a:prstGeom>
        </p:spPr>
      </p:pic>
      <p:sp>
        <p:nvSpPr>
          <p:cNvPr id="5" name="Szövegdoboz 4">
            <a:extLst>
              <a:ext uri="{FF2B5EF4-FFF2-40B4-BE49-F238E27FC236}">
                <a16:creationId xmlns:a16="http://schemas.microsoft.com/office/drawing/2014/main" id="{7D07C2E4-35E2-E62F-7F90-0D02D20A6364}"/>
              </a:ext>
            </a:extLst>
          </p:cNvPr>
          <p:cNvSpPr txBox="1"/>
          <p:nvPr/>
        </p:nvSpPr>
        <p:spPr>
          <a:xfrm>
            <a:off x="7291388" y="3087835"/>
            <a:ext cx="1852612"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Székely Bertalan: II. Lajos holttestének megtalálása</a:t>
            </a:r>
          </a:p>
        </p:txBody>
      </p:sp>
    </p:spTree>
    <p:extLst>
      <p:ext uri="{BB962C8B-B14F-4D97-AF65-F5344CB8AC3E}">
        <p14:creationId xmlns:p14="http://schemas.microsoft.com/office/powerpoint/2010/main" val="183887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BCFD1A66-4726-C71F-FFEC-3F14B16D996C}"/>
              </a:ext>
            </a:extLst>
          </p:cNvPr>
          <p:cNvPicPr>
            <a:picLocks noChangeAspect="1"/>
          </p:cNvPicPr>
          <p:nvPr/>
        </p:nvPicPr>
        <p:blipFill>
          <a:blip r:embed="rId2"/>
          <a:stretch>
            <a:fillRect/>
          </a:stretch>
        </p:blipFill>
        <p:spPr>
          <a:xfrm>
            <a:off x="4766829" y="459798"/>
            <a:ext cx="3143250" cy="5400675"/>
          </a:xfrm>
          <a:prstGeom prst="rect">
            <a:avLst/>
          </a:prstGeom>
        </p:spPr>
      </p:pic>
      <p:sp>
        <p:nvSpPr>
          <p:cNvPr id="4" name="Szövegdoboz 3">
            <a:extLst>
              <a:ext uri="{FF2B5EF4-FFF2-40B4-BE49-F238E27FC236}">
                <a16:creationId xmlns:a16="http://schemas.microsoft.com/office/drawing/2014/main" id="{D356BF62-6D97-A63F-FA9B-59D5DF8FFF48}"/>
              </a:ext>
            </a:extLst>
          </p:cNvPr>
          <p:cNvSpPr txBox="1"/>
          <p:nvPr/>
        </p:nvSpPr>
        <p:spPr>
          <a:xfrm>
            <a:off x="2493820" y="459798"/>
            <a:ext cx="810490" cy="5632311"/>
          </a:xfrm>
          <a:prstGeom prst="rect">
            <a:avLst/>
          </a:prstGeom>
          <a:noFill/>
        </p:spPr>
        <p:txBody>
          <a:bodyPr wrap="square" rtlCol="0">
            <a:spAutoFit/>
          </a:bodyPr>
          <a:lstStyle/>
          <a:p>
            <a:r>
              <a:rPr lang="hu-HU" sz="7200" b="1" i="1" dirty="0">
                <a:solidFill>
                  <a:srgbClr val="002060"/>
                </a:solidFill>
              </a:rPr>
              <a:t>VÉGE!</a:t>
            </a:r>
          </a:p>
        </p:txBody>
      </p:sp>
    </p:spTree>
    <p:extLst>
      <p:ext uri="{BB962C8B-B14F-4D97-AF65-F5344CB8AC3E}">
        <p14:creationId xmlns:p14="http://schemas.microsoft.com/office/powerpoint/2010/main" val="1963393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53D9B66D-2AA3-8D7C-D0D6-E19931678E76}"/>
              </a:ext>
            </a:extLst>
          </p:cNvPr>
          <p:cNvPicPr>
            <a:picLocks noChangeAspect="1"/>
          </p:cNvPicPr>
          <p:nvPr/>
        </p:nvPicPr>
        <p:blipFill>
          <a:blip r:embed="rId2"/>
          <a:stretch>
            <a:fillRect/>
          </a:stretch>
        </p:blipFill>
        <p:spPr>
          <a:xfrm>
            <a:off x="819150" y="576262"/>
            <a:ext cx="7505700" cy="5705475"/>
          </a:xfrm>
          <a:prstGeom prst="rect">
            <a:avLst/>
          </a:prstGeom>
        </p:spPr>
      </p:pic>
      <p:pic>
        <p:nvPicPr>
          <p:cNvPr id="3" name="Kép 2">
            <a:extLst>
              <a:ext uri="{FF2B5EF4-FFF2-40B4-BE49-F238E27FC236}">
                <a16:creationId xmlns:a16="http://schemas.microsoft.com/office/drawing/2014/main" id="{49B17A29-482A-4496-70D1-08321ED337CA}"/>
              </a:ext>
            </a:extLst>
          </p:cNvPr>
          <p:cNvPicPr>
            <a:picLocks noChangeAspect="1"/>
          </p:cNvPicPr>
          <p:nvPr/>
        </p:nvPicPr>
        <p:blipFill>
          <a:blip r:embed="rId3"/>
          <a:stretch>
            <a:fillRect/>
          </a:stretch>
        </p:blipFill>
        <p:spPr>
          <a:xfrm>
            <a:off x="656413" y="576262"/>
            <a:ext cx="7173137" cy="6281738"/>
          </a:xfrm>
          <a:prstGeom prst="rect">
            <a:avLst/>
          </a:prstGeom>
        </p:spPr>
      </p:pic>
      <p:sp>
        <p:nvSpPr>
          <p:cNvPr id="7" name="Szövegdoboz 6">
            <a:extLst>
              <a:ext uri="{FF2B5EF4-FFF2-40B4-BE49-F238E27FC236}">
                <a16:creationId xmlns:a16="http://schemas.microsoft.com/office/drawing/2014/main" id="{E4D8FC99-A683-8C59-0489-DAD809638439}"/>
              </a:ext>
            </a:extLst>
          </p:cNvPr>
          <p:cNvSpPr txBox="1"/>
          <p:nvPr/>
        </p:nvSpPr>
        <p:spPr>
          <a:xfrm>
            <a:off x="656413" y="105159"/>
            <a:ext cx="4572000" cy="646331"/>
          </a:xfrm>
          <a:prstGeom prst="rect">
            <a:avLst/>
          </a:prstGeom>
          <a:noFill/>
        </p:spPr>
        <p:txBody>
          <a:bodyPr wrap="square">
            <a:spAutoFit/>
          </a:bodyPr>
          <a:lstStyle/>
          <a:p>
            <a:r>
              <a:rPr lang="hu-HU" dirty="0"/>
              <a:t>A </a:t>
            </a:r>
            <a:r>
              <a:rPr lang="hu-HU" dirty="0" err="1"/>
              <a:t>Crystal</a:t>
            </a:r>
            <a:r>
              <a:rPr lang="hu-HU" dirty="0"/>
              <a:t> Palace Center kereszthajója és északi torony a déli szárnyból, 1851</a:t>
            </a:r>
          </a:p>
        </p:txBody>
      </p:sp>
      <p:pic>
        <p:nvPicPr>
          <p:cNvPr id="10" name="Kép 9">
            <a:extLst>
              <a:ext uri="{FF2B5EF4-FFF2-40B4-BE49-F238E27FC236}">
                <a16:creationId xmlns:a16="http://schemas.microsoft.com/office/drawing/2014/main" id="{6059E644-A988-FF99-2175-522A141D4A1D}"/>
              </a:ext>
            </a:extLst>
          </p:cNvPr>
          <p:cNvPicPr>
            <a:picLocks noChangeAspect="1"/>
          </p:cNvPicPr>
          <p:nvPr/>
        </p:nvPicPr>
        <p:blipFill>
          <a:blip r:embed="rId4"/>
          <a:stretch>
            <a:fillRect/>
          </a:stretch>
        </p:blipFill>
        <p:spPr>
          <a:xfrm>
            <a:off x="2019539" y="751489"/>
            <a:ext cx="6743222" cy="6028642"/>
          </a:xfrm>
          <a:prstGeom prst="rect">
            <a:avLst/>
          </a:prstGeom>
        </p:spPr>
      </p:pic>
      <p:sp>
        <p:nvSpPr>
          <p:cNvPr id="9" name="Szövegdoboz 8">
            <a:extLst>
              <a:ext uri="{FF2B5EF4-FFF2-40B4-BE49-F238E27FC236}">
                <a16:creationId xmlns:a16="http://schemas.microsoft.com/office/drawing/2014/main" id="{E4FAABC6-CA0E-9E5A-CE40-4DBB8EC80C02}"/>
              </a:ext>
            </a:extLst>
          </p:cNvPr>
          <p:cNvSpPr txBox="1"/>
          <p:nvPr/>
        </p:nvSpPr>
        <p:spPr>
          <a:xfrm>
            <a:off x="4703646" y="751489"/>
            <a:ext cx="4572000" cy="646331"/>
          </a:xfrm>
          <a:prstGeom prst="rect">
            <a:avLst/>
          </a:prstGeom>
          <a:noFill/>
        </p:spPr>
        <p:txBody>
          <a:bodyPr wrap="square">
            <a:spAutoFit/>
          </a:bodyPr>
          <a:lstStyle/>
          <a:p>
            <a:r>
              <a:rPr lang="hu-HU" dirty="0"/>
              <a:t>A </a:t>
            </a:r>
            <a:r>
              <a:rPr lang="hu-HU" dirty="0" err="1"/>
              <a:t>Crystal</a:t>
            </a:r>
            <a:r>
              <a:rPr lang="hu-HU" dirty="0"/>
              <a:t> Palace déli kereszthajója és a </a:t>
            </a:r>
            <a:r>
              <a:rPr lang="hu-HU" dirty="0" err="1"/>
              <a:t>Water</a:t>
            </a:r>
            <a:r>
              <a:rPr lang="hu-HU" dirty="0"/>
              <a:t> </a:t>
            </a:r>
            <a:r>
              <a:rPr lang="hu-HU" dirty="0" err="1"/>
              <a:t>Temple</a:t>
            </a:r>
            <a:r>
              <a:rPr lang="hu-HU" dirty="0"/>
              <a:t> déli tornya</a:t>
            </a:r>
          </a:p>
        </p:txBody>
      </p:sp>
    </p:spTree>
    <p:extLst>
      <p:ext uri="{BB962C8B-B14F-4D97-AF65-F5344CB8AC3E}">
        <p14:creationId xmlns:p14="http://schemas.microsoft.com/office/powerpoint/2010/main" val="149237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p:cTn id="12"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nodeType="with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 calcmode="lin" valueType="num">
                                      <p:cBhvr>
                                        <p:cTn id="24"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10000">
              <a:srgbClr val="1F12C8">
                <a:lumMod val="56000"/>
                <a:alpha val="68000"/>
              </a:srgbClr>
            </a:gs>
            <a:gs pos="82000">
              <a:schemeClr val="accent1">
                <a:lumMod val="45000"/>
                <a:lumOff val="55000"/>
              </a:schemeClr>
            </a:gs>
            <a:gs pos="100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E7F2D7A6-EF25-E08C-9E14-560C6BE5903E}"/>
              </a:ext>
            </a:extLst>
          </p:cNvPr>
          <p:cNvPicPr>
            <a:picLocks noChangeAspect="1"/>
          </p:cNvPicPr>
          <p:nvPr/>
        </p:nvPicPr>
        <p:blipFill>
          <a:blip r:embed="rId2"/>
          <a:stretch>
            <a:fillRect/>
          </a:stretch>
        </p:blipFill>
        <p:spPr>
          <a:xfrm>
            <a:off x="158365" y="0"/>
            <a:ext cx="5400675" cy="6858000"/>
          </a:xfrm>
          <a:prstGeom prst="rect">
            <a:avLst/>
          </a:prstGeom>
        </p:spPr>
      </p:pic>
      <p:sp>
        <p:nvSpPr>
          <p:cNvPr id="4" name="Szövegdoboz 3">
            <a:extLst>
              <a:ext uri="{FF2B5EF4-FFF2-40B4-BE49-F238E27FC236}">
                <a16:creationId xmlns:a16="http://schemas.microsoft.com/office/drawing/2014/main" id="{0EEA8C63-5AE9-1D2A-BC89-8F3386FA9669}"/>
              </a:ext>
            </a:extLst>
          </p:cNvPr>
          <p:cNvSpPr txBox="1"/>
          <p:nvPr/>
        </p:nvSpPr>
        <p:spPr>
          <a:xfrm>
            <a:off x="5609244" y="108010"/>
            <a:ext cx="3455469" cy="4524315"/>
          </a:xfrm>
          <a:prstGeom prst="rect">
            <a:avLst/>
          </a:prstGeom>
          <a:noFill/>
        </p:spPr>
        <p:txBody>
          <a:bodyPr wrap="square">
            <a:spAutoFit/>
          </a:bodyPr>
          <a:lstStyle/>
          <a:p>
            <a:r>
              <a:rPr lang="hu-HU" dirty="0"/>
              <a:t>A </a:t>
            </a:r>
            <a:r>
              <a:rPr lang="hu-HU" dirty="0" err="1"/>
              <a:t>maunfaktúra</a:t>
            </a:r>
            <a:r>
              <a:rPr lang="hu-HU" dirty="0"/>
              <a:t> talán legismertebb mintája a Fischer Mór által a 19. század közepén tervezett Viktória dekor. Miért az angol királynő után nevezték el a mintát? 1851-ben a londoni világkiállításon a Herendi Manufaktúra kiállította a kínai porcelánok motívumait felhasználó új kollekcióját. A kiállításra kilátogató Viktória királynőnek annyira megtetszett a stilizált lepkékből és virágzó ágakból álló dekoráció, hogy egy komplett készletet is rendelt. Fischer Mór ennek emlékére nevezte el a mintát.</a:t>
            </a:r>
          </a:p>
        </p:txBody>
      </p:sp>
      <p:pic>
        <p:nvPicPr>
          <p:cNvPr id="3" name="Kép 2">
            <a:extLst>
              <a:ext uri="{FF2B5EF4-FFF2-40B4-BE49-F238E27FC236}">
                <a16:creationId xmlns:a16="http://schemas.microsoft.com/office/drawing/2014/main" id="{D4DFAC9A-F93A-41F3-EAC1-7E2FDE36DFF2}"/>
              </a:ext>
            </a:extLst>
          </p:cNvPr>
          <p:cNvPicPr>
            <a:picLocks noChangeAspect="1"/>
          </p:cNvPicPr>
          <p:nvPr/>
        </p:nvPicPr>
        <p:blipFill>
          <a:blip r:embed="rId3"/>
          <a:stretch>
            <a:fillRect/>
          </a:stretch>
        </p:blipFill>
        <p:spPr>
          <a:xfrm>
            <a:off x="158365" y="3155164"/>
            <a:ext cx="5400675" cy="3594825"/>
          </a:xfrm>
          <a:prstGeom prst="rect">
            <a:avLst/>
          </a:prstGeom>
        </p:spPr>
      </p:pic>
    </p:spTree>
    <p:extLst>
      <p:ext uri="{BB962C8B-B14F-4D97-AF65-F5344CB8AC3E}">
        <p14:creationId xmlns:p14="http://schemas.microsoft.com/office/powerpoint/2010/main" val="103787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4F7915F4-F855-8379-ECF7-A8B75056FA70}"/>
              </a:ext>
            </a:extLst>
          </p:cNvPr>
          <p:cNvPicPr>
            <a:picLocks noChangeAspect="1"/>
          </p:cNvPicPr>
          <p:nvPr/>
        </p:nvPicPr>
        <p:blipFill>
          <a:blip r:embed="rId2"/>
          <a:stretch>
            <a:fillRect/>
          </a:stretch>
        </p:blipFill>
        <p:spPr>
          <a:xfrm>
            <a:off x="571778" y="685800"/>
            <a:ext cx="2831821" cy="5900450"/>
          </a:xfrm>
          <a:prstGeom prst="rect">
            <a:avLst/>
          </a:prstGeom>
        </p:spPr>
      </p:pic>
      <p:pic>
        <p:nvPicPr>
          <p:cNvPr id="3" name="Kép 2">
            <a:extLst>
              <a:ext uri="{FF2B5EF4-FFF2-40B4-BE49-F238E27FC236}">
                <a16:creationId xmlns:a16="http://schemas.microsoft.com/office/drawing/2014/main" id="{A49A65C7-0D66-C202-E710-13F87215F1B1}"/>
              </a:ext>
            </a:extLst>
          </p:cNvPr>
          <p:cNvPicPr>
            <a:picLocks noChangeAspect="1"/>
          </p:cNvPicPr>
          <p:nvPr/>
        </p:nvPicPr>
        <p:blipFill>
          <a:blip r:embed="rId3"/>
          <a:stretch>
            <a:fillRect/>
          </a:stretch>
        </p:blipFill>
        <p:spPr>
          <a:xfrm>
            <a:off x="5311598" y="792480"/>
            <a:ext cx="3459340" cy="5755957"/>
          </a:xfrm>
          <a:prstGeom prst="rect">
            <a:avLst/>
          </a:prstGeom>
        </p:spPr>
      </p:pic>
      <p:sp>
        <p:nvSpPr>
          <p:cNvPr id="5" name="Szövegdoboz 4">
            <a:extLst>
              <a:ext uri="{FF2B5EF4-FFF2-40B4-BE49-F238E27FC236}">
                <a16:creationId xmlns:a16="http://schemas.microsoft.com/office/drawing/2014/main" id="{EA4D0536-109C-4EF7-3DFE-82DB0F9BDE8A}"/>
              </a:ext>
            </a:extLst>
          </p:cNvPr>
          <p:cNvSpPr txBox="1"/>
          <p:nvPr/>
        </p:nvSpPr>
        <p:spPr>
          <a:xfrm>
            <a:off x="5222240" y="0"/>
            <a:ext cx="4572000" cy="369332"/>
          </a:xfrm>
          <a:prstGeom prst="rect">
            <a:avLst/>
          </a:prstGeom>
          <a:noFill/>
        </p:spPr>
        <p:txBody>
          <a:bodyPr wrap="square">
            <a:spAutoFit/>
          </a:bodyPr>
          <a:lstStyle/>
          <a:p>
            <a:r>
              <a:rPr lang="hu-HU" dirty="0"/>
              <a:t>Somogyi cifraszűr hímzésmintája</a:t>
            </a:r>
          </a:p>
        </p:txBody>
      </p:sp>
      <p:sp>
        <p:nvSpPr>
          <p:cNvPr id="7" name="Szövegdoboz 6">
            <a:extLst>
              <a:ext uri="{FF2B5EF4-FFF2-40B4-BE49-F238E27FC236}">
                <a16:creationId xmlns:a16="http://schemas.microsoft.com/office/drawing/2014/main" id="{BB167B3D-59D4-C080-24D1-C8B5019FD8F0}"/>
              </a:ext>
            </a:extLst>
          </p:cNvPr>
          <p:cNvSpPr txBox="1"/>
          <p:nvPr/>
        </p:nvSpPr>
        <p:spPr>
          <a:xfrm>
            <a:off x="571778" y="184666"/>
            <a:ext cx="4899312" cy="369332"/>
          </a:xfrm>
          <a:prstGeom prst="rect">
            <a:avLst/>
          </a:prstGeom>
          <a:noFill/>
        </p:spPr>
        <p:txBody>
          <a:bodyPr wrap="square">
            <a:spAutoFit/>
          </a:bodyPr>
          <a:lstStyle/>
          <a:p>
            <a:r>
              <a:rPr lang="hu-HU" dirty="0"/>
              <a:t>Tolnay János, </a:t>
            </a:r>
            <a:r>
              <a:rPr lang="hu-HU" dirty="0" err="1"/>
              <a:t>szalontai</a:t>
            </a:r>
            <a:r>
              <a:rPr lang="hu-HU" dirty="0"/>
              <a:t> kanász</a:t>
            </a:r>
          </a:p>
        </p:txBody>
      </p:sp>
    </p:spTree>
    <p:extLst>
      <p:ext uri="{BB962C8B-B14F-4D97-AF65-F5344CB8AC3E}">
        <p14:creationId xmlns:p14="http://schemas.microsoft.com/office/powerpoint/2010/main" val="3167118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5A5890FB-858D-0EC5-FDED-6F611D6DC7D2}"/>
              </a:ext>
            </a:extLst>
          </p:cNvPr>
          <p:cNvPicPr>
            <a:picLocks noChangeAspect="1"/>
          </p:cNvPicPr>
          <p:nvPr/>
        </p:nvPicPr>
        <p:blipFill>
          <a:blip r:embed="rId2"/>
          <a:stretch>
            <a:fillRect/>
          </a:stretch>
        </p:blipFill>
        <p:spPr>
          <a:xfrm>
            <a:off x="3893821" y="811891"/>
            <a:ext cx="5218428" cy="6046109"/>
          </a:xfrm>
          <a:prstGeom prst="rect">
            <a:avLst/>
          </a:prstGeom>
        </p:spPr>
      </p:pic>
      <p:sp>
        <p:nvSpPr>
          <p:cNvPr id="4" name="Szövegdoboz 3">
            <a:extLst>
              <a:ext uri="{FF2B5EF4-FFF2-40B4-BE49-F238E27FC236}">
                <a16:creationId xmlns:a16="http://schemas.microsoft.com/office/drawing/2014/main" id="{8F9F2F34-8FC2-297B-F27C-9D8379BE325F}"/>
              </a:ext>
            </a:extLst>
          </p:cNvPr>
          <p:cNvSpPr txBox="1"/>
          <p:nvPr/>
        </p:nvSpPr>
        <p:spPr>
          <a:xfrm>
            <a:off x="4057649" y="73227"/>
            <a:ext cx="4572000" cy="369332"/>
          </a:xfrm>
          <a:prstGeom prst="rect">
            <a:avLst/>
          </a:prstGeom>
          <a:noFill/>
        </p:spPr>
        <p:txBody>
          <a:bodyPr wrap="square">
            <a:spAutoFit/>
          </a:bodyPr>
          <a:lstStyle/>
          <a:p>
            <a:r>
              <a:rPr lang="hu-HU" dirty="0"/>
              <a:t>Veszprém és Borsod megyei szűr</a:t>
            </a:r>
          </a:p>
        </p:txBody>
      </p:sp>
      <p:pic>
        <p:nvPicPr>
          <p:cNvPr id="5" name="Kép 4">
            <a:extLst>
              <a:ext uri="{FF2B5EF4-FFF2-40B4-BE49-F238E27FC236}">
                <a16:creationId xmlns:a16="http://schemas.microsoft.com/office/drawing/2014/main" id="{42E6E85D-4DCA-0413-D703-DC94174036D9}"/>
              </a:ext>
            </a:extLst>
          </p:cNvPr>
          <p:cNvPicPr>
            <a:picLocks noChangeAspect="1"/>
          </p:cNvPicPr>
          <p:nvPr/>
        </p:nvPicPr>
        <p:blipFill>
          <a:blip r:embed="rId3"/>
          <a:stretch>
            <a:fillRect/>
          </a:stretch>
        </p:blipFill>
        <p:spPr>
          <a:xfrm>
            <a:off x="31750" y="1391920"/>
            <a:ext cx="3578217" cy="5421541"/>
          </a:xfrm>
          <a:prstGeom prst="rect">
            <a:avLst/>
          </a:prstGeom>
        </p:spPr>
      </p:pic>
      <p:sp>
        <p:nvSpPr>
          <p:cNvPr id="7" name="Szövegdoboz 6">
            <a:extLst>
              <a:ext uri="{FF2B5EF4-FFF2-40B4-BE49-F238E27FC236}">
                <a16:creationId xmlns:a16="http://schemas.microsoft.com/office/drawing/2014/main" id="{09944B42-5001-AE18-30F1-4C576BD58ED8}"/>
              </a:ext>
            </a:extLst>
          </p:cNvPr>
          <p:cNvSpPr txBox="1"/>
          <p:nvPr/>
        </p:nvSpPr>
        <p:spPr>
          <a:xfrm>
            <a:off x="31751" y="442559"/>
            <a:ext cx="4582160" cy="369332"/>
          </a:xfrm>
          <a:prstGeom prst="rect">
            <a:avLst/>
          </a:prstGeom>
          <a:noFill/>
        </p:spPr>
        <p:txBody>
          <a:bodyPr wrap="square">
            <a:spAutoFit/>
          </a:bodyPr>
          <a:lstStyle/>
          <a:p>
            <a:r>
              <a:rPr lang="hu-HU" dirty="0"/>
              <a:t>Hortobágyi gulyásbojtár szűrben.</a:t>
            </a:r>
          </a:p>
        </p:txBody>
      </p:sp>
    </p:spTree>
    <p:extLst>
      <p:ext uri="{BB962C8B-B14F-4D97-AF65-F5344CB8AC3E}">
        <p14:creationId xmlns:p14="http://schemas.microsoft.com/office/powerpoint/2010/main" val="757870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C2EB1B8F-A8C3-225E-61F4-5B2E8EDA7C41}"/>
              </a:ext>
            </a:extLst>
          </p:cNvPr>
          <p:cNvSpPr txBox="1"/>
          <p:nvPr/>
        </p:nvSpPr>
        <p:spPr>
          <a:xfrm>
            <a:off x="172720" y="630367"/>
            <a:ext cx="8971280" cy="5909310"/>
          </a:xfrm>
          <a:prstGeom prst="rect">
            <a:avLst/>
          </a:prstGeom>
          <a:noFill/>
        </p:spPr>
        <p:txBody>
          <a:bodyPr wrap="square">
            <a:spAutoFit/>
          </a:bodyPr>
          <a:lstStyle/>
          <a:p>
            <a:r>
              <a:rPr lang="hu-HU" dirty="0"/>
              <a:t>Első ízben önálló nemzeti pavilont is építettünk. Bálint Zoltán és Jámbor Lajos tervei alapján a magyar historizmus egyik utolsó díszes példájaként Magyarország történelmi épületeinek szintézisét nyújtó eklektikus palota született. A csodálatos pavilon egyébiránt a zsűri nagydíját is kiérdemelte. -- A századforduló hatalmas, talán minden idők legnagyobb világkiállításán ugyanis Magyarország 161 nagydíjat, 264 arany-, 390 ezüst-, 366 bronzérmet, valamint 250 dicsérő oklevelet szerezve az összes résztvevő nemzet között az ötödik helyen végzett.</a:t>
            </a:r>
          </a:p>
          <a:p>
            <a:r>
              <a:rPr lang="hu-HU" dirty="0"/>
              <a:t>A kiállításon a magyar képző- és iparművészet mellett megjelenik az építészet, a tudomány- és technikatörténet, a kézműipar, a kereskedelem, az élelmiszeripar és a vendéglátás is. Az elmúlt 170 év világkiállításaiból olyan ikonikus műtárgyakat, felemelő és érdekes történeteket mutat be a kiállítás, amelyeken keresztül egy nem mindennapi magyar sikertörténet rajzolódhat ki. A tárlatban a herendi és a Zsolnay gyár remekei, </a:t>
            </a:r>
            <a:r>
              <a:rPr lang="hu-HU" dirty="0" err="1"/>
              <a:t>Rómer</a:t>
            </a:r>
            <a:r>
              <a:rPr lang="hu-HU" dirty="0"/>
              <a:t> Flóris naplója és Vikár Béla fonográfhengerei mellett többek között olyan festők művei szerepelnek, mint Markó Károly, Than Mór, Lotz Károly, Madarász Viktor, Székely Bertalan, valamint Munkácsy Mihály.</a:t>
            </a:r>
          </a:p>
          <a:p>
            <a:endParaRPr lang="hu-HU" dirty="0"/>
          </a:p>
          <a:p>
            <a:r>
              <a:rPr lang="hu-HU" dirty="0"/>
              <a:t>--Miután 1867-ben Ferenc Józsefet magyar királlyá koronázták, egyre fontosabb lett, hogy a Várhegyen álló Királyi Palotát kibővítsék, és valódi uralkodói rezidenciává fejlesszék. A Budavári Palota századfordulós átépítésének és kibővítésének vezetését Ybl Miklós halála után a kor másik elismert építésze, Hauszmann Alajos vette át, akinek köszönhetően a palota a 20. század elejére Európa egyik legrangosabb uralkodói épületegyüttesévé vált. Az épület azonban nem csak kívülről újult meg, Hauszmann irányításával a belső terek is királyi rezidenciához méltóvá váltak.</a:t>
            </a:r>
          </a:p>
        </p:txBody>
      </p:sp>
      <p:sp>
        <p:nvSpPr>
          <p:cNvPr id="5" name="Szövegdoboz 4">
            <a:extLst>
              <a:ext uri="{FF2B5EF4-FFF2-40B4-BE49-F238E27FC236}">
                <a16:creationId xmlns:a16="http://schemas.microsoft.com/office/drawing/2014/main" id="{803C02A5-C956-D33B-7C68-9DBB719AD3AE}"/>
              </a:ext>
            </a:extLst>
          </p:cNvPr>
          <p:cNvSpPr txBox="1"/>
          <p:nvPr/>
        </p:nvSpPr>
        <p:spPr>
          <a:xfrm>
            <a:off x="172720" y="85636"/>
            <a:ext cx="8879840" cy="646331"/>
          </a:xfrm>
          <a:prstGeom prst="rect">
            <a:avLst/>
          </a:prstGeom>
          <a:noFill/>
        </p:spPr>
        <p:txBody>
          <a:bodyPr wrap="square">
            <a:spAutoFit/>
          </a:bodyPr>
          <a:lstStyle/>
          <a:p>
            <a:r>
              <a:rPr lang="hu-HU" dirty="0"/>
              <a:t>1900. Párizs ... hazánk igen felkészülten, világszínvonalú termékek tömegével ... jelentkezett. Magyarország teljesen független résztvevőként 22 helyszínen rendezett be magyar osztályt</a:t>
            </a:r>
          </a:p>
        </p:txBody>
      </p:sp>
    </p:spTree>
    <p:extLst>
      <p:ext uri="{BB962C8B-B14F-4D97-AF65-F5344CB8AC3E}">
        <p14:creationId xmlns:p14="http://schemas.microsoft.com/office/powerpoint/2010/main" val="3858902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78381E27-9A6D-DB0A-5B28-2034B74972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1670" y="828830"/>
            <a:ext cx="7620660" cy="5200339"/>
          </a:xfrm>
          <a:prstGeom prst="rect">
            <a:avLst/>
          </a:prstGeom>
        </p:spPr>
      </p:pic>
      <p:sp>
        <p:nvSpPr>
          <p:cNvPr id="3" name="Szövegdoboz 2">
            <a:extLst>
              <a:ext uri="{FF2B5EF4-FFF2-40B4-BE49-F238E27FC236}">
                <a16:creationId xmlns:a16="http://schemas.microsoft.com/office/drawing/2014/main" id="{D25711B2-F9BA-9251-5356-3960E447974F}"/>
              </a:ext>
            </a:extLst>
          </p:cNvPr>
          <p:cNvSpPr txBox="1"/>
          <p:nvPr/>
        </p:nvSpPr>
        <p:spPr>
          <a:xfrm>
            <a:off x="761670" y="279133"/>
            <a:ext cx="5130265" cy="369332"/>
          </a:xfrm>
          <a:prstGeom prst="rect">
            <a:avLst/>
          </a:prstGeom>
          <a:noFill/>
        </p:spPr>
        <p:txBody>
          <a:bodyPr wrap="square" rtlCol="0">
            <a:spAutoFit/>
          </a:bodyPr>
          <a:lstStyle/>
          <a:p>
            <a:r>
              <a:rPr lang="hu-HU" dirty="0"/>
              <a:t>1900. Párizs</a:t>
            </a:r>
          </a:p>
        </p:txBody>
      </p:sp>
    </p:spTree>
    <p:extLst>
      <p:ext uri="{BB962C8B-B14F-4D97-AF65-F5344CB8AC3E}">
        <p14:creationId xmlns:p14="http://schemas.microsoft.com/office/powerpoint/2010/main" val="2841587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7402E132-27F9-093E-9DA5-5FBFD941F193}"/>
              </a:ext>
            </a:extLst>
          </p:cNvPr>
          <p:cNvPicPr>
            <a:picLocks noChangeAspect="1"/>
          </p:cNvPicPr>
          <p:nvPr/>
        </p:nvPicPr>
        <p:blipFill>
          <a:blip r:embed="rId2"/>
          <a:stretch>
            <a:fillRect/>
          </a:stretch>
        </p:blipFill>
        <p:spPr>
          <a:xfrm>
            <a:off x="4241800" y="0"/>
            <a:ext cx="4737100" cy="6708092"/>
          </a:xfrm>
          <a:prstGeom prst="rect">
            <a:avLst/>
          </a:prstGeom>
        </p:spPr>
      </p:pic>
      <p:sp>
        <p:nvSpPr>
          <p:cNvPr id="4" name="Szövegdoboz 3">
            <a:extLst>
              <a:ext uri="{FF2B5EF4-FFF2-40B4-BE49-F238E27FC236}">
                <a16:creationId xmlns:a16="http://schemas.microsoft.com/office/drawing/2014/main" id="{0B20AA88-6521-6168-0F81-E2582BE1BDB8}"/>
              </a:ext>
            </a:extLst>
          </p:cNvPr>
          <p:cNvSpPr txBox="1"/>
          <p:nvPr/>
        </p:nvSpPr>
        <p:spPr>
          <a:xfrm>
            <a:off x="235818" y="470919"/>
            <a:ext cx="4572000" cy="646331"/>
          </a:xfrm>
          <a:prstGeom prst="rect">
            <a:avLst/>
          </a:prstGeom>
          <a:noFill/>
        </p:spPr>
        <p:txBody>
          <a:bodyPr wrap="square">
            <a:spAutoFit/>
          </a:bodyPr>
          <a:lstStyle/>
          <a:p>
            <a:r>
              <a:rPr lang="hu-HU" dirty="0"/>
              <a:t>Az 1900-as párizsi világkiállítás magyar pavilonja</a:t>
            </a:r>
          </a:p>
        </p:txBody>
      </p:sp>
    </p:spTree>
    <p:extLst>
      <p:ext uri="{BB962C8B-B14F-4D97-AF65-F5344CB8AC3E}">
        <p14:creationId xmlns:p14="http://schemas.microsoft.com/office/powerpoint/2010/main" val="2326237415"/>
      </p:ext>
    </p:extLst>
  </p:cSld>
  <p:clrMapOvr>
    <a:masterClrMapping/>
  </p:clrMapOvr>
</p:sld>
</file>

<file path=ppt/theme/theme1.xml><?xml version="1.0" encoding="utf-8"?>
<a:theme xmlns:a="http://schemas.openxmlformats.org/drawingml/2006/main" name="Office-téma">
  <a:themeElements>
    <a:clrScheme name="Office-té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é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é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1188</TotalTime>
  <Words>1406</Words>
  <Application>Microsoft Office PowerPoint</Application>
  <PresentationFormat>Diavetítés a képernyőre (4:3 oldalarány)</PresentationFormat>
  <Paragraphs>59</Paragraphs>
  <Slides>23</Slides>
  <Notes>0</Notes>
  <HiddenSlides>0</HiddenSlides>
  <MMClips>0</MMClips>
  <ScaleCrop>false</ScaleCrop>
  <HeadingPairs>
    <vt:vector size="6" baseType="variant">
      <vt:variant>
        <vt:lpstr>Használt betűtípusok</vt:lpstr>
      </vt:variant>
      <vt:variant>
        <vt:i4>4</vt:i4>
      </vt:variant>
      <vt:variant>
        <vt:lpstr>Téma</vt:lpstr>
      </vt:variant>
      <vt:variant>
        <vt:i4>1</vt:i4>
      </vt:variant>
      <vt:variant>
        <vt:lpstr>Diacímek</vt:lpstr>
      </vt:variant>
      <vt:variant>
        <vt:i4>23</vt:i4>
      </vt:variant>
    </vt:vector>
  </HeadingPairs>
  <TitlesOfParts>
    <vt:vector size="28" baseType="lpstr">
      <vt:lpstr>Arial</vt:lpstr>
      <vt:lpstr>Calibri</vt:lpstr>
      <vt:lpstr>Calibri Light</vt:lpstr>
      <vt:lpstr>Montserrat</vt:lpstr>
      <vt:lpstr>Office-téma</vt:lpstr>
      <vt:lpstr>Világkiállításokról </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Világkiállításokról </dc:title>
  <dc:creator>Katalin Németh</dc:creator>
  <cp:lastModifiedBy>Katalin Németh</cp:lastModifiedBy>
  <cp:revision>16</cp:revision>
  <dcterms:created xsi:type="dcterms:W3CDTF">2023-03-03T23:21:54Z</dcterms:created>
  <dcterms:modified xsi:type="dcterms:W3CDTF">2023-04-24T16:11:25Z</dcterms:modified>
</cp:coreProperties>
</file>