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58" r:id="rId3"/>
    <p:sldId id="269" r:id="rId4"/>
    <p:sldId id="257" r:id="rId5"/>
    <p:sldId id="271" r:id="rId6"/>
    <p:sldId id="263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60" r:id="rId31"/>
    <p:sldId id="265" r:id="rId32"/>
    <p:sldId id="268" r:id="rId33"/>
    <p:sldId id="264" r:id="rId34"/>
    <p:sldId id="267" r:id="rId35"/>
    <p:sldId id="300" r:id="rId36"/>
    <p:sldId id="299" r:id="rId37"/>
    <p:sldId id="301" r:id="rId38"/>
    <p:sldId id="298" r:id="rId39"/>
    <p:sldId id="297" r:id="rId40"/>
    <p:sldId id="296" r:id="rId41"/>
    <p:sldId id="305" r:id="rId42"/>
    <p:sldId id="302" r:id="rId43"/>
    <p:sldId id="306" r:id="rId44"/>
    <p:sldId id="307" r:id="rId45"/>
    <p:sldId id="304" r:id="rId46"/>
    <p:sldId id="313" r:id="rId47"/>
    <p:sldId id="308" r:id="rId48"/>
    <p:sldId id="309" r:id="rId49"/>
    <p:sldId id="310" r:id="rId50"/>
    <p:sldId id="311" r:id="rId51"/>
    <p:sldId id="312" r:id="rId52"/>
    <p:sldId id="317" r:id="rId53"/>
    <p:sldId id="315" r:id="rId54"/>
    <p:sldId id="319" r:id="rId55"/>
    <p:sldId id="316" r:id="rId56"/>
    <p:sldId id="320" r:id="rId57"/>
    <p:sldId id="318" r:id="rId58"/>
    <p:sldId id="321" r:id="rId59"/>
    <p:sldId id="323" r:id="rId60"/>
    <p:sldId id="324" r:id="rId61"/>
    <p:sldId id="322" r:id="rId62"/>
    <p:sldId id="326" r:id="rId63"/>
    <p:sldId id="327" r:id="rId64"/>
    <p:sldId id="328" r:id="rId65"/>
    <p:sldId id="325" r:id="rId66"/>
    <p:sldId id="332" r:id="rId67"/>
    <p:sldId id="330" r:id="rId68"/>
    <p:sldId id="331" r:id="rId69"/>
    <p:sldId id="329" r:id="rId7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E6BF-9C29-44E8-A1C3-5C074E99F97C}" type="datetimeFigureOut">
              <a:rPr lang="hu-HU" smtClean="0"/>
              <a:pPr/>
              <a:t>2023. 06. 12.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7D7DC-2672-4E3F-8C1A-9FE77BD9862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7063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0F6C5-AA5D-4A36-AEC6-51E655211D59}" type="slidenum">
              <a:rPr lang="hu-HU" smtClean="0"/>
              <a:pPr/>
              <a:t>16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0F6C5-AA5D-4A36-AEC6-51E655211D59}" type="slidenum">
              <a:rPr lang="hu-HU" smtClean="0"/>
              <a:pPr/>
              <a:t>24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3B66-243F-4685-9D0F-0CE35D734684}" type="datetimeFigureOut">
              <a:rPr lang="hu-HU" smtClean="0"/>
              <a:pPr/>
              <a:t>2023. 06. 12.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539F-15DA-425A-8D69-72BFD380532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3B66-243F-4685-9D0F-0CE35D734684}" type="datetimeFigureOut">
              <a:rPr lang="hu-HU" smtClean="0"/>
              <a:pPr/>
              <a:t>2023. 06. 12.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539F-15DA-425A-8D69-72BFD380532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3B66-243F-4685-9D0F-0CE35D734684}" type="datetimeFigureOut">
              <a:rPr lang="hu-HU" smtClean="0"/>
              <a:pPr/>
              <a:t>2023. 06. 12.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539F-15DA-425A-8D69-72BFD380532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3B66-243F-4685-9D0F-0CE35D734684}" type="datetimeFigureOut">
              <a:rPr lang="hu-HU" smtClean="0"/>
              <a:pPr/>
              <a:t>2023. 06. 12.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539F-15DA-425A-8D69-72BFD380532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3B66-243F-4685-9D0F-0CE35D734684}" type="datetimeFigureOut">
              <a:rPr lang="hu-HU" smtClean="0"/>
              <a:pPr/>
              <a:t>2023. 06. 12.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539F-15DA-425A-8D69-72BFD380532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3B66-243F-4685-9D0F-0CE35D734684}" type="datetimeFigureOut">
              <a:rPr lang="hu-HU" smtClean="0"/>
              <a:pPr/>
              <a:t>2023. 06. 12.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539F-15DA-425A-8D69-72BFD380532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3B66-243F-4685-9D0F-0CE35D734684}" type="datetimeFigureOut">
              <a:rPr lang="hu-HU" smtClean="0"/>
              <a:pPr/>
              <a:t>2023. 06. 12.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539F-15DA-425A-8D69-72BFD380532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3B66-243F-4685-9D0F-0CE35D734684}" type="datetimeFigureOut">
              <a:rPr lang="hu-HU" smtClean="0"/>
              <a:pPr/>
              <a:t>2023. 06. 12.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539F-15DA-425A-8D69-72BFD380532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3B66-243F-4685-9D0F-0CE35D734684}" type="datetimeFigureOut">
              <a:rPr lang="hu-HU" smtClean="0"/>
              <a:pPr/>
              <a:t>2023. 06. 12.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539F-15DA-425A-8D69-72BFD380532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3B66-243F-4685-9D0F-0CE35D734684}" type="datetimeFigureOut">
              <a:rPr lang="hu-HU" smtClean="0"/>
              <a:pPr/>
              <a:t>2023. 06. 12.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539F-15DA-425A-8D69-72BFD380532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3B66-243F-4685-9D0F-0CE35D734684}" type="datetimeFigureOut">
              <a:rPr lang="hu-HU" smtClean="0"/>
              <a:pPr/>
              <a:t>2023. 06. 12.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539F-15DA-425A-8D69-72BFD380532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43B66-243F-4685-9D0F-0CE35D734684}" type="datetimeFigureOut">
              <a:rPr lang="hu-HU" smtClean="0"/>
              <a:pPr/>
              <a:t>2023. 06. 12.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3539F-15DA-425A-8D69-72BFD380532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kunstwissenschaft.tu-berlin.de/menue/ueber_uns/mitarbeiterinnen/emeriti/prof_i_r_dr_adrian_von_buttlar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hu.wikipedia.org/wiki/Angolkert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772400" cy="2115666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rgbClr val="00B050"/>
                </a:solidFill>
              </a:rPr>
              <a:t>ANGOLKERTEK EURÓPÁBAN</a:t>
            </a:r>
            <a:br>
              <a:rPr lang="hu-HU" b="1" dirty="0" smtClean="0">
                <a:solidFill>
                  <a:srgbClr val="00B050"/>
                </a:solidFill>
              </a:rPr>
            </a:br>
            <a:r>
              <a:rPr lang="hu-HU" b="1" dirty="0" smtClean="0">
                <a:solidFill>
                  <a:srgbClr val="00B050"/>
                </a:solidFill>
              </a:rPr>
              <a:t/>
            </a:r>
            <a:br>
              <a:rPr lang="hu-HU" b="1" dirty="0" smtClean="0">
                <a:solidFill>
                  <a:srgbClr val="00B050"/>
                </a:solidFill>
              </a:rPr>
            </a:br>
            <a:r>
              <a:rPr lang="hu-HU" b="1" dirty="0" smtClean="0">
                <a:solidFill>
                  <a:srgbClr val="00B050"/>
                </a:solidFill>
              </a:rPr>
              <a:t>MAGYARORSZÁGI ANGOLKERTEK</a:t>
            </a:r>
            <a:endParaRPr lang="hu-HU" b="1" dirty="0">
              <a:solidFill>
                <a:srgbClr val="00B05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55576" y="4581128"/>
            <a:ext cx="6400800" cy="1752600"/>
          </a:xfrm>
        </p:spPr>
        <p:txBody>
          <a:bodyPr>
            <a:normAutofit fontScale="92500" lnSpcReduction="10000"/>
          </a:bodyPr>
          <a:lstStyle/>
          <a:p>
            <a:endParaRPr lang="hu-HU" sz="1800" dirty="0" smtClean="0"/>
          </a:p>
          <a:p>
            <a:endParaRPr lang="hu-HU" sz="1800" dirty="0" smtClean="0"/>
          </a:p>
          <a:p>
            <a:endParaRPr lang="hu-HU" sz="1800" dirty="0" smtClean="0"/>
          </a:p>
          <a:p>
            <a:pPr algn="l"/>
            <a:r>
              <a:rPr lang="hu-HU" sz="1800" dirty="0" smtClean="0"/>
              <a:t>2023.ápr.</a:t>
            </a:r>
          </a:p>
          <a:p>
            <a:pPr algn="l"/>
            <a:r>
              <a:rPr lang="hu-HU" sz="1800" dirty="0" smtClean="0"/>
              <a:t>Összeállította: F.E. (részben Rozgonyiné Piroska képanyagát felhasználva)</a:t>
            </a:r>
          </a:p>
          <a:p>
            <a:pPr algn="l"/>
            <a:endParaRPr lang="hu-HU" sz="1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259632" y="134076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s://chiswickhouseandgardens.org.uk/wp-content/uploads/2021/04/3.2-LambertRetouch-1-1024x869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1204221" y="980728"/>
            <a:ext cx="6735558" cy="5716016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 </a:t>
            </a:r>
            <a:r>
              <a:rPr lang="hu-HU" sz="2400" b="1" u="sng" dirty="0" smtClean="0"/>
              <a:t>George Lambert</a:t>
            </a:r>
            <a:r>
              <a:rPr lang="hu-HU" sz="2400" b="1" dirty="0" smtClean="0"/>
              <a:t>:</a:t>
            </a:r>
            <a:r>
              <a:rPr lang="hu-HU" sz="2400" dirty="0" smtClean="0"/>
              <a:t> </a:t>
            </a:r>
            <a:r>
              <a:rPr lang="hu-HU" sz="2400" b="1" dirty="0" smtClean="0"/>
              <a:t>Kilátás a </a:t>
            </a:r>
            <a:r>
              <a:rPr lang="hu-HU" sz="2400" b="1" dirty="0" err="1" smtClean="0"/>
              <a:t>Chiswick-villára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</a:t>
            </a:r>
            <a:r>
              <a:rPr lang="hu-HU" sz="2400" b="1" dirty="0" smtClean="0"/>
              <a:t> tó feletti kaszkád feletti erkélyről , </a:t>
            </a:r>
            <a:r>
              <a:rPr lang="hu-HU" sz="2400" dirty="0" smtClean="0"/>
              <a:t>1742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s://upload.wikimedia.org/wikipedia/commons/thumb/b/b2/Chiswick_House_322.jpg/800px-Chiswick_House_32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0938" y="980728"/>
            <a:ext cx="8322124" cy="554461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William Kent: kaszkádját olasz források ihlették</a:t>
            </a:r>
            <a:r>
              <a:rPr lang="hu-HU" sz="2400" dirty="0" smtClean="0"/>
              <a:t>. Egyszerre volt vízesés és szimbolikus barlang,  </a:t>
            </a:r>
            <a:r>
              <a:rPr lang="hu-HU" sz="2400" dirty="0" err="1" smtClean="0"/>
              <a:t>Chiswick</a:t>
            </a:r>
            <a:r>
              <a:rPr lang="hu-HU" sz="2400" dirty="0" smtClean="0"/>
              <a:t> </a:t>
            </a:r>
            <a:r>
              <a:rPr lang="hu-HU" sz="2400" dirty="0" err="1" smtClean="0"/>
              <a:t>House-ban</a:t>
            </a:r>
            <a:r>
              <a:rPr lang="hu-HU" sz="2400" dirty="0" smtClean="0"/>
              <a:t>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Lehet, hogy egy kép erről: természet és f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5813" y="764704"/>
            <a:ext cx="7932373" cy="594928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err="1" smtClean="0"/>
              <a:t>Chiswick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House-i</a:t>
            </a:r>
            <a:r>
              <a:rPr lang="hu-HU" sz="2400" b="1" dirty="0" smtClean="0"/>
              <a:t>  kertrészlet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700808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BLENHEIM </a:t>
            </a:r>
            <a:r>
              <a:rPr lang="hu-HU" sz="4400" b="1" dirty="0" smtClean="0">
                <a:latin typeface="Arial Black" pitchFamily="34" charset="0"/>
                <a:cs typeface="Aharoni" pitchFamily="2" charset="-79"/>
              </a:rPr>
              <a:t>PALACE </a:t>
            </a:r>
          </a:p>
          <a:p>
            <a:pPr algn="ctr"/>
            <a:r>
              <a:rPr lang="hu-HU" sz="4400" b="1" dirty="0" smtClean="0">
                <a:latin typeface="Arial Black" pitchFamily="34" charset="0"/>
                <a:cs typeface="Aharoni" pitchFamily="2" charset="-79"/>
              </a:rPr>
              <a:t>PARK AND GARDENS </a:t>
            </a:r>
            <a:r>
              <a:rPr lang="hu-HU" sz="4400" b="1" dirty="0" smtClean="0">
                <a:latin typeface="Aharoni" pitchFamily="2" charset="-79"/>
                <a:cs typeface="Aharoni" pitchFamily="2" charset="-79"/>
              </a:rPr>
              <a:t> </a:t>
            </a:r>
          </a:p>
          <a:p>
            <a:pPr algn="ctr"/>
            <a:r>
              <a:rPr lang="hu-HU" sz="2400" b="1" dirty="0" smtClean="0">
                <a:latin typeface="Arial Black" pitchFamily="34" charset="0"/>
              </a:rPr>
              <a:t> 1705-1722  </a:t>
            </a:r>
          </a:p>
        </p:txBody>
      </p:sp>
      <p:sp>
        <p:nvSpPr>
          <p:cNvPr id="3" name="Téglalap 2"/>
          <p:cNvSpPr/>
          <p:nvPr/>
        </p:nvSpPr>
        <p:spPr>
          <a:xfrm>
            <a:off x="323528" y="4509120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smtClean="0"/>
              <a:t>Anglia egyik legnagyobb épülete 1987 óta az UNESCO világörökség része.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908720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err="1" smtClean="0"/>
              <a:t>Blenheim</a:t>
            </a:r>
            <a:r>
              <a:rPr lang="hu-HU" sz="2400" dirty="0" smtClean="0"/>
              <a:t> Palace  park és kertek (1705-1722 között épült) </a:t>
            </a:r>
            <a:r>
              <a:rPr lang="hu-HU" sz="2400" dirty="0" err="1" smtClean="0"/>
              <a:t>Marlborough</a:t>
            </a:r>
            <a:r>
              <a:rPr lang="hu-HU" sz="2400" dirty="0" smtClean="0"/>
              <a:t> hercegeinek rezidenciája. A parkot  többször átalakították. 1764-ben a befolyásos tájépítész, </a:t>
            </a:r>
            <a:r>
              <a:rPr lang="hu-HU" sz="2400" b="1" dirty="0" err="1" smtClean="0"/>
              <a:t>Capability</a:t>
            </a:r>
            <a:r>
              <a:rPr lang="hu-HU" sz="2400" b="1" dirty="0" smtClean="0"/>
              <a:t> Brown</a:t>
            </a:r>
            <a:r>
              <a:rPr lang="hu-HU" sz="2400" dirty="0" smtClean="0"/>
              <a:t> átalakította az 1010 hektáros parkot és kialakította a kastély előtti tavat. Még az olyan állatok is mint juhok, tehenek - része volt Brown koncepciójának.</a:t>
            </a:r>
          </a:p>
          <a:p>
            <a:r>
              <a:rPr lang="hu-HU" sz="2400" dirty="0" smtClean="0"/>
              <a:t> A teraszokat 1920-ban a francia </a:t>
            </a:r>
            <a:r>
              <a:rPr lang="hu-HU" sz="2400" dirty="0" err="1" smtClean="0"/>
              <a:t>Achille</a:t>
            </a:r>
            <a:r>
              <a:rPr lang="hu-HU" sz="2400" dirty="0" smtClean="0"/>
              <a:t> </a:t>
            </a:r>
            <a:r>
              <a:rPr lang="hu-HU" sz="2400" dirty="0" err="1" smtClean="0"/>
              <a:t>Duchêne</a:t>
            </a:r>
            <a:r>
              <a:rPr lang="hu-HU" sz="2400" dirty="0" smtClean="0"/>
              <a:t> építette újjá a 17. század stílusában. </a:t>
            </a:r>
          </a:p>
          <a:p>
            <a:r>
              <a:rPr lang="hu-HU" sz="2400" dirty="0" smtClean="0"/>
              <a:t>A kastély az angliai barokk építészet egyik remekműve. Falai között született Winston Churchill.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s://upload.wikimedia.org/wikipedia/commons/thumb/a/af/Blenheim-Palace.jpg/1024px-Blenheim-Palac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268760"/>
            <a:ext cx="9144000" cy="513457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33265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err="1" smtClean="0"/>
              <a:t>Blenheim</a:t>
            </a:r>
            <a:r>
              <a:rPr lang="hu-HU" sz="2400" b="1" dirty="0" smtClean="0"/>
              <a:t>  Palace,</a:t>
            </a:r>
            <a:r>
              <a:rPr lang="hu-HU" sz="2400" dirty="0" smtClean="0"/>
              <a:t> </a:t>
            </a:r>
            <a:r>
              <a:rPr lang="hu-HU" sz="2400" b="1" dirty="0" smtClean="0"/>
              <a:t>park és kertek</a:t>
            </a:r>
            <a:r>
              <a:rPr lang="hu-HU" sz="2400" dirty="0" smtClean="0"/>
              <a:t>,</a:t>
            </a:r>
            <a:r>
              <a:rPr lang="hu-HU" sz="2400" b="1" dirty="0" smtClean="0"/>
              <a:t> Woodstock, </a:t>
            </a:r>
            <a:r>
              <a:rPr lang="hu-HU" sz="2400" dirty="0" err="1" smtClean="0"/>
              <a:t>Marlborough</a:t>
            </a:r>
            <a:r>
              <a:rPr lang="hu-HU" sz="2400" dirty="0" smtClean="0"/>
              <a:t> hercegeinek rezidenciája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isf.traasgpu.com/ifis/bc631f0387c2395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86029" y="94320"/>
            <a:ext cx="6157971" cy="666936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628800"/>
            <a:ext cx="2987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err="1" smtClean="0"/>
              <a:t>Blenheim</a:t>
            </a:r>
            <a:r>
              <a:rPr lang="hu-HU" sz="2400" b="1" dirty="0" smtClean="0"/>
              <a:t> Palace</a:t>
            </a:r>
          </a:p>
          <a:p>
            <a:pPr algn="ctr"/>
            <a:r>
              <a:rPr lang="hu-HU" sz="2400" dirty="0" smtClean="0"/>
              <a:t> </a:t>
            </a:r>
            <a:r>
              <a:rPr lang="hu-HU" sz="2400" b="1" dirty="0" smtClean="0"/>
              <a:t>park és kertek Woodstock </a:t>
            </a:r>
          </a:p>
          <a:p>
            <a:pPr algn="ctr"/>
            <a:r>
              <a:rPr lang="hu-HU" sz="2000" dirty="0" smtClean="0"/>
              <a:t> </a:t>
            </a:r>
            <a:r>
              <a:rPr lang="hu-HU" sz="2400" dirty="0" smtClean="0"/>
              <a:t>1705-1722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340768"/>
            <a:ext cx="9144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STOWE HOUSE AND GARDENS, BUCKINGHAM</a:t>
            </a:r>
          </a:p>
          <a:p>
            <a:pPr algn="ctr"/>
            <a:endParaRPr lang="hu-HU" sz="2400" dirty="0" smtClean="0"/>
          </a:p>
          <a:p>
            <a:pPr algn="ctr"/>
            <a:endParaRPr lang="hu-HU" sz="2400" dirty="0" smtClean="0"/>
          </a:p>
          <a:p>
            <a:pPr algn="ctr"/>
            <a:endParaRPr lang="hu-HU" sz="2400" dirty="0" smtClean="0"/>
          </a:p>
          <a:p>
            <a:pPr algn="ctr"/>
            <a:r>
              <a:rPr lang="hu-HU" sz="2400" dirty="0" smtClean="0"/>
              <a:t>A kerteket Charles </a:t>
            </a:r>
            <a:r>
              <a:rPr lang="hu-HU" sz="2400" dirty="0" err="1" smtClean="0"/>
              <a:t>Bridgeman</a:t>
            </a:r>
            <a:r>
              <a:rPr lang="hu-HU" sz="2400" dirty="0" smtClean="0"/>
              <a:t>, </a:t>
            </a:r>
            <a:r>
              <a:rPr lang="hu-HU" sz="2400" b="1" dirty="0" smtClean="0"/>
              <a:t>William Kent és </a:t>
            </a:r>
            <a:r>
              <a:rPr lang="hu-HU" sz="2400" b="1" dirty="0" err="1" smtClean="0"/>
              <a:t>Capability</a:t>
            </a:r>
            <a:r>
              <a:rPr lang="hu-HU" sz="2400" b="1" dirty="0" smtClean="0"/>
              <a:t> Brown </a:t>
            </a:r>
            <a:r>
              <a:rPr lang="hu-HU" sz="2400" dirty="0" smtClean="0"/>
              <a:t>tervezte 1711 és 1751 között.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5516" y="332656"/>
            <a:ext cx="871296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 smtClean="0"/>
              <a:t>Stowe</a:t>
            </a:r>
            <a:r>
              <a:rPr lang="hu-HU" sz="2400" b="1" dirty="0" smtClean="0"/>
              <a:t> House and </a:t>
            </a:r>
            <a:r>
              <a:rPr lang="hu-HU" sz="2400" b="1" dirty="0" err="1" smtClean="0"/>
              <a:t>Gardens</a:t>
            </a:r>
            <a:endParaRPr lang="hu-HU" sz="2400" b="1" dirty="0" smtClean="0"/>
          </a:p>
          <a:p>
            <a:r>
              <a:rPr lang="hu-HU" sz="2400" dirty="0" smtClean="0"/>
              <a:t> A nagyrészt a XVIII. században létrehozott </a:t>
            </a:r>
            <a:r>
              <a:rPr lang="hu-HU" sz="2400" dirty="0" err="1" smtClean="0"/>
              <a:t>stowei</a:t>
            </a:r>
            <a:r>
              <a:rPr lang="hu-HU" sz="2400" dirty="0" smtClean="0"/>
              <a:t> kertek vitathatatlanul az angol tájkert stílusának legjelentősebb példái . A </a:t>
            </a:r>
            <a:r>
              <a:rPr lang="hu-HU" sz="2400" b="1" dirty="0" smtClean="0"/>
              <a:t>Charles </a:t>
            </a:r>
            <a:r>
              <a:rPr lang="hu-HU" sz="2400" b="1" dirty="0" err="1" smtClean="0"/>
              <a:t>Bridgeman</a:t>
            </a:r>
            <a:r>
              <a:rPr lang="hu-HU" sz="2400" b="1" dirty="0" smtClean="0"/>
              <a:t>, William Kent és </a:t>
            </a:r>
            <a:r>
              <a:rPr lang="hu-HU" sz="2400" b="1" dirty="0" err="1" smtClean="0"/>
              <a:t>Capability</a:t>
            </a:r>
            <a:r>
              <a:rPr lang="hu-HU" sz="2400" b="1" dirty="0" smtClean="0"/>
              <a:t> Brown</a:t>
            </a:r>
            <a:r>
              <a:rPr lang="hu-HU" sz="2400" dirty="0" smtClean="0"/>
              <a:t> által több ütemben tervezett kertek a barokk parkból egyre természetesebb tájkertté változtak</a:t>
            </a:r>
            <a:r>
              <a:rPr lang="hu-HU" dirty="0" smtClean="0"/>
              <a:t>. </a:t>
            </a:r>
            <a:r>
              <a:rPr lang="hu-HU" sz="2400" dirty="0" smtClean="0"/>
              <a:t>A fő terület, amelyen </a:t>
            </a:r>
            <a:r>
              <a:rPr lang="hu-HU" sz="2400" b="1" dirty="0" smtClean="0"/>
              <a:t>Kent </a:t>
            </a:r>
            <a:r>
              <a:rPr lang="hu-HU" sz="2400" dirty="0" smtClean="0"/>
              <a:t>dolgozott, egy erdős völgyben volt a kert keleti részén. Itt találhatók leghíresebb épületei: az </a:t>
            </a:r>
            <a:r>
              <a:rPr lang="hu-HU" sz="2400" b="1" dirty="0" smtClean="0"/>
              <a:t>ősi erény temploma </a:t>
            </a:r>
            <a:r>
              <a:rPr lang="hu-HU" sz="2400" dirty="0" smtClean="0"/>
              <a:t>(1737), a </a:t>
            </a:r>
            <a:r>
              <a:rPr lang="hu-HU" sz="2400" b="1" dirty="0" smtClean="0"/>
              <a:t>British </a:t>
            </a:r>
            <a:r>
              <a:rPr lang="hu-HU" sz="2400" b="1" dirty="0" err="1" smtClean="0"/>
              <a:t>Worthies</a:t>
            </a:r>
            <a:r>
              <a:rPr lang="hu-HU" sz="2400" b="1" dirty="0" smtClean="0"/>
              <a:t> temploma </a:t>
            </a:r>
            <a:r>
              <a:rPr lang="hu-HU" sz="2400" dirty="0" smtClean="0"/>
              <a:t>(1734-5), a </a:t>
            </a:r>
            <a:r>
              <a:rPr lang="hu-HU" sz="2400" b="1" dirty="0" smtClean="0"/>
              <a:t>Shell </a:t>
            </a:r>
            <a:r>
              <a:rPr lang="hu-HU" sz="2400" b="1" dirty="0" err="1" smtClean="0"/>
              <a:t>Bridge</a:t>
            </a:r>
            <a:r>
              <a:rPr lang="hu-HU" sz="2400" b="1" dirty="0" smtClean="0"/>
              <a:t> (1738</a:t>
            </a:r>
            <a:r>
              <a:rPr lang="hu-HU" sz="2400" dirty="0" smtClean="0"/>
              <a:t>) és a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Grotto</a:t>
            </a:r>
            <a:r>
              <a:rPr lang="hu-HU" sz="2400" b="1" dirty="0" smtClean="0"/>
              <a:t> </a:t>
            </a:r>
            <a:r>
              <a:rPr lang="hu-HU" sz="2400" dirty="0" smtClean="0"/>
              <a:t>(kb. 1739). Lord </a:t>
            </a:r>
            <a:r>
              <a:rPr lang="hu-HU" sz="2400" dirty="0" err="1" smtClean="0"/>
              <a:t>Cobham</a:t>
            </a:r>
            <a:r>
              <a:rPr lang="hu-HU" sz="2400" dirty="0" smtClean="0"/>
              <a:t> 1741-ben </a:t>
            </a:r>
            <a:r>
              <a:rPr lang="hu-HU" sz="2400" b="1" dirty="0" err="1" smtClean="0"/>
              <a:t>Capability</a:t>
            </a:r>
            <a:r>
              <a:rPr lang="hu-HU" sz="2400" b="1" dirty="0" smtClean="0"/>
              <a:t> Brownt </a:t>
            </a:r>
            <a:r>
              <a:rPr lang="hu-HU" sz="2400" dirty="0" smtClean="0"/>
              <a:t>alkalmazta, és ő alakította ki a kert utolsó nagyobb részét: a keleti rész többi része  görög völgyé alakult. Itt állították fel az utolsó nagyobb kerti épületeket, köztük a</a:t>
            </a:r>
            <a:r>
              <a:rPr lang="hu-HU" sz="2400" b="1" dirty="0" smtClean="0"/>
              <a:t> görög templomot (1747) és a gótikus templomot.</a:t>
            </a:r>
          </a:p>
          <a:p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90415" y="764704"/>
            <a:ext cx="8363170" cy="586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Nyolcszögletű  </a:t>
            </a:r>
            <a:r>
              <a:rPr lang="hu-HU" sz="2400" b="1" dirty="0" err="1" smtClean="0"/>
              <a:t>tó-Stowe</a:t>
            </a:r>
            <a:r>
              <a:rPr lang="hu-HU" sz="2400" b="1" dirty="0" smtClean="0"/>
              <a:t> House and </a:t>
            </a:r>
            <a:r>
              <a:rPr lang="hu-HU" sz="2400" b="1" dirty="0" err="1" smtClean="0"/>
              <a:t>Gardens</a:t>
            </a:r>
            <a:r>
              <a:rPr lang="hu-HU" sz="2400" dirty="0" smtClean="0"/>
              <a:t>, Buckingham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60648"/>
            <a:ext cx="648072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Adrian von </a:t>
            </a:r>
            <a:r>
              <a:rPr lang="hu-HU" sz="2400" b="1" dirty="0" err="1" smtClean="0"/>
              <a:t>Buttlar</a:t>
            </a:r>
            <a:endParaRPr lang="hu-HU" sz="2400" b="1" dirty="0" smtClean="0"/>
          </a:p>
          <a:p>
            <a:pPr algn="ctr"/>
            <a:r>
              <a:rPr lang="hu-HU" sz="2400" b="1" dirty="0" smtClean="0"/>
              <a:t> „Az angolkert. A klasszicizmus és a romantika kertművészete” </a:t>
            </a:r>
          </a:p>
          <a:p>
            <a:r>
              <a:rPr lang="hu-HU" sz="2400" b="1" dirty="0" smtClean="0"/>
              <a:t> </a:t>
            </a:r>
          </a:p>
          <a:p>
            <a:endParaRPr lang="hu-HU" sz="2400" b="1" dirty="0" smtClean="0"/>
          </a:p>
          <a:p>
            <a:r>
              <a:rPr lang="hu-HU" sz="2400" dirty="0" smtClean="0"/>
              <a:t>A könyv az angol, francia és német tájkert ideájával, formájával és fejlődésével foglalkozik. A tájkert (angolkert) Angliában született 1720 körül, s nemcsak a klasszicizmus és a romantika kertművészetének stílusformáit testesíti meg, hanem a XIX. század végéig, korának egyik legnagyobb művészeti kihívását is jelenti. A „kert forradalma” - a kert megszabadítása a merev szimmetriától és az építészeti szabályoktól a természet nevében.</a:t>
            </a:r>
          </a:p>
          <a:p>
            <a:endParaRPr lang="hu-HU" sz="2000" dirty="0" smtClean="0"/>
          </a:p>
        </p:txBody>
      </p:sp>
      <p:sp>
        <p:nvSpPr>
          <p:cNvPr id="3" name="Téglalap 2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https://www.kunstwissenschaft.tu-berlin.de/menue/ueber_uns/mitarbeiterinnen/emeriti/prof_i_r_dr_adrian_von_buttlar/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0962" name="AutoShape 2" descr="https://balassikiado.hu/585-large_default/adrian-von-buttlar-az-angolkert-a-klasszicizmus-es-a-romantika-kertmveszete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0964" name="AutoShape 4" descr="https://balassikiado.hu/585-large_default/adrian-von-buttlar-az-angolkert-a-klasszicizmus-es-a-romantika-kertmveszete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" name="Picture 2" descr="C:\Users\User\Downloads\adrian-von-buttlar-az-angolkert-a-klasszicizmus-es-a-romantika-kertmveszete-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50592" y="0"/>
            <a:ext cx="2193408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Kilátás a krémkőből készült Erény Temple parkosított kertjére Stowe-ban, Buckinghamshire-ben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86954" y="908720"/>
            <a:ext cx="8970092" cy="504056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Ősi erény temploma, </a:t>
            </a:r>
            <a:r>
              <a:rPr lang="hu-HU" sz="2400" b="1" dirty="0" err="1" smtClean="0"/>
              <a:t>Stowe</a:t>
            </a:r>
            <a:r>
              <a:rPr lang="hu-HU" sz="2400" b="1" dirty="0" smtClean="0"/>
              <a:t> House and </a:t>
            </a:r>
            <a:r>
              <a:rPr lang="hu-HU" sz="2400" b="1" dirty="0" err="1" smtClean="0"/>
              <a:t>Gardens</a:t>
            </a:r>
            <a:r>
              <a:rPr lang="hu-HU" sz="2400" b="1" dirty="0" smtClean="0"/>
              <a:t>, Buckingham, </a:t>
            </a:r>
            <a:r>
              <a:rPr lang="hu-HU" sz="2400" dirty="0" smtClean="0"/>
              <a:t>1737</a:t>
            </a:r>
          </a:p>
          <a:p>
            <a:pPr algn="ctr"/>
            <a:endParaRPr lang="hu-H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oking across a still body of water towards the Temple of British Worthies and the Shell Bridge at at Stowe, Buckinghamshire.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185572" y="964136"/>
            <a:ext cx="8772856" cy="492972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 smtClean="0"/>
              <a:t>A </a:t>
            </a:r>
            <a:r>
              <a:rPr lang="en-US" sz="2400" b="1" dirty="0" err="1" smtClean="0"/>
              <a:t>brit</a:t>
            </a:r>
            <a:r>
              <a:rPr lang="en-US" sz="2400" b="1" dirty="0" smtClean="0"/>
              <a:t> Worthies </a:t>
            </a:r>
            <a:r>
              <a:rPr lang="en-US" sz="2400" b="1" dirty="0" err="1" smtClean="0"/>
              <a:t>temploma</a:t>
            </a:r>
            <a:r>
              <a:rPr lang="hu-HU" sz="2400" b="1" dirty="0" smtClean="0"/>
              <a:t>,</a:t>
            </a:r>
            <a:r>
              <a:rPr lang="hu-HU" sz="2400" dirty="0" smtClean="0"/>
              <a:t>1734-5</a:t>
            </a:r>
            <a:r>
              <a:rPr lang="en-US" sz="2400" dirty="0" smtClean="0"/>
              <a:t> </a:t>
            </a:r>
            <a:r>
              <a:rPr lang="hu-HU" sz="2400" b="1" dirty="0" smtClean="0"/>
              <a:t>és</a:t>
            </a:r>
            <a:r>
              <a:rPr lang="en-US" sz="2400" b="1" dirty="0" smtClean="0"/>
              <a:t> a Shell-</a:t>
            </a:r>
            <a:r>
              <a:rPr lang="en-US" sz="2400" b="1" dirty="0" err="1" smtClean="0"/>
              <a:t>híd</a:t>
            </a:r>
            <a:r>
              <a:rPr lang="hu-HU" sz="2400" b="1" dirty="0" smtClean="0"/>
              <a:t>, </a:t>
            </a:r>
            <a:r>
              <a:rPr lang="hu-HU" sz="2400" dirty="0" smtClean="0"/>
              <a:t>1738, </a:t>
            </a:r>
            <a:r>
              <a:rPr lang="hu-HU" sz="2400" b="1" dirty="0" smtClean="0"/>
              <a:t> </a:t>
            </a:r>
            <a:r>
              <a:rPr lang="hu-HU" sz="2400" dirty="0" err="1" smtClean="0"/>
              <a:t>Stowe</a:t>
            </a:r>
            <a:r>
              <a:rPr lang="hu-HU" sz="2400" dirty="0" smtClean="0"/>
              <a:t> House and </a:t>
            </a:r>
            <a:r>
              <a:rPr lang="hu-HU" sz="2400" dirty="0" err="1" smtClean="0"/>
              <a:t>Gardens</a:t>
            </a:r>
            <a:r>
              <a:rPr lang="hu-HU" sz="2400" dirty="0" smtClean="0"/>
              <a:t>, Buckingham</a:t>
            </a:r>
            <a:r>
              <a:rPr lang="en-US" sz="2400" dirty="0" smtClean="0"/>
              <a:t>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A </a:t>
            </a:r>
            <a:r>
              <a:rPr lang="hu-HU" sz="2400" b="1" dirty="0" err="1" smtClean="0"/>
              <a:t>Concord</a:t>
            </a:r>
            <a:r>
              <a:rPr lang="hu-HU" sz="2400" b="1" dirty="0" smtClean="0"/>
              <a:t>  és </a:t>
            </a:r>
            <a:r>
              <a:rPr lang="hu-HU" sz="2400" b="1" dirty="0" err="1" smtClean="0"/>
              <a:t>Victory</a:t>
            </a:r>
            <a:r>
              <a:rPr lang="hu-HU" sz="2400" b="1" dirty="0" smtClean="0"/>
              <a:t>, (görög) temploma, </a:t>
            </a:r>
            <a:r>
              <a:rPr lang="hu-HU" sz="2400" dirty="0" smtClean="0"/>
              <a:t>1747-49, </a:t>
            </a:r>
            <a:r>
              <a:rPr lang="hu-HU" sz="2400" dirty="0" err="1" smtClean="0"/>
              <a:t>Stowe</a:t>
            </a:r>
            <a:r>
              <a:rPr lang="hu-HU" sz="2400" dirty="0" smtClean="0"/>
              <a:t> House and </a:t>
            </a:r>
            <a:r>
              <a:rPr lang="hu-HU" sz="2400" dirty="0" err="1" smtClean="0"/>
              <a:t>Gardens</a:t>
            </a:r>
            <a:r>
              <a:rPr lang="hu-HU" sz="2400" dirty="0" smtClean="0"/>
              <a:t>, Buckingham. </a:t>
            </a:r>
            <a:endParaRPr lang="hu-H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908720"/>
            <a:ext cx="7776864" cy="578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204864"/>
            <a:ext cx="9144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ERMENONVILLE, JEAN-JACQUES ROUSSEAU PARK</a:t>
            </a:r>
            <a:r>
              <a:rPr lang="hu-HU" sz="4400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hu-HU" sz="2800" b="1" dirty="0" smtClean="0">
                <a:latin typeface="Arial Black" pitchFamily="34" charset="0"/>
              </a:rPr>
              <a:t>1763  - 1776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260648"/>
            <a:ext cx="89644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 smtClean="0"/>
              <a:t>Ermenonville</a:t>
            </a:r>
            <a:r>
              <a:rPr lang="hu-HU" sz="2400" b="1" dirty="0" smtClean="0"/>
              <a:t>, Jean-Jacques Rousseau park</a:t>
            </a:r>
            <a:r>
              <a:rPr lang="hu-HU" sz="2400" dirty="0" smtClean="0"/>
              <a:t> </a:t>
            </a:r>
          </a:p>
          <a:p>
            <a:r>
              <a:rPr lang="hu-HU" sz="2400" dirty="0" smtClean="0"/>
              <a:t>1763  - 1776 </a:t>
            </a:r>
            <a:endParaRPr lang="hu-HU" sz="2400" b="1" dirty="0" smtClean="0"/>
          </a:p>
          <a:p>
            <a:r>
              <a:rPr lang="hu-HU" sz="2400" dirty="0" smtClean="0"/>
              <a:t>René Louis de </a:t>
            </a:r>
            <a:r>
              <a:rPr lang="hu-HU" sz="2400" dirty="0" err="1" smtClean="0"/>
              <a:t>Girardin</a:t>
            </a:r>
            <a:r>
              <a:rPr lang="hu-HU" sz="2400" dirty="0" smtClean="0"/>
              <a:t> a birtok tulajdonosa és tervezője Jean-Jacques Rousseau eszméi alapján átalakította vidéki </a:t>
            </a:r>
            <a:r>
              <a:rPr lang="hu-HU" sz="2400" dirty="0" smtClean="0"/>
              <a:t>kertjét, </a:t>
            </a:r>
            <a:r>
              <a:rPr lang="hu-HU" sz="2400" dirty="0" err="1" smtClean="0"/>
              <a:t>Ermenonville-t</a:t>
            </a:r>
            <a:r>
              <a:rPr lang="hu-HU" sz="2400" dirty="0" smtClean="0"/>
              <a:t>.</a:t>
            </a:r>
          </a:p>
          <a:p>
            <a:endParaRPr lang="hu-HU" sz="2400" dirty="0" smtClean="0"/>
          </a:p>
          <a:p>
            <a:r>
              <a:rPr lang="hu-HU" sz="2400" dirty="0" smtClean="0"/>
              <a:t>Franciaország első tájkertjének tekintik. Tálható itt tó, erdő, egy  barlang, vízesés. Van még egy filozófiai templom is, amely befejezetlenül szimbolizálja az emberi tudás hiányosságát. </a:t>
            </a:r>
          </a:p>
          <a:p>
            <a:endParaRPr lang="hu-HU" sz="2400" dirty="0" smtClean="0"/>
          </a:p>
          <a:p>
            <a:r>
              <a:rPr lang="hu-HU" sz="2400" dirty="0" smtClean="0"/>
              <a:t>Leghíresebb eleme a sziget, amelyen Jean-Jacques Rousseau eltemették. Sírján, amely most üres, mert holttestét a forradalom után Párizsba szállították, a következő felirat látható: „Itt fekszik a természet és az igazság embere”.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 Modern Filozófia Temploma,  </a:t>
            </a:r>
            <a:r>
              <a:rPr lang="hu-HU" sz="2400" dirty="0" err="1" smtClean="0"/>
              <a:t>Ermenonville</a:t>
            </a:r>
            <a:r>
              <a:rPr lang="hu-HU" sz="2400" dirty="0" smtClean="0"/>
              <a:t>  kertje, 1764-1776 </a:t>
            </a:r>
            <a:endParaRPr lang="hu-HU" sz="2400" dirty="0"/>
          </a:p>
        </p:txBody>
      </p:sp>
      <p:pic>
        <p:nvPicPr>
          <p:cNvPr id="84994" name="Picture 2" descr="https://upload.wikimedia.org/wikipedia/commons/a/a5/Erm16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620561" y="692696"/>
            <a:ext cx="7902878" cy="59271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s://gardenhistoryresearchfoundation.files.wordpress.com/2021/06/maskill6.jpg?w=6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980728"/>
            <a:ext cx="8208912" cy="5477161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 Modern Filozófia Temploma,  </a:t>
            </a:r>
            <a:r>
              <a:rPr lang="hu-HU" sz="2400" dirty="0" err="1" smtClean="0"/>
              <a:t>Ermenonville</a:t>
            </a:r>
            <a:r>
              <a:rPr lang="hu-HU" sz="2400" dirty="0" smtClean="0"/>
              <a:t>  kertje, 1764-1776 (befejezetlenül szimbolizálja az emberi tudás hiányosságát)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124744"/>
            <a:ext cx="864096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 ENGLISCHER GARTEN</a:t>
            </a:r>
            <a:r>
              <a:rPr lang="hu-HU" sz="4400" b="1" i="1" dirty="0" smtClean="0">
                <a:latin typeface="Arial Black" pitchFamily="34" charset="0"/>
              </a:rPr>
              <a:t> </a:t>
            </a:r>
            <a:r>
              <a:rPr lang="hu-HU" sz="4400" b="1" dirty="0" smtClean="0">
                <a:latin typeface="Arial Black" pitchFamily="34" charset="0"/>
              </a:rPr>
              <a:t>(ANGOL KERT) MÜNCHEN</a:t>
            </a:r>
          </a:p>
          <a:p>
            <a:r>
              <a:rPr lang="hu-HU" sz="2400" dirty="0" smtClean="0"/>
              <a:t> </a:t>
            </a:r>
          </a:p>
          <a:p>
            <a:endParaRPr lang="hu-HU" sz="2400" dirty="0" smtClean="0"/>
          </a:p>
          <a:p>
            <a:pPr algn="ctr"/>
            <a:r>
              <a:rPr lang="hu-HU" sz="2400" dirty="0" smtClean="0"/>
              <a:t>München hatalmas, 417 hektár területű városi parkja</a:t>
            </a:r>
          </a:p>
          <a:p>
            <a:pPr algn="ctr"/>
            <a:r>
              <a:rPr lang="hu-HU" sz="2400" dirty="0" smtClean="0"/>
              <a:t>Európa legnagyobb ilyen jellegű létesítménye. 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31540" y="797510"/>
            <a:ext cx="8280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München hatalmas, 417 hektár területű városi parkja</a:t>
            </a:r>
          </a:p>
          <a:p>
            <a:r>
              <a:rPr lang="hu-HU" sz="2400" dirty="0" smtClean="0"/>
              <a:t>Európa legnagyobb ilyen jellegű létesítménye.  Nevét az angolkertnek megfelelő stílus miatt kapta.</a:t>
            </a:r>
          </a:p>
          <a:p>
            <a:endParaRPr lang="hu-HU" sz="2400" dirty="0" smtClean="0"/>
          </a:p>
          <a:p>
            <a:r>
              <a:rPr lang="hu-HU" sz="2400" dirty="0" smtClean="0"/>
              <a:t>A </a:t>
            </a:r>
            <a:r>
              <a:rPr lang="hu-HU" sz="2400" dirty="0" err="1" smtClean="0"/>
              <a:t>Rumford</a:t>
            </a:r>
            <a:r>
              <a:rPr lang="hu-HU" sz="2400" dirty="0" smtClean="0"/>
              <a:t> gróf néven is ismert amerikai Benjamin Thompson tervei alapján hozták létre ezt a parkot 1789-ben, Károly Tivadar választófejedelem uralkodása idején. a kerttervezők és megbízóik reneszánsz és barokk festők (elsősorban </a:t>
            </a:r>
            <a:r>
              <a:rPr lang="hu-HU" sz="2400" i="1" dirty="0" smtClean="0"/>
              <a:t>Claude </a:t>
            </a:r>
            <a:r>
              <a:rPr lang="hu-HU" sz="2400" i="1" dirty="0" err="1" smtClean="0"/>
              <a:t>Lorrain</a:t>
            </a:r>
            <a:r>
              <a:rPr lang="hu-HU" sz="2400" i="1" dirty="0" smtClean="0"/>
              <a:t>)</a:t>
            </a:r>
            <a:r>
              <a:rPr lang="hu-HU" sz="2400" dirty="0" smtClean="0"/>
              <a:t> tájképein látott ideális állapotokat próbálták megteremteni. Tehát egy "angolkert" ugyanolyan pontos tervezés eredménye, mint egy barokk kert, vagy akár egy épület. A kert "Theodor Park" néven 1792-ben meg is nyílt-mi mással, mint egy hatalmas bajor népünnepéllyel.</a:t>
            </a:r>
          </a:p>
          <a:p>
            <a:r>
              <a:rPr lang="hu-HU" sz="2400" dirty="0" smtClean="0"/>
              <a:t> 1804-től Ludwig von </a:t>
            </a:r>
            <a:r>
              <a:rPr lang="hu-HU" sz="2400" dirty="0" err="1" smtClean="0"/>
              <a:t>Sckell</a:t>
            </a:r>
            <a:r>
              <a:rPr lang="hu-HU" sz="2400" dirty="0" smtClean="0"/>
              <a:t> kertépítő mérnök alakította tovább.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58938" y="980728"/>
            <a:ext cx="8826123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404664"/>
            <a:ext cx="9144000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400" b="1" dirty="0" smtClean="0"/>
              <a:t>English Garden</a:t>
            </a:r>
            <a:r>
              <a:rPr lang="hu-HU" sz="2400" b="1" dirty="0" smtClean="0"/>
              <a:t> - Angolkert,</a:t>
            </a:r>
            <a:r>
              <a:rPr lang="hu-HU" sz="2400" dirty="0" smtClean="0"/>
              <a:t>(részlet), München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s://www.systemair.com/fileadmin/_processed_/c/7/csm_ref_Versailles_France_a5e223aedf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37597" y="1340768"/>
            <a:ext cx="8540607" cy="5517232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0"/>
            <a:ext cx="9144000" cy="13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400"/>
              </a:lnSpc>
            </a:pPr>
            <a:r>
              <a:rPr lang="hu-HU" sz="2400" b="1" dirty="0" smtClean="0"/>
              <a:t>Barokk kert, </a:t>
            </a:r>
            <a:r>
              <a:rPr lang="hu-HU" sz="2400" dirty="0" smtClean="0"/>
              <a:t> </a:t>
            </a:r>
            <a:r>
              <a:rPr lang="hu-HU" sz="2400" b="1" dirty="0" smtClean="0"/>
              <a:t>vagy mértani kert</a:t>
            </a:r>
            <a:r>
              <a:rPr lang="hu-HU" sz="2400" dirty="0" smtClean="0"/>
              <a:t>, melyet gyakran franciakertnek is neveznek, fontos kerttörténeti stílus és kertforma, amely az angolkertek (tájképi kertek) előtt alakult ki, és évszázadokon át meghatározó volt. </a:t>
            </a:r>
            <a:r>
              <a:rPr lang="hu-HU" sz="2400" b="1" dirty="0" err="1" smtClean="0"/>
              <a:t>Château</a:t>
            </a:r>
            <a:r>
              <a:rPr lang="hu-HU" sz="2400" b="1" dirty="0" smtClean="0"/>
              <a:t> de Versailles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7544" y="548680"/>
            <a:ext cx="8676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3200" b="1" dirty="0" smtClean="0"/>
          </a:p>
          <a:p>
            <a:pPr algn="ctr"/>
            <a:endParaRPr lang="hu-HU" sz="3200" b="1" dirty="0" smtClean="0"/>
          </a:p>
          <a:p>
            <a:pPr algn="ctr"/>
            <a:endParaRPr lang="hu-HU" sz="3200" b="1" dirty="0" smtClean="0"/>
          </a:p>
          <a:p>
            <a:pPr algn="ctr"/>
            <a:endParaRPr lang="hu-HU" sz="3200" b="1" dirty="0" smtClean="0"/>
          </a:p>
          <a:p>
            <a:pPr algn="ctr"/>
            <a:r>
              <a:rPr lang="hu-HU" sz="3200" b="1" dirty="0" smtClean="0"/>
              <a:t>MAGYARORSZÁGI ANGOLKERTEK</a:t>
            </a:r>
          </a:p>
          <a:p>
            <a:pPr algn="ctr"/>
            <a:endParaRPr lang="hu-HU" sz="3200" b="1" dirty="0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-248454"/>
            <a:ext cx="30008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hu-H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404664"/>
            <a:ext cx="83529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 hazai angolkertek közül a legrégebbi és egyben a legnépszerűbb az Eszterházy család 18.században épített, természeti és építészeti kincsekkel teli parkja. Itt valóban minden megvan amit a romantikus képzelet kíván.</a:t>
            </a:r>
          </a:p>
          <a:p>
            <a:r>
              <a:rPr lang="hu-HU" sz="2400" dirty="0" smtClean="0"/>
              <a:t> A parkhoz vezető út mentén már két „vérszomjas” griff szobor által határolt kapun kell belépni a parkba, ahol fahidakkal, vízesésekkel, egy Pokol elnevezésű műbarlanggal is találkozhatunk. </a:t>
            </a:r>
          </a:p>
          <a:p>
            <a:r>
              <a:rPr lang="hu-HU" sz="2400" dirty="0" smtClean="0"/>
              <a:t>Az omladozó gótikus templom romjai között vízesés csordogál.</a:t>
            </a:r>
          </a:p>
          <a:p>
            <a:r>
              <a:rPr lang="hu-HU" sz="2400" dirty="0" smtClean="0"/>
              <a:t>A Távol-Kelet egzotikus világát egy nyolcszögletű, vakolatlan és durva felületű török mecset idézi fel.</a:t>
            </a:r>
          </a:p>
          <a:p>
            <a:r>
              <a:rPr lang="hu-HU" sz="2400" dirty="0" smtClean="0"/>
              <a:t>A Cseke-tó mellett létesült, gróf Eszterházy Ferenc (volt velencei, majd nápolyi nagykövet)birtokán.</a:t>
            </a:r>
          </a:p>
          <a:p>
            <a:r>
              <a:rPr lang="hu-HU" sz="2400" dirty="0" smtClean="0"/>
              <a:t>A terveket Bőhm Ferenc, az uradalom főmérnöke készítette az 1780-as évek elején.</a:t>
            </a:r>
            <a:endParaRPr lang="hu-HU" sz="24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323528" y="18864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TATAI ANGOLKERT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Angolkert\tata angolpa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190500"/>
            <a:ext cx="8636000" cy="647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260648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400" b="1" dirty="0" smtClean="0"/>
          </a:p>
          <a:p>
            <a:r>
              <a:rPr lang="hu-HU" sz="2400" b="1" dirty="0" smtClean="0"/>
              <a:t>Tatai angolkert, műrom</a:t>
            </a:r>
            <a:endParaRPr lang="hu-HU" sz="2400" b="1" dirty="0"/>
          </a:p>
        </p:txBody>
      </p:sp>
      <p:pic>
        <p:nvPicPr>
          <p:cNvPr id="17409" name="Picture 1" descr="C:\Users\user\Desktop\Angolkert\20220311tatai-murom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7620000" cy="508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Angolkert\Tata_Török_mecsetműr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6624736" cy="6048672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7452320" y="404664"/>
            <a:ext cx="1368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Török mecset, Tata műrom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Angolkert\tatai angk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568952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Angolkert\tata barlang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98550"/>
            <a:ext cx="8636000" cy="5759450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611560" y="548680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Tatai angolkert- barlangok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Angolkert\Tata angolpark kiskasté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742950"/>
            <a:ext cx="8636000" cy="53721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539552" y="26064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Kiskastély, Tata angolpark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Angolkert\tata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56000" y="-1984375"/>
            <a:ext cx="16256000" cy="10826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11560" y="404664"/>
            <a:ext cx="777686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400" dirty="0" smtClean="0"/>
          </a:p>
          <a:p>
            <a:r>
              <a:rPr lang="hu-HU" sz="2400" b="1" dirty="0" smtClean="0"/>
              <a:t>Csákvári, egykori Eszterházy kastély angolkertje</a:t>
            </a:r>
            <a:endParaRPr lang="hu-HU" sz="2400" dirty="0" smtClean="0"/>
          </a:p>
          <a:p>
            <a:endParaRPr lang="hu-HU" sz="2400" dirty="0" smtClean="0"/>
          </a:p>
          <a:p>
            <a:r>
              <a:rPr lang="hu-HU" sz="2400" dirty="0" smtClean="0"/>
              <a:t>Az Eszterházyak nevéhez fűződik a </a:t>
            </a:r>
            <a:r>
              <a:rPr lang="hu-HU" sz="2400" dirty="0" err="1" smtClean="0"/>
              <a:t>csákvári</a:t>
            </a:r>
            <a:r>
              <a:rPr lang="hu-HU" sz="2400" dirty="0" smtClean="0"/>
              <a:t> angolkert is,ami barokk stílusú főúri rezidencia körül épült a 18.század második felében. Akkoriban közel 400 féle fát ültettek el, ezek közül a mediterrán fenyők, egy 200 éves platánfa és a gesztenyefák még ma is láthatók A család a kor ízlésének megfelelő kerti építményeket építtetett , de ezek nagy része nem maradt fenn, és már csak Pietro </a:t>
            </a:r>
            <a:r>
              <a:rPr lang="hu-HU" sz="2400" dirty="0" err="1" smtClean="0"/>
              <a:t>Rivetti</a:t>
            </a:r>
            <a:r>
              <a:rPr lang="hu-HU" sz="2400" dirty="0" smtClean="0"/>
              <a:t> olasz festő képeiből ismerjük. Már nem látható a kínai ház, az egyiptomi piramis, Apolló temploma, és az angol-gót stílusú hollandi ház sem . Látható a török építmény, amit korábban vadászkápolnaként használtak, ezért jó állapotban maradt meg.</a:t>
            </a:r>
          </a:p>
          <a:p>
            <a:r>
              <a:rPr lang="hu-HU" sz="2400" dirty="0" smtClean="0"/>
              <a:t>A kastélypark és a kerti építmények felújítás alatt vannak.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upload.wikimedia.org/wikipedia/commons/5/59/Versailles_Gardens_Map_Meyers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928687" y="809624"/>
            <a:ext cx="7286625" cy="604837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Versailles barokk kertjeinek tervrajza -</a:t>
            </a:r>
            <a:r>
              <a:rPr lang="fr-FR" sz="2400" dirty="0" smtClean="0"/>
              <a:t> Versailles Gardens térkép a Meyers enciklopédiából</a:t>
            </a:r>
            <a:r>
              <a:rPr lang="hu-HU" sz="2400" dirty="0" smtClean="0"/>
              <a:t>,</a:t>
            </a:r>
            <a:r>
              <a:rPr lang="fr-FR" sz="2400" dirty="0" smtClean="0"/>
              <a:t> 1890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Angolkert\20220311csakvari-eszterhazy-kaste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57338"/>
            <a:ext cx="7620000" cy="3743325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755576" y="404664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Csákvári Eszterházy kastély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Angolkert\csákvár légi felvét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424936" cy="5688632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899592" y="33265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Csákvár légi felvétel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Angolkert\csákvá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7831038" cy="537778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755576" y="476672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Csákvár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Angolkert\csákvári piramis és hédervári szfin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8280747" cy="5112568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611560" y="33265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Pietro </a:t>
            </a:r>
            <a:r>
              <a:rPr lang="hu-HU" dirty="0" err="1" smtClean="0"/>
              <a:t>Rivetti</a:t>
            </a:r>
            <a:r>
              <a:rPr lang="hu-HU" dirty="0" smtClean="0"/>
              <a:t>, Csákvár piramis és szfinx</a:t>
            </a:r>
          </a:p>
          <a:p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Angolkert\Pietro+Rivetti +Csákvár,+remeteség+(+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548680"/>
            <a:ext cx="6096000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Angolkert\vadászkápol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8064896" cy="5336034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827584" y="332656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Csákvár, vadászkápolna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332656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Vácrátóti Nemzeti Botanikus Kert</a:t>
            </a:r>
            <a:endParaRPr lang="hu-HU" sz="2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251520" y="476672"/>
            <a:ext cx="777686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 smtClean="0"/>
          </a:p>
          <a:p>
            <a:r>
              <a:rPr lang="hu-HU" sz="2400" dirty="0" smtClean="0"/>
              <a:t>Christian </a:t>
            </a:r>
            <a:r>
              <a:rPr lang="hu-HU" sz="2400" dirty="0" err="1" smtClean="0"/>
              <a:t>Cay</a:t>
            </a:r>
            <a:r>
              <a:rPr lang="hu-HU" sz="2400" dirty="0" smtClean="0"/>
              <a:t> Lorenz </a:t>
            </a:r>
            <a:r>
              <a:rPr lang="hu-HU" sz="2400" dirty="0" err="1" smtClean="0"/>
              <a:t>Hirschfeld</a:t>
            </a:r>
            <a:r>
              <a:rPr lang="hu-HU" sz="2400" dirty="0" smtClean="0"/>
              <a:t> ( 1742 – 1792 ) német filozófus, az angolkertek teoretikusa szerint akkor jó egy kert, ha megmozgatja a lelket. A kerttervezőnek arra kell törekednie, hogy a különböző hangulatú részletekkel az élvezet, a boldogság, a szomorúság, a csodálat, a lenyűgöző nagyság, az áhítat, a vadság, a meglepetés, a tisztelet, a nyugalom és a béke érzéseit váltsa ki a látogatóban.</a:t>
            </a:r>
          </a:p>
          <a:p>
            <a:r>
              <a:rPr lang="hu-HU" sz="2400" dirty="0" smtClean="0"/>
              <a:t>Ezen elvek mentén készült a Vácrátóti botanikus kert is, ahol különböző alakú , és változatos lombszínű fákat telepítettek. A kanyargós kerti utak, három teljesen különböző karakterű tó, kisebb-nagyobb szigetek, hidak, egy szikla magason emelkedő filagória, egy sziklakút és egy vízimalom, végül pedig egy gótika korszakát idéző műrom teszik vadregényessé a parkot.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332656"/>
            <a:ext cx="83529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A kert története röviden:</a:t>
            </a:r>
          </a:p>
          <a:p>
            <a:endParaRPr lang="hu-HU" sz="2400" b="1" dirty="0" smtClean="0"/>
          </a:p>
          <a:p>
            <a:r>
              <a:rPr lang="hu-HU" sz="2400" dirty="0" smtClean="0"/>
              <a:t>A vácrátóti kastélyparkból alakult ki, építtetőjét, tervezőjét nem ismerjük, de valószínűsíthető, hogy Géczy István </a:t>
            </a:r>
            <a:r>
              <a:rPr lang="hu-HU" sz="2400" dirty="0" err="1" smtClean="0"/>
              <a:t>referendárius-</a:t>
            </a:r>
            <a:r>
              <a:rPr lang="hu-HU" sz="2400" dirty="0" smtClean="0"/>
              <a:t> Vácrátót akkori birtokosa a 18.század végén, és a 19.század első harmadában épült magyarországi angolkertek (Tata, Kismarton, </a:t>
            </a:r>
            <a:r>
              <a:rPr lang="hu-HU" sz="2400" dirty="0" err="1" smtClean="0"/>
              <a:t>Alcsút</a:t>
            </a:r>
            <a:r>
              <a:rPr lang="hu-HU" sz="2400" dirty="0" smtClean="0"/>
              <a:t>, Fót) mintájára telepíttette. Az első írásos adat 1827-ben kelt. 1846.-ban a család eladósodott, a birtokot 300.000 pengő forintért eladta </a:t>
            </a:r>
            <a:r>
              <a:rPr lang="hu-HU" sz="2400" dirty="0" err="1" smtClean="0"/>
              <a:t>Nákó</a:t>
            </a:r>
            <a:r>
              <a:rPr lang="hu-HU" sz="2400" dirty="0" smtClean="0"/>
              <a:t> Sándor grófnak- ő eladta 1852.-ben a bécsi skót bencéseknek.</a:t>
            </a:r>
          </a:p>
          <a:p>
            <a:r>
              <a:rPr lang="hu-HU" sz="2400" dirty="0" smtClean="0"/>
              <a:t> 1871-ben vásárolta meg Vigyázó Sándor gróf, és 1872-ben megkezdték a felújítást. Hányatott sorsú ingatlan, többször volt örökösödési perek tárgya. A II. világháború alatt és után nagyon sokat károsodott az állomány a gazdátlanság miatt.</a:t>
            </a:r>
          </a:p>
          <a:p>
            <a:r>
              <a:rPr lang="hu-HU" sz="2400" dirty="0" smtClean="0"/>
              <a:t>A mai kert alapjait Pénzes Antal rakta le- 1952 januárjától a MTA. vette át. 2012-töl a MTA. Ökológiai Kutatóközpont része.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Angolkert\vácrátó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92696"/>
            <a:ext cx="5310336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Angolkert\vácr.bejár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190500"/>
            <a:ext cx="8636000" cy="647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17693"/>
            <a:ext cx="896448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Az angolkert </a:t>
            </a:r>
            <a:r>
              <a:rPr lang="hu-HU" sz="2400" b="1" dirty="0" smtClean="0"/>
              <a:t>William Kentnek </a:t>
            </a:r>
            <a:r>
              <a:rPr lang="hu-HU" sz="2400" dirty="0" smtClean="0"/>
              <a:t>és Charles </a:t>
            </a:r>
            <a:r>
              <a:rPr lang="hu-HU" sz="2400" dirty="0" err="1" smtClean="0"/>
              <a:t>Bridgemannek</a:t>
            </a:r>
            <a:r>
              <a:rPr lang="hu-HU" sz="2400" dirty="0" smtClean="0"/>
              <a:t> tulajdonított találmány. Mindkét férfi képzett tájépítész és kerttervező volt.  </a:t>
            </a:r>
          </a:p>
          <a:p>
            <a:r>
              <a:rPr lang="hu-HU" sz="2400" dirty="0" smtClean="0"/>
              <a:t>A </a:t>
            </a:r>
            <a:r>
              <a:rPr lang="hu-HU" sz="2400" b="1" dirty="0" smtClean="0"/>
              <a:t>tájképi kert</a:t>
            </a:r>
            <a:r>
              <a:rPr lang="hu-HU" sz="2400" dirty="0" smtClean="0"/>
              <a:t> vagy </a:t>
            </a:r>
            <a:r>
              <a:rPr lang="hu-HU" sz="2400" b="1" dirty="0" smtClean="0"/>
              <a:t>angolkert</a:t>
            </a:r>
            <a:r>
              <a:rPr lang="hu-HU" sz="2400" dirty="0" smtClean="0"/>
              <a:t>  kerttörténeti stílus és kertforma, ami napjaink kertjeinek elődjének tekinthető. Művészeti irányzata a klasszicizmus, jellemző rá a visszafordulás a természeti szépséghez.  Az angolkert szépségét nagyban emelik a kisebb tavak, a kerten átfutó patakok. A honi fák és cserjék mellett előszeretettel ültetnek importált díszfákat és díszcserjéket; különösen kedveltek a platánok.  A kezdeti angolkertben még megtalálható a diadalív,  pagoda, teaház és a műromok valamint a japán és kínai elemek.</a:t>
            </a:r>
          </a:p>
          <a:p>
            <a:r>
              <a:rPr lang="hu-HU" sz="2400" dirty="0" smtClean="0"/>
              <a:t>Alexander Pope angol költő az első, aki megfogalmazta az angolkertek követelményeit, vagyis:</a:t>
            </a:r>
          </a:p>
          <a:p>
            <a:r>
              <a:rPr lang="hu-HU" sz="2400" dirty="0" smtClean="0"/>
              <a:t>tájba illő legyen, ne váljon el a természetes környezettől</a:t>
            </a:r>
          </a:p>
          <a:p>
            <a:r>
              <a:rPr lang="hu-HU" sz="2400" dirty="0" smtClean="0"/>
              <a:t>geometriai szabályozottsága ne legyen</a:t>
            </a:r>
          </a:p>
          <a:p>
            <a:r>
              <a:rPr lang="hu-HU" sz="2400" dirty="0" smtClean="0"/>
              <a:t>a növények elhelyezése csoportos, fel-felbukkanó</a:t>
            </a:r>
          </a:p>
          <a:p>
            <a:r>
              <a:rPr lang="hu-HU" sz="2400" dirty="0" smtClean="0"/>
              <a:t>kerítés ne legyen</a:t>
            </a:r>
          </a:p>
          <a:p>
            <a:r>
              <a:rPr lang="hu-HU" sz="2400" dirty="0" smtClean="0"/>
              <a:t>kontraszt alkalmazása.</a:t>
            </a:r>
            <a:endParaRPr 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4572000" y="5877272"/>
            <a:ext cx="392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2"/>
              </a:rPr>
              <a:t>https://hu.wikipedia.org/wiki/Angolkert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Angolkert\Vigyázó_memorial_plaq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0" y="41275"/>
            <a:ext cx="5080000" cy="6775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Angolkert\20210414nemzeti-botanikus-kert-vacrat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Angolkert\angolkert-vácr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8280920" cy="5643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332656"/>
            <a:ext cx="896448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/>
              <a:t>Alcsúti</a:t>
            </a:r>
            <a:r>
              <a:rPr lang="hu-HU" sz="2400" b="1" dirty="0" smtClean="0"/>
              <a:t> Arborétum</a:t>
            </a:r>
          </a:p>
          <a:p>
            <a:endParaRPr lang="hu-HU" sz="2400" b="1" dirty="0" smtClean="0"/>
          </a:p>
          <a:p>
            <a:pPr algn="just"/>
            <a:r>
              <a:rPr lang="hu-HU" sz="2400" dirty="0" smtClean="0"/>
              <a:t>Kertjét József nádor telepíttette a kastélya körül, az 1820.-as években. Ritka növényekben gazdagsága miatt az elsők közé tartozott az egész birodalomban. 40 ha. területen, a Vértes hegység lábánál helyezkedik el.</a:t>
            </a:r>
          </a:p>
          <a:p>
            <a:pPr algn="just"/>
            <a:r>
              <a:rPr lang="hu-HU" sz="2400" dirty="0" smtClean="0"/>
              <a:t> A </a:t>
            </a:r>
            <a:r>
              <a:rPr lang="hu-HU" sz="2400" dirty="0" err="1" smtClean="0"/>
              <a:t>Schönbrunból</a:t>
            </a:r>
            <a:r>
              <a:rPr lang="hu-HU" sz="2400" dirty="0" smtClean="0"/>
              <a:t> hazatérő kertész Jámbor Vilmos tervezte meg a kertet, ami előtte birkalegelő volt.</a:t>
            </a:r>
          </a:p>
          <a:p>
            <a:pPr algn="just"/>
            <a:r>
              <a:rPr lang="hu-HU" sz="2400" dirty="0" smtClean="0"/>
              <a:t>A klasszicista kastélyt </a:t>
            </a:r>
            <a:r>
              <a:rPr lang="hu-HU" sz="2400" dirty="0" err="1" smtClean="0"/>
              <a:t>Pollach</a:t>
            </a:r>
            <a:r>
              <a:rPr lang="hu-HU" sz="2400" dirty="0" smtClean="0"/>
              <a:t> Mihály tervezte, erre már csak a timpanonos főhomlokzat emlékeztet. Ybl Miklós pálmaházának is csak a romjai láthatóak. Épségben megmaradtak viszont a régi angolpark építményei, köztük a Babaház, a </a:t>
            </a:r>
            <a:r>
              <a:rPr lang="hu-HU" sz="2400" dirty="0" err="1" smtClean="0"/>
              <a:t>Gloriette</a:t>
            </a:r>
            <a:r>
              <a:rPr lang="hu-HU" sz="2400" dirty="0" smtClean="0"/>
              <a:t> és a Medveház.</a:t>
            </a:r>
          </a:p>
          <a:p>
            <a:pPr algn="just"/>
            <a:r>
              <a:rPr lang="hu-HU" sz="2400" dirty="0" smtClean="0"/>
              <a:t>A növényzet mintegy 540 fajból áll.</a:t>
            </a:r>
          </a:p>
          <a:p>
            <a:pPr algn="just"/>
            <a:r>
              <a:rPr lang="hu-HU" sz="2400" dirty="0" smtClean="0"/>
              <a:t>Egyedülálló értéket képvisel a 24 törzset nevelő óriástuja, és egyéb ritkaságok és fa matuzsálemek. (az Etyeki utat szegélyező, kb.170 éves platánsor) </a:t>
            </a:r>
          </a:p>
          <a:p>
            <a:pPr algn="just"/>
            <a:r>
              <a:rPr lang="hu-HU" sz="2400" dirty="0" smtClean="0"/>
              <a:t>(</a:t>
            </a:r>
            <a:r>
              <a:rPr lang="hu-HU" sz="2400" dirty="0" err="1" smtClean="0"/>
              <a:t>travelo.hu</a:t>
            </a:r>
            <a:r>
              <a:rPr lang="hu-HU" sz="2400" dirty="0" smtClean="0"/>
              <a:t>)</a:t>
            </a:r>
          </a:p>
          <a:p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Angolkert\József_Nádor alcs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268760"/>
            <a:ext cx="5328592" cy="5328592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683568" y="332656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József nádor  portréja  , </a:t>
            </a:r>
            <a:r>
              <a:rPr lang="hu-HU" dirty="0" err="1" smtClean="0"/>
              <a:t>Alcsút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Angolkert\Alcsúti_Arborétum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89000"/>
            <a:ext cx="7620000" cy="50800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827584" y="33265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Alcsúti</a:t>
            </a:r>
            <a:r>
              <a:rPr lang="hu-HU" dirty="0" smtClean="0"/>
              <a:t> Arborétum 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Angolkert\Az_alcsúti_kastély_maradván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8568952" cy="5373216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611560" y="26064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</a:t>
            </a:r>
            <a:r>
              <a:rPr lang="hu-HU" dirty="0" err="1" smtClean="0"/>
              <a:t>Alcsúti</a:t>
            </a:r>
            <a:r>
              <a:rPr lang="hu-HU" dirty="0" smtClean="0"/>
              <a:t> kastély maradványa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Angolkert\20180613szentjanosbogar-alcsuti-arboret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755576" y="188640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Szentjánosbogár rajzás , </a:t>
            </a:r>
            <a:r>
              <a:rPr lang="hu-HU" dirty="0" err="1" smtClean="0"/>
              <a:t>Alcsút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0"/>
            <a:ext cx="835292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400" b="1" dirty="0" smtClean="0"/>
          </a:p>
          <a:p>
            <a:r>
              <a:rPr lang="hu-HU" sz="2400" b="1" dirty="0" smtClean="0"/>
              <a:t>Andrássy-kastély Tiszadob</a:t>
            </a:r>
          </a:p>
          <a:p>
            <a:endParaRPr lang="hu-HU" sz="2400" b="1" dirty="0" smtClean="0"/>
          </a:p>
          <a:p>
            <a:r>
              <a:rPr lang="hu-HU" sz="2400" dirty="0" smtClean="0"/>
              <a:t>Romantikus - </a:t>
            </a:r>
            <a:r>
              <a:rPr lang="hu-HU" sz="2400" dirty="0" err="1" smtClean="0"/>
              <a:t>neogót</a:t>
            </a:r>
            <a:r>
              <a:rPr lang="hu-HU" sz="2400" dirty="0" smtClean="0"/>
              <a:t> stílusú kastély a szájhagyomány szerint Erzsébet magyar királyné tiszteletére, a francia Loire folyó mentén épült középkori lovagi várkastélyok mintájára épült 1880-1885 között. Az építész </a:t>
            </a:r>
            <a:r>
              <a:rPr lang="hu-HU" sz="2400" dirty="0" err="1" smtClean="0"/>
              <a:t>Meinig</a:t>
            </a:r>
            <a:r>
              <a:rPr lang="hu-HU" sz="2400" dirty="0" smtClean="0"/>
              <a:t> Artúr volt.</a:t>
            </a:r>
          </a:p>
          <a:p>
            <a:endParaRPr lang="hu-HU" sz="2400" dirty="0" smtClean="0"/>
          </a:p>
          <a:p>
            <a:r>
              <a:rPr lang="hu-HU" sz="2400" dirty="0" smtClean="0"/>
              <a:t>A kastély mögött angolkertet létesítettek, máig szépen gondozott. Az épület homlokzata előtt , az akkori szokás szerint külön előparkot létesítettek. Itt nyert elhelyezést Fadrusz János Leányszöktetés c. szobra.</a:t>
            </a:r>
          </a:p>
          <a:p>
            <a:r>
              <a:rPr lang="hu-HU" sz="2400" dirty="0" smtClean="0"/>
              <a:t>A kastély külön érdekessége a 4 bejárat, 12 torony, 52 szoba és 365 ablakszem.</a:t>
            </a:r>
          </a:p>
          <a:p>
            <a:endParaRPr lang="hu-HU" sz="2400" dirty="0" smtClean="0"/>
          </a:p>
          <a:p>
            <a:r>
              <a:rPr lang="hu-HU" sz="2400" dirty="0" smtClean="0"/>
              <a:t>A kert </a:t>
            </a:r>
            <a:r>
              <a:rPr lang="hu-HU" sz="2400" dirty="0" err="1" smtClean="0"/>
              <a:t>kialakításánal</a:t>
            </a:r>
            <a:r>
              <a:rPr lang="hu-HU" sz="2400" dirty="0" smtClean="0"/>
              <a:t> figyelembe vették a Tisza folyó vonulatát, hiszen, az egyik oldalon ez a természetes határ.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Angolkert\A_romantikus_stílusú_tiszadobi_Andrássy-kasté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980728"/>
            <a:ext cx="5996384" cy="5877272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467544" y="26064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romantikus stílusú tiszadobi Andrássy  kastély  (légi felvétel)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3528" y="332656"/>
            <a:ext cx="856895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Egy tipikus angolkert vadregényes, romantikus, talán egy picit szentimentális is lehet. A túlzó érzéseket célozza meg: az élvezetet, a csodálatot, az áhítatot, vagy éppen az elmúlás szomorúságát.</a:t>
            </a:r>
          </a:p>
          <a:p>
            <a:r>
              <a:rPr lang="hu-HU" sz="2400" dirty="0" smtClean="0"/>
              <a:t>Mesterséges, épített romok próbálnak hatni a képzeletre, mint például egy mű, omladozó gótikus templom, amelynek lépcsőin víz csörgedezik.</a:t>
            </a:r>
          </a:p>
          <a:p>
            <a:endParaRPr lang="hu-HU" sz="2000" dirty="0" smtClean="0"/>
          </a:p>
          <a:p>
            <a:r>
              <a:rPr lang="hu-HU" sz="2400" dirty="0" smtClean="0"/>
              <a:t>Egy angolkert mégis valahol a természetességre is töreksz</a:t>
            </a:r>
            <a:r>
              <a:rPr lang="hu-HU" sz="2000" dirty="0" smtClean="0"/>
              <a:t>ik</a:t>
            </a:r>
            <a:r>
              <a:rPr lang="hu-HU" sz="2400" dirty="0" smtClean="0"/>
              <a:t>: a fák nincsenek geometrikus formájúra nyírva,mint a francia vagy barokk kertekben, hanem úgy nőnek, ahogy a természetben, spontán, csoportokban, ligetekben a patakok és a tavak körül.</a:t>
            </a:r>
          </a:p>
          <a:p>
            <a:endParaRPr lang="hu-HU" sz="2400" dirty="0"/>
          </a:p>
          <a:p>
            <a:r>
              <a:rPr lang="hu-HU" sz="2400" dirty="0" smtClean="0"/>
              <a:t>Ez a kertépítészeti stílus Magyarországon is divat volt a 18.században, és fenn is maradt néhány szép példája.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Angolkert\Andrássy-kastély Tiszado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6120680" cy="51910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611560" y="33265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Tiszadob, Andrássy-kastély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Angolkert\Leányszöktetés_(Fadrusz_János),_Tiszadob_szob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259632" y="260648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Fadrusz János Leányszöktetés </a:t>
            </a:r>
            <a:r>
              <a:rPr lang="hu-HU" dirty="0" err="1" smtClean="0"/>
              <a:t>c.szobra</a:t>
            </a:r>
            <a:r>
              <a:rPr lang="hu-HU" dirty="0" smtClean="0"/>
              <a:t> Tiszadob, Andrássy </a:t>
            </a:r>
            <a:r>
              <a:rPr lang="hu-HU" dirty="0" err="1" smtClean="0"/>
              <a:t>-kastély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332656"/>
            <a:ext cx="896448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Szarvasi Arborétum</a:t>
            </a:r>
          </a:p>
          <a:p>
            <a:r>
              <a:rPr lang="hu-HU" sz="2400" b="1" dirty="0" smtClean="0"/>
              <a:t>„Pepi” kert</a:t>
            </a:r>
          </a:p>
          <a:p>
            <a:endParaRPr lang="hu-HU" sz="2400" b="1" dirty="0" smtClean="0"/>
          </a:p>
          <a:p>
            <a:r>
              <a:rPr lang="hu-HU" sz="2000" dirty="0" smtClean="0"/>
              <a:t>A Hármas-Körös egyik holtága mentén kialakított fagyűjtemény 82. ha. területen pompázik, országos védettségű tájvédelmi terület. Kezelője jelenleg a Budapesti </a:t>
            </a:r>
            <a:r>
              <a:rPr lang="hu-HU" sz="2000" dirty="0" err="1" smtClean="0"/>
              <a:t>Corvinus</a:t>
            </a:r>
            <a:r>
              <a:rPr lang="hu-HU" sz="2000" dirty="0" smtClean="0"/>
              <a:t> Egyetem Tájépítészeti Kar.</a:t>
            </a:r>
          </a:p>
          <a:p>
            <a:endParaRPr lang="hu-HU" sz="2000" dirty="0" smtClean="0"/>
          </a:p>
          <a:p>
            <a:r>
              <a:rPr lang="hu-HU" sz="2000" dirty="0" smtClean="0"/>
              <a:t>A kert története az 1798-as esztendőben kötődik, amikor az olasz </a:t>
            </a:r>
            <a:r>
              <a:rPr lang="hu-HU" sz="2000" dirty="0" err="1" smtClean="0"/>
              <a:t>Bolza</a:t>
            </a:r>
            <a:r>
              <a:rPr lang="hu-HU" sz="2000" dirty="0" smtClean="0"/>
              <a:t> család egyik tagja </a:t>
            </a:r>
            <a:r>
              <a:rPr lang="hu-HU" sz="2000" dirty="0" err="1" smtClean="0"/>
              <a:t>Bolza</a:t>
            </a:r>
            <a:r>
              <a:rPr lang="hu-HU" sz="2000" dirty="0" smtClean="0"/>
              <a:t> Péter házasságkötés révén szarvasi földbirtokos lett. Fia </a:t>
            </a:r>
            <a:r>
              <a:rPr lang="hu-HU" sz="2000" dirty="0" err="1" smtClean="0"/>
              <a:t>Bolza</a:t>
            </a:r>
            <a:r>
              <a:rPr lang="hu-HU" sz="2000" dirty="0" smtClean="0"/>
              <a:t> József gróf és felesége Batthyány  Anna kezdték meg az Anna liget fásítását. Kastély is épült ide, a Körös-Maros Nemzeti Park Igazgatósága működik itt. </a:t>
            </a:r>
            <a:r>
              <a:rPr lang="hu-HU" sz="2000" dirty="0" err="1" smtClean="0"/>
              <a:t>Bolza</a:t>
            </a:r>
            <a:r>
              <a:rPr lang="hu-HU" sz="2000" dirty="0" smtClean="0"/>
              <a:t> József gróf beceneve volt a „Pepi”.</a:t>
            </a:r>
          </a:p>
          <a:p>
            <a:endParaRPr lang="hu-HU" sz="2000" dirty="0" smtClean="0"/>
          </a:p>
          <a:p>
            <a:r>
              <a:rPr lang="hu-HU" sz="2000" dirty="0" smtClean="0"/>
              <a:t>Az első mamut és páfrányfenyőket szekéren szállították a bécsi császári birtokról.</a:t>
            </a:r>
          </a:p>
          <a:p>
            <a:r>
              <a:rPr lang="hu-HU" sz="2000" dirty="0" smtClean="0"/>
              <a:t>Később </a:t>
            </a:r>
            <a:r>
              <a:rPr lang="hu-HU" sz="2000" dirty="0" err="1" smtClean="0"/>
              <a:t>Bolza</a:t>
            </a:r>
            <a:r>
              <a:rPr lang="hu-HU" sz="2000" dirty="0" smtClean="0"/>
              <a:t> Pál folytatta bátyja munkáját, nagy gondossággal és szakszerűséggel. Segítője egy osztrák kertész  </a:t>
            </a:r>
            <a:r>
              <a:rPr lang="hu-HU" sz="2000" dirty="0" err="1" smtClean="0"/>
              <a:t>Josep</a:t>
            </a:r>
            <a:r>
              <a:rPr lang="hu-HU" sz="2000" dirty="0" smtClean="0"/>
              <a:t> </a:t>
            </a:r>
            <a:r>
              <a:rPr lang="hu-HU" sz="2000" dirty="0" err="1" smtClean="0"/>
              <a:t>Grines</a:t>
            </a:r>
            <a:r>
              <a:rPr lang="hu-HU" sz="2000" dirty="0" smtClean="0"/>
              <a:t> volt</a:t>
            </a:r>
          </a:p>
          <a:p>
            <a:r>
              <a:rPr lang="hu-HU" sz="2000" dirty="0" smtClean="0"/>
              <a:t>Az 1890-es évek végére már kezdett kialakulni az angolkert arculata, körvonala.</a:t>
            </a:r>
          </a:p>
          <a:p>
            <a:r>
              <a:rPr lang="hu-HU" sz="2000" dirty="0" err="1" smtClean="0"/>
              <a:t>Bolza</a:t>
            </a:r>
            <a:r>
              <a:rPr lang="hu-HU" sz="2000" dirty="0" smtClean="0"/>
              <a:t>, féltve a kert jövőjét, annak felügyeletét 1943-ban az államra bízta, mely még ebben az évben védetté nyilvánította.</a:t>
            </a:r>
          </a:p>
          <a:p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Angolkert\Szarvas,_Arborétum_-_panoram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08025"/>
            <a:ext cx="8128000" cy="5441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Angolkert\pihenő szarv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30400" y="-1447800"/>
            <a:ext cx="130048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Angolkert\szarvasi arborét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27150" y="-495300"/>
            <a:ext cx="11798300" cy="784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353364164_3410747722588857_914482628447292960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3073400"/>
            <a:ext cx="9753600" cy="130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353077192_219280914284905_606076481947819978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3073400"/>
            <a:ext cx="9753600" cy="130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351468232_1690996474674127_352517426051449906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3073400"/>
            <a:ext cx="9753600" cy="130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404664"/>
            <a:ext cx="849694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Az angolkerteket „japánkerteknek” is nevezik, elterjedésük az 1720 – 1920-ig tartó időszakra tehető.</a:t>
            </a:r>
          </a:p>
          <a:p>
            <a:endParaRPr lang="hu-HU" sz="2400" dirty="0" smtClean="0"/>
          </a:p>
          <a:p>
            <a:r>
              <a:rPr lang="hu-HU" sz="2400" dirty="0" smtClean="0"/>
              <a:t>A barokk kertek vagy franciakertek utáni kertforma, és mint ilyen elveti a cicomát, pompát.</a:t>
            </a:r>
          </a:p>
          <a:p>
            <a:endParaRPr lang="hu-HU" sz="2400" dirty="0" smtClean="0"/>
          </a:p>
          <a:p>
            <a:r>
              <a:rPr lang="hu-HU" sz="2400" dirty="0" smtClean="0"/>
              <a:t>Művészeti irányzata a klasszicizmus, jellemző rá a visszafordulás a természeti szépséghez.</a:t>
            </a:r>
          </a:p>
          <a:p>
            <a:endParaRPr lang="hu-HU" sz="2400" dirty="0" smtClean="0"/>
          </a:p>
          <a:p>
            <a:r>
              <a:rPr lang="hu-HU" dirty="0" err="1" smtClean="0"/>
              <a:t>Wikipédia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Összeállította: F.E.</a:t>
            </a:r>
          </a:p>
          <a:p>
            <a:r>
              <a:rPr lang="hu-HU" dirty="0" smtClean="0"/>
              <a:t>2023.április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Johann </a:t>
            </a:r>
            <a:r>
              <a:rPr lang="hu-HU" sz="2400" b="1" dirty="0" err="1" smtClean="0"/>
              <a:t>Rombauer</a:t>
            </a:r>
            <a:r>
              <a:rPr lang="hu-HU" sz="2400" b="1" dirty="0" smtClean="0"/>
              <a:t> </a:t>
            </a:r>
            <a:r>
              <a:rPr lang="hu-HU" sz="2400" dirty="0" smtClean="0"/>
              <a:t>1803-as </a:t>
            </a:r>
            <a:r>
              <a:rPr lang="hu-HU" sz="2400" dirty="0" smtClean="0"/>
              <a:t>festménye egy angol kert elemeiről</a:t>
            </a:r>
            <a:endParaRPr lang="hu-HU" sz="2400" dirty="0"/>
          </a:p>
        </p:txBody>
      </p:sp>
      <p:pic>
        <p:nvPicPr>
          <p:cNvPr id="73730" name="Picture 2" descr="https://upload.wikimedia.org/wikipedia/commons/5/55/J%C3%A1nos_Rombauer_-_English_Garden_in_the_Cs%C3%A1ky_Castle_at_Hotk%C3%B3c_-_WGA2000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8701" y="840769"/>
            <a:ext cx="8601771" cy="5833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520" y="1484784"/>
            <a:ext cx="86409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CHISWICK HOUSE ÉS KERTEK</a:t>
            </a:r>
          </a:p>
          <a:p>
            <a:endParaRPr lang="hu-HU" sz="2400" dirty="0" smtClean="0"/>
          </a:p>
          <a:p>
            <a:r>
              <a:rPr lang="hu-HU" sz="2400" dirty="0" smtClean="0"/>
              <a:t> </a:t>
            </a:r>
            <a:r>
              <a:rPr lang="hu-HU" sz="2400" b="1" dirty="0" smtClean="0"/>
              <a:t>William Kent </a:t>
            </a:r>
            <a:r>
              <a:rPr lang="hu-HU" sz="2400" dirty="0" smtClean="0"/>
              <a:t>építész és tervező, valamint barátja és mecénása, Richard Boyle, </a:t>
            </a:r>
            <a:r>
              <a:rPr lang="hu-HU" sz="2400" dirty="0" err="1" smtClean="0"/>
              <a:t>Burlington</a:t>
            </a:r>
            <a:r>
              <a:rPr lang="hu-HU" sz="2400" dirty="0" smtClean="0"/>
              <a:t> harmadik grófja 1725 és 1738 között hozták létre a House and </a:t>
            </a:r>
            <a:r>
              <a:rPr lang="hu-HU" sz="2400" dirty="0" err="1" smtClean="0"/>
              <a:t>Gardens-t</a:t>
            </a:r>
            <a:r>
              <a:rPr lang="hu-HU" sz="2400" dirty="0" smtClean="0"/>
              <a:t>. </a:t>
            </a:r>
            <a:r>
              <a:rPr lang="hu-HU" sz="2400" dirty="0" err="1" smtClean="0"/>
              <a:t>Chiswick</a:t>
            </a:r>
            <a:r>
              <a:rPr lang="hu-HU" sz="2400" dirty="0" smtClean="0"/>
              <a:t>, az angol tájmozgalom szülőhelye, hatással volt a kertekre a </a:t>
            </a:r>
            <a:r>
              <a:rPr lang="hu-HU" sz="2400" dirty="0" err="1" smtClean="0"/>
              <a:t>Blenheim-palotától</a:t>
            </a:r>
            <a:r>
              <a:rPr lang="hu-HU" sz="2400" dirty="0" smtClean="0"/>
              <a:t> </a:t>
            </a:r>
            <a:r>
              <a:rPr lang="hu-HU" sz="2400" dirty="0" err="1" smtClean="0"/>
              <a:t>a</a:t>
            </a:r>
            <a:r>
              <a:rPr lang="hu-HU" sz="2400" dirty="0" smtClean="0"/>
              <a:t> New York-i </a:t>
            </a:r>
            <a:r>
              <a:rPr lang="hu-HU" sz="2400" dirty="0" err="1" smtClean="0"/>
              <a:t>Central</a:t>
            </a:r>
            <a:r>
              <a:rPr lang="hu-HU" sz="2400" dirty="0" smtClean="0"/>
              <a:t> Parkig. William Kentet Nicolas </a:t>
            </a:r>
            <a:r>
              <a:rPr lang="hu-HU" sz="2400" dirty="0" err="1" smtClean="0"/>
              <a:t>Poussin</a:t>
            </a:r>
            <a:r>
              <a:rPr lang="hu-HU" sz="2400" dirty="0" smtClean="0"/>
              <a:t> és Claude </a:t>
            </a:r>
            <a:r>
              <a:rPr lang="hu-HU" sz="2400" dirty="0" err="1" smtClean="0"/>
              <a:t>Lorrain</a:t>
            </a:r>
            <a:r>
              <a:rPr lang="hu-HU" sz="2400" dirty="0" smtClean="0"/>
              <a:t> francia művészek tájképei ihlették. 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8864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William Kent</a:t>
            </a:r>
            <a:r>
              <a:rPr lang="hu-HU" sz="2400" dirty="0" smtClean="0"/>
              <a:t>: bevezette Angliába a </a:t>
            </a:r>
            <a:r>
              <a:rPr lang="hu-HU" sz="2400" dirty="0" err="1" smtClean="0"/>
              <a:t>palladi</a:t>
            </a:r>
            <a:r>
              <a:rPr lang="hu-HU" sz="2400" dirty="0" smtClean="0"/>
              <a:t> építészeti stílust a </a:t>
            </a:r>
            <a:r>
              <a:rPr lang="hu-HU" sz="2400" dirty="0" err="1" smtClean="0"/>
              <a:t>Chiswick</a:t>
            </a:r>
            <a:r>
              <a:rPr lang="hu-HU" sz="2400" dirty="0" smtClean="0"/>
              <a:t> </a:t>
            </a:r>
            <a:r>
              <a:rPr lang="hu-HU" sz="2400" dirty="0" err="1" smtClean="0"/>
              <a:t>House-ban</a:t>
            </a:r>
            <a:r>
              <a:rPr lang="hu-HU" sz="2400" dirty="0" smtClean="0"/>
              <a:t> található villával , és létrehozta a „természetes” kertészeti stílust,  angol tájkertet. </a:t>
            </a:r>
            <a:endParaRPr lang="hu-HU" sz="2400" dirty="0"/>
          </a:p>
        </p:txBody>
      </p:sp>
      <p:pic>
        <p:nvPicPr>
          <p:cNvPr id="5" name="Picture 4" descr="https://scontent-vie1-1.xx.fbcdn.net/v/t39.30808-6/277678447_5405483356130762_5158298478548287221_n.jpg?stp=dst-jpg_p960x960&amp;_nc_cat=104&amp;ccb=1-7&amp;_nc_sid=e3f864&amp;_nc_ohc=nyVKJJx3Ru4AX8xZ4js&amp;_nc_ht=scontent-vie1-1.xx&amp;oh=00_AfDosSXHotmksgT9W1gDdEXdjQZkGdnBwVOH7L4J0B_VfA&amp;oe=63C1C33B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43652" y="1268760"/>
            <a:ext cx="8856695" cy="5085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1594</Words>
  <Application>Microsoft Office PowerPoint</Application>
  <PresentationFormat>Diavetítés a képernyőre (4:3 oldalarány)</PresentationFormat>
  <Paragraphs>167</Paragraphs>
  <Slides>69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69</vt:i4>
      </vt:variant>
    </vt:vector>
  </HeadingPairs>
  <TitlesOfParts>
    <vt:vector size="70" baseType="lpstr">
      <vt:lpstr>Office-téma</vt:lpstr>
      <vt:lpstr>ANGOLKERTEK EURÓPÁBAN  MAGYARORSZÁGI ANGOLKERTEK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Angolkert</dc:title>
  <dc:creator>Windows-felhasználó</dc:creator>
  <cp:lastModifiedBy>Judit</cp:lastModifiedBy>
  <cp:revision>50</cp:revision>
  <dcterms:created xsi:type="dcterms:W3CDTF">2023-04-08T15:42:37Z</dcterms:created>
  <dcterms:modified xsi:type="dcterms:W3CDTF">2023-06-12T15:48:43Z</dcterms:modified>
</cp:coreProperties>
</file>