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6"/>
  </p:notesMasterIdLst>
  <p:sldIdLst>
    <p:sldId id="256" r:id="rId2"/>
    <p:sldId id="406" r:id="rId3"/>
    <p:sldId id="257" r:id="rId4"/>
    <p:sldId id="268" r:id="rId5"/>
    <p:sldId id="382" r:id="rId6"/>
    <p:sldId id="269" r:id="rId7"/>
    <p:sldId id="270" r:id="rId8"/>
    <p:sldId id="271" r:id="rId9"/>
    <p:sldId id="272" r:id="rId10"/>
    <p:sldId id="274" r:id="rId11"/>
    <p:sldId id="275" r:id="rId12"/>
    <p:sldId id="277" r:id="rId13"/>
    <p:sldId id="276" r:id="rId14"/>
    <p:sldId id="278" r:id="rId15"/>
    <p:sldId id="279" r:id="rId16"/>
    <p:sldId id="402" r:id="rId17"/>
    <p:sldId id="282" r:id="rId18"/>
    <p:sldId id="283" r:id="rId19"/>
    <p:sldId id="403" r:id="rId20"/>
    <p:sldId id="281" r:id="rId21"/>
    <p:sldId id="408" r:id="rId22"/>
    <p:sldId id="280" r:id="rId23"/>
    <p:sldId id="287" r:id="rId24"/>
    <p:sldId id="273" r:id="rId25"/>
    <p:sldId id="292" r:id="rId26"/>
    <p:sldId id="293" r:id="rId27"/>
    <p:sldId id="294" r:id="rId28"/>
    <p:sldId id="295" r:id="rId29"/>
    <p:sldId id="423" r:id="rId30"/>
    <p:sldId id="296" r:id="rId31"/>
    <p:sldId id="424" r:id="rId32"/>
    <p:sldId id="297" r:id="rId33"/>
    <p:sldId id="288" r:id="rId34"/>
    <p:sldId id="290" r:id="rId35"/>
    <p:sldId id="289" r:id="rId36"/>
    <p:sldId id="445" r:id="rId37"/>
    <p:sldId id="298" r:id="rId38"/>
    <p:sldId id="299" r:id="rId39"/>
    <p:sldId id="302" r:id="rId40"/>
    <p:sldId id="285" r:id="rId41"/>
    <p:sldId id="304" r:id="rId42"/>
    <p:sldId id="305" r:id="rId43"/>
    <p:sldId id="306" r:id="rId44"/>
    <p:sldId id="308" r:id="rId45"/>
    <p:sldId id="301" r:id="rId46"/>
    <p:sldId id="307" r:id="rId47"/>
    <p:sldId id="309" r:id="rId48"/>
    <p:sldId id="310" r:id="rId49"/>
    <p:sldId id="311" r:id="rId50"/>
    <p:sldId id="312" r:id="rId51"/>
    <p:sldId id="313" r:id="rId52"/>
    <p:sldId id="314" r:id="rId53"/>
    <p:sldId id="315" r:id="rId54"/>
    <p:sldId id="316" r:id="rId55"/>
    <p:sldId id="335" r:id="rId56"/>
    <p:sldId id="415" r:id="rId57"/>
    <p:sldId id="326" r:id="rId58"/>
    <p:sldId id="327" r:id="rId59"/>
    <p:sldId id="409" r:id="rId60"/>
    <p:sldId id="410" r:id="rId61"/>
    <p:sldId id="411" r:id="rId62"/>
    <p:sldId id="412" r:id="rId63"/>
    <p:sldId id="331" r:id="rId64"/>
    <p:sldId id="456" r:id="rId65"/>
    <p:sldId id="455" r:id="rId66"/>
    <p:sldId id="329" r:id="rId67"/>
    <p:sldId id="446" r:id="rId68"/>
    <p:sldId id="332" r:id="rId69"/>
    <p:sldId id="436" r:id="rId70"/>
    <p:sldId id="330" r:id="rId71"/>
    <p:sldId id="344" r:id="rId72"/>
    <p:sldId id="397" r:id="rId73"/>
    <p:sldId id="348" r:id="rId74"/>
    <p:sldId id="400" r:id="rId75"/>
    <p:sldId id="345" r:id="rId76"/>
    <p:sldId id="303" r:id="rId77"/>
    <p:sldId id="346" r:id="rId78"/>
    <p:sldId id="347" r:id="rId79"/>
    <p:sldId id="442" r:id="rId80"/>
    <p:sldId id="421" r:id="rId81"/>
    <p:sldId id="350" r:id="rId82"/>
    <p:sldId id="351" r:id="rId83"/>
    <p:sldId id="352" r:id="rId84"/>
    <p:sldId id="416" r:id="rId85"/>
    <p:sldId id="353" r:id="rId86"/>
    <p:sldId id="355" r:id="rId87"/>
    <p:sldId id="447" r:id="rId88"/>
    <p:sldId id="354" r:id="rId89"/>
    <p:sldId id="378" r:id="rId90"/>
    <p:sldId id="405" r:id="rId91"/>
    <p:sldId id="432" r:id="rId92"/>
    <p:sldId id="425" r:id="rId93"/>
    <p:sldId id="426" r:id="rId94"/>
    <p:sldId id="427" r:id="rId95"/>
    <p:sldId id="428" r:id="rId96"/>
    <p:sldId id="429" r:id="rId97"/>
    <p:sldId id="334" r:id="rId98"/>
    <p:sldId id="452" r:id="rId99"/>
    <p:sldId id="337" r:id="rId100"/>
    <p:sldId id="338" r:id="rId101"/>
    <p:sldId id="440" r:id="rId102"/>
    <p:sldId id="453" r:id="rId103"/>
    <p:sldId id="339" r:id="rId104"/>
    <p:sldId id="340" r:id="rId105"/>
    <p:sldId id="342" r:id="rId106"/>
    <p:sldId id="343" r:id="rId107"/>
    <p:sldId id="430" r:id="rId108"/>
    <p:sldId id="431" r:id="rId109"/>
    <p:sldId id="437" r:id="rId110"/>
    <p:sldId id="318" r:id="rId111"/>
    <p:sldId id="320" r:id="rId112"/>
    <p:sldId id="321" r:id="rId113"/>
    <p:sldId id="422" r:id="rId114"/>
    <p:sldId id="322" r:id="rId115"/>
    <p:sldId id="323" r:id="rId116"/>
    <p:sldId id="325" r:id="rId117"/>
    <p:sldId id="444" r:id="rId118"/>
    <p:sldId id="324" r:id="rId119"/>
    <p:sldId id="356" r:id="rId120"/>
    <p:sldId id="357" r:id="rId121"/>
    <p:sldId id="407" r:id="rId122"/>
    <p:sldId id="358" r:id="rId123"/>
    <p:sldId id="360" r:id="rId124"/>
    <p:sldId id="450" r:id="rId125"/>
    <p:sldId id="386" r:id="rId126"/>
    <p:sldId id="454" r:id="rId127"/>
    <p:sldId id="449" r:id="rId128"/>
    <p:sldId id="359" r:id="rId129"/>
    <p:sldId id="434" r:id="rId130"/>
    <p:sldId id="361" r:id="rId131"/>
    <p:sldId id="371" r:id="rId132"/>
    <p:sldId id="372" r:id="rId133"/>
    <p:sldId id="458" r:id="rId134"/>
    <p:sldId id="457" r:id="rId135"/>
    <p:sldId id="373" r:id="rId136"/>
    <p:sldId id="394" r:id="rId137"/>
    <p:sldId id="362" r:id="rId138"/>
    <p:sldId id="363" r:id="rId139"/>
    <p:sldId id="364" r:id="rId140"/>
    <p:sldId id="365" r:id="rId141"/>
    <p:sldId id="366" r:id="rId142"/>
    <p:sldId id="367" r:id="rId143"/>
    <p:sldId id="368" r:id="rId144"/>
    <p:sldId id="369" r:id="rId145"/>
    <p:sldId id="370" r:id="rId146"/>
    <p:sldId id="374" r:id="rId147"/>
    <p:sldId id="375" r:id="rId148"/>
    <p:sldId id="441" r:id="rId149"/>
    <p:sldId id="387" r:id="rId150"/>
    <p:sldId id="392" r:id="rId151"/>
    <p:sldId id="413" r:id="rId152"/>
    <p:sldId id="391" r:id="rId153"/>
    <p:sldId id="395" r:id="rId154"/>
    <p:sldId id="396" r:id="rId155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623" autoAdjust="0"/>
  </p:normalViewPr>
  <p:slideViewPr>
    <p:cSldViewPr showGuides="1">
      <p:cViewPr varScale="1">
        <p:scale>
          <a:sx n="49" d="100"/>
          <a:sy n="49" d="100"/>
        </p:scale>
        <p:origin x="-1277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theme" Target="theme/theme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tableStyles" Target="tableStyle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51FD81-CAD1-4824-8A24-6B73A5814B7F}" type="datetimeFigureOut">
              <a:rPr lang="hu-HU" smtClean="0"/>
              <a:pPr/>
              <a:t>2023. 06. 14.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85CBE1-E9DD-40FD-9F5C-22B4445182D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7539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516E0-C25D-4AF7-9532-A87951A849C3}" type="slidenum">
              <a:rPr lang="hu-HU" smtClean="0"/>
              <a:pPr/>
              <a:t>23</a:t>
            </a:fld>
            <a:endParaRPr 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5CBE1-E9DD-40FD-9F5C-22B4445182DF}" type="slidenum">
              <a:rPr lang="hu-HU" smtClean="0"/>
              <a:pPr/>
              <a:t>38</a:t>
            </a:fld>
            <a:endParaRPr lang="hu-H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4D196-AE9F-42FA-9432-FF8088EE02A5}" type="slidenum">
              <a:rPr lang="hu-HU" smtClean="0"/>
              <a:pPr/>
              <a:t>47</a:t>
            </a:fld>
            <a:endParaRPr lang="hu-H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5CBE1-E9DD-40FD-9F5C-22B4445182DF}" type="slidenum">
              <a:rPr lang="hu-HU" smtClean="0"/>
              <a:pPr/>
              <a:t>70</a:t>
            </a:fld>
            <a:endParaRPr lang="hu-H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4D196-AE9F-42FA-9432-FF8088EE02A5}" type="slidenum">
              <a:rPr lang="hu-HU" smtClean="0"/>
              <a:pPr/>
              <a:t>97</a:t>
            </a:fld>
            <a:endParaRPr lang="hu-H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5CBE1-E9DD-40FD-9F5C-22B4445182DF}" type="slidenum">
              <a:rPr lang="hu-HU" smtClean="0"/>
              <a:pPr/>
              <a:t>129</a:t>
            </a:fld>
            <a:endParaRPr lang="hu-H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516E0-C25D-4AF7-9532-A87951A849C3}" type="slidenum">
              <a:rPr lang="hu-HU" smtClean="0"/>
              <a:pPr/>
              <a:t>141</a:t>
            </a:fld>
            <a:endParaRPr lang="hu-H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516E0-C25D-4AF7-9532-A87951A849C3}" type="slidenum">
              <a:rPr lang="hu-HU" smtClean="0"/>
              <a:pPr/>
              <a:t>152</a:t>
            </a:fld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8D43-19F3-4E3D-BB62-A889574A7C70}" type="datetimeFigureOut">
              <a:rPr lang="hu-HU" smtClean="0"/>
              <a:pPr/>
              <a:t>2023. 06. 14.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28425-0DA6-485E-9F64-672CA5E4E7F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8D43-19F3-4E3D-BB62-A889574A7C70}" type="datetimeFigureOut">
              <a:rPr lang="hu-HU" smtClean="0"/>
              <a:pPr/>
              <a:t>2023. 06. 14.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28425-0DA6-485E-9F64-672CA5E4E7F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8D43-19F3-4E3D-BB62-A889574A7C70}" type="datetimeFigureOut">
              <a:rPr lang="hu-HU" smtClean="0"/>
              <a:pPr/>
              <a:t>2023. 06. 14.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28425-0DA6-485E-9F64-672CA5E4E7F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8D43-19F3-4E3D-BB62-A889574A7C70}" type="datetimeFigureOut">
              <a:rPr lang="hu-HU" smtClean="0"/>
              <a:pPr/>
              <a:t>2023. 06. 14.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28425-0DA6-485E-9F64-672CA5E4E7F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8D43-19F3-4E3D-BB62-A889574A7C70}" type="datetimeFigureOut">
              <a:rPr lang="hu-HU" smtClean="0"/>
              <a:pPr/>
              <a:t>2023. 06. 14.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28425-0DA6-485E-9F64-672CA5E4E7F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8D43-19F3-4E3D-BB62-A889574A7C70}" type="datetimeFigureOut">
              <a:rPr lang="hu-HU" smtClean="0"/>
              <a:pPr/>
              <a:t>2023. 06. 14.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28425-0DA6-485E-9F64-672CA5E4E7F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8D43-19F3-4E3D-BB62-A889574A7C70}" type="datetimeFigureOut">
              <a:rPr lang="hu-HU" smtClean="0"/>
              <a:pPr/>
              <a:t>2023. 06. 14.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28425-0DA6-485E-9F64-672CA5E4E7F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8D43-19F3-4E3D-BB62-A889574A7C70}" type="datetimeFigureOut">
              <a:rPr lang="hu-HU" smtClean="0"/>
              <a:pPr/>
              <a:t>2023. 06. 14.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28425-0DA6-485E-9F64-672CA5E4E7F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8D43-19F3-4E3D-BB62-A889574A7C70}" type="datetimeFigureOut">
              <a:rPr lang="hu-HU" smtClean="0"/>
              <a:pPr/>
              <a:t>2023. 06. 14.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28425-0DA6-485E-9F64-672CA5E4E7F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8D43-19F3-4E3D-BB62-A889574A7C70}" type="datetimeFigureOut">
              <a:rPr lang="hu-HU" smtClean="0"/>
              <a:pPr/>
              <a:t>2023. 06. 14.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28425-0DA6-485E-9F64-672CA5E4E7F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8D43-19F3-4E3D-BB62-A889574A7C70}" type="datetimeFigureOut">
              <a:rPr lang="hu-HU" smtClean="0"/>
              <a:pPr/>
              <a:t>2023. 06. 14.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28425-0DA6-485E-9F64-672CA5E4E7F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28D43-19F3-4E3D-BB62-A889574A7C70}" type="datetimeFigureOut">
              <a:rPr lang="hu-HU" smtClean="0"/>
              <a:pPr/>
              <a:t>2023. 06. 14.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28425-0DA6-485E-9F64-672CA5E4E7FD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hyperlink" Target="https://mek.oszk.hu/06200/06222/html/makolt180330011.html" TargetMode="Externa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hyperlink" Target="http://irodalmi.derimuzeum.hu/index.php/qr-kod-oldalak/item/10-lilla-gyuruje" TargetMode="Externa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hyperlink" Target="https://vers-versek.hu/csokonai-vitez-mihaly/az-ejnek-istenihez/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hyperlink" Target="https://mek.oszk.hu/00600/00636/html/vs179102.htm" TargetMode="Externa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hyperlink" Target="https://litera.hu/irodalom/elso-kozles/lukacs-laszlo-csokonai-a-nephagyomanyban.html" TargetMode="Externa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rimuzeum.hu/galeria.php?id=6" TargetMode="Externa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canum.com/hu/online-kiadvanyok/Verstar-verstar-otven-kolto-osszes-verse-2/csokonai-vitez-mihaly-5088/1803-5BA0/a-tihanyi-ekhohoz-5CA7/" TargetMode="Externa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rimuzeum.hu/muzeumiblog.php?id=149" TargetMode="Externa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rimuzeum.hu/galeria.php?id=6" TargetMode="Externa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https://www.babelmatrix.org/works/hu/Csokonai_Vit%C3%A9z_Mih%C3%A1ly-1773/Szerelemdal_a_csik%C3%B3b%C5%91r%C3%B6s_kulacshoz" TargetMode="External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erimuzeum.hu/kiallitasok.php?id=75" TargetMode="Externa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rcanum.com/hu/online-kiadvanyok/Verstar-verstar-otven-kolto-osszes-verse-2/csokonai-vitez-mihaly-5088/1795-5470/a-dugonics-oszlopa-5563/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drogriporter.hu/csokonai-es-babilon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erimuzeum.hu/irodalomhaza/hirek.php?id=12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cribd.com/document/372940448/Csokonai-Vitez-Mihaly-Palyafutasa" TargetMode="Externa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rcanum.com/hu/online-kiadvanyok/Verstar-verstar-otven-kolto-osszes-verse-2/csokonai-vitez-mihaly-5088/1796-55E9/a-nemes-magyarsagnak-felulesere-56B9/" TargetMode="Externa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s://hu.wikipedia.org/wiki/Nagybajom" TargetMode="Externa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www.sulinet.hu/oroksegtar/data/telepulesek_ertekei/tab/tabi_kilato_2000_2001/pages/tk_2000_016_ismeretlen.htm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konyvesmagazin.hu/articles/show/irodalmi_helyszin_debrecen2_szerk" TargetMode="Externa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csicsada-irodalom-birodalom.blogspot.com/2015/08/csokonai-lak-es-halalozasi-helye.html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visitdebrecen.com/hot-now/the-most-beautiful-civis-houses-in-debrecen/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hyperlink" Target="https://jelesnapok.oszk.hu/prod/unnep/kiss_imre_szuletesnapja__1775_" TargetMode="Externa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hyperlink" Target="https://vers-versek.hu/csokonai-vitez-mihaly/trocheus-labakon/" TargetMode="Externa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hyperlink" Target="http://megoldaskapu.hu/versek-idezetek-humoros-aforizmak-mon/csokonai-vitez-mihaly-a-lelek-halhatatlansaga" TargetMode="Externa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hyperlink" Target="https://hirmagazin.sulinet.hu/hu/pedagogia/csokonai-szerelmei" TargetMode="Externa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0" y="1700808"/>
            <a:ext cx="9144000" cy="1470025"/>
          </a:xfrm>
        </p:spPr>
        <p:txBody>
          <a:bodyPr>
            <a:normAutofit/>
          </a:bodyPr>
          <a:lstStyle/>
          <a:p>
            <a:r>
              <a:rPr lang="hu-HU" sz="4800" b="1" dirty="0" smtClean="0">
                <a:latin typeface="Arial Black" pitchFamily="34" charset="0"/>
              </a:rPr>
              <a:t>CSOKONAI VITÉZ MIHÁLY</a:t>
            </a:r>
            <a:endParaRPr lang="hu-HU" sz="4800" dirty="0"/>
          </a:p>
        </p:txBody>
      </p:sp>
      <p:sp>
        <p:nvSpPr>
          <p:cNvPr id="4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u-HU" sz="2400" dirty="0" smtClean="0">
                <a:solidFill>
                  <a:schemeClr val="tx1"/>
                </a:solidFill>
              </a:rPr>
              <a:t> (Debrecen, 1773. november 17. – Debrecen, 1805. január 28.) </a:t>
            </a:r>
          </a:p>
          <a:p>
            <a:r>
              <a:rPr lang="hu-HU" sz="2400" dirty="0" smtClean="0">
                <a:solidFill>
                  <a:schemeClr val="tx1"/>
                </a:solidFill>
              </a:rPr>
              <a:t>a magyar </a:t>
            </a:r>
            <a:r>
              <a:rPr lang="hu-HU" sz="2400" dirty="0" err="1" smtClean="0">
                <a:solidFill>
                  <a:schemeClr val="tx1"/>
                </a:solidFill>
              </a:rPr>
              <a:t>felvilágosodáskori</a:t>
            </a:r>
            <a:r>
              <a:rPr lang="hu-HU" sz="2400" dirty="0" smtClean="0">
                <a:solidFill>
                  <a:schemeClr val="tx1"/>
                </a:solidFill>
              </a:rPr>
              <a:t> irodalom egyik legjelentősebb költője.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476672"/>
            <a:ext cx="849694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1538 óta áll a mostani helyén a Debreceni Református Kollégium</a:t>
            </a:r>
          </a:p>
          <a:p>
            <a:r>
              <a:rPr lang="hu-HU" sz="2400" dirty="0" smtClean="0"/>
              <a:t>  </a:t>
            </a:r>
          </a:p>
          <a:p>
            <a:r>
              <a:rPr lang="hu-HU" sz="2400" dirty="0" smtClean="0"/>
              <a:t> Az épület 1564-ben leégett a templommal együtt. </a:t>
            </a:r>
          </a:p>
          <a:p>
            <a:r>
              <a:rPr lang="hu-HU" sz="2400" dirty="0" smtClean="0"/>
              <a:t>Ekkor semmisültek meg az iskola első írásos emlékei. A leégett kollégiumot újjáépítették, és 1660-ban a </a:t>
            </a:r>
            <a:r>
              <a:rPr lang="hu-HU" sz="2400" dirty="0" err="1" smtClean="0"/>
              <a:t>váradi</a:t>
            </a:r>
            <a:r>
              <a:rPr lang="hu-HU" sz="2400" dirty="0" smtClean="0"/>
              <a:t> kollégium beolvadása az épület bővítését (1662–1668) tette szükségessé.      </a:t>
            </a:r>
          </a:p>
          <a:p>
            <a:r>
              <a:rPr lang="hu-HU" sz="2400" dirty="0" smtClean="0"/>
              <a:t> </a:t>
            </a:r>
          </a:p>
          <a:p>
            <a:r>
              <a:rPr lang="hu-HU" sz="2400" dirty="0" smtClean="0"/>
              <a:t>Ekkor jött létre a Debreceni Kollégium szabálytalan zárt négyszöge, délnyugati sarkán a tűztoronnyal. </a:t>
            </a:r>
          </a:p>
          <a:p>
            <a:endParaRPr lang="hu-HU" sz="2400" dirty="0" smtClean="0"/>
          </a:p>
          <a:p>
            <a:r>
              <a:rPr lang="hu-HU" sz="2400" dirty="0" smtClean="0"/>
              <a:t>A 17. századi épület déli szárnya 1802  június 11-én, pünkösd napján leégett a város 1500 lakóházával és a Nagytemplommal együtt.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1" descr="C:\Users\User\Downloads\deri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69005" y="0"/>
            <a:ext cx="5674995" cy="6858000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1" y="908720"/>
            <a:ext cx="3419872" cy="1019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Wilhelm </a:t>
            </a:r>
            <a:r>
              <a:rPr lang="hu-HU" sz="2400" b="1" dirty="0" err="1" smtClean="0"/>
              <a:t>Egger</a:t>
            </a:r>
            <a:r>
              <a:rPr lang="hu-HU" sz="2400" b="1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Vajda Júlia portréja (?) </a:t>
            </a:r>
            <a:r>
              <a:rPr lang="hu-HU" sz="2400" dirty="0" smtClean="0"/>
              <a:t>1825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2879812" y="620688"/>
            <a:ext cx="338437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smtClean="0"/>
              <a:t>Csokonai Vitéz Mihály</a:t>
            </a:r>
          </a:p>
          <a:p>
            <a:r>
              <a:rPr lang="hu-HU" sz="2400" b="1" dirty="0" smtClean="0"/>
              <a:t> A Reményhez</a:t>
            </a:r>
          </a:p>
          <a:p>
            <a:endParaRPr lang="hu-HU" sz="2400" dirty="0" smtClean="0"/>
          </a:p>
          <a:p>
            <a:r>
              <a:rPr lang="hu-HU" sz="2400" dirty="0" err="1" smtClean="0"/>
              <a:t>Főldiekkel</a:t>
            </a:r>
            <a:r>
              <a:rPr lang="hu-HU" sz="2400" dirty="0" smtClean="0"/>
              <a:t> játszó</a:t>
            </a:r>
            <a:br>
              <a:rPr lang="hu-HU" sz="2400" dirty="0" smtClean="0"/>
            </a:br>
            <a:r>
              <a:rPr lang="hu-HU" sz="2400" dirty="0" smtClean="0"/>
              <a:t>   Égi </a:t>
            </a:r>
            <a:r>
              <a:rPr lang="hu-HU" sz="2400" dirty="0" err="1" smtClean="0"/>
              <a:t>tűnemény</a:t>
            </a:r>
            <a:r>
              <a:rPr lang="hu-HU" sz="2400" dirty="0" smtClean="0"/>
              <a:t>,</a:t>
            </a:r>
            <a:br>
              <a:rPr lang="hu-HU" sz="2400" dirty="0" smtClean="0"/>
            </a:br>
            <a:r>
              <a:rPr lang="hu-HU" sz="2400" dirty="0" smtClean="0"/>
              <a:t>Istenségnek látszó</a:t>
            </a:r>
            <a:br>
              <a:rPr lang="hu-HU" sz="2400" dirty="0" smtClean="0"/>
            </a:br>
            <a:r>
              <a:rPr lang="hu-HU" sz="2400" dirty="0" smtClean="0"/>
              <a:t>   Csalfa, vak Remény!</a:t>
            </a:r>
            <a:br>
              <a:rPr lang="hu-HU" sz="2400" dirty="0" smtClean="0"/>
            </a:br>
            <a:r>
              <a:rPr lang="hu-HU" sz="2400" dirty="0" smtClean="0"/>
              <a:t>Kit teremt magának</a:t>
            </a:r>
            <a:br>
              <a:rPr lang="hu-HU" sz="2400" dirty="0" smtClean="0"/>
            </a:br>
            <a:r>
              <a:rPr lang="hu-HU" sz="2400" dirty="0" smtClean="0"/>
              <a:t>   A boldogtalan,</a:t>
            </a:r>
            <a:br>
              <a:rPr lang="hu-HU" sz="2400" dirty="0" smtClean="0"/>
            </a:br>
            <a:r>
              <a:rPr lang="hu-HU" sz="2400" dirty="0" smtClean="0"/>
              <a:t>S mint védangyalának,</a:t>
            </a:r>
            <a:br>
              <a:rPr lang="hu-HU" sz="2400" dirty="0" smtClean="0"/>
            </a:br>
            <a:r>
              <a:rPr lang="hu-HU" sz="2400" dirty="0" smtClean="0"/>
              <a:t>   Bókol </a:t>
            </a:r>
            <a:r>
              <a:rPr lang="hu-HU" sz="2400" dirty="0" err="1" smtClean="0"/>
              <a:t>úntalan</a:t>
            </a:r>
            <a:r>
              <a:rPr lang="hu-HU" sz="2400" dirty="0" smtClean="0"/>
              <a:t>…</a:t>
            </a:r>
            <a:endParaRPr lang="hu-HU" sz="2400" dirty="0"/>
          </a:p>
        </p:txBody>
      </p:sp>
      <p:sp>
        <p:nvSpPr>
          <p:cNvPr id="7" name="Téglalap 6"/>
          <p:cNvSpPr/>
          <p:nvPr/>
        </p:nvSpPr>
        <p:spPr>
          <a:xfrm>
            <a:off x="467544" y="5229200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hlinkClick r:id="rId2"/>
              </a:rPr>
              <a:t>https://mek.oszk.hu/06200/06222/html/makolt180330011.html</a:t>
            </a:r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15516" y="548680"/>
            <a:ext cx="871296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Csokonai és Lilla ezután is kapcsolatban maradtak. </a:t>
            </a:r>
          </a:p>
          <a:p>
            <a:r>
              <a:rPr lang="hu-HU" sz="2400" dirty="0" smtClean="0"/>
              <a:t>A költő ezekben az években sorra járta a környék parókiáit, és szívesen időzött az akkor már Dunaalmáson lakó szerelme közelében. </a:t>
            </a:r>
          </a:p>
          <a:p>
            <a:r>
              <a:rPr lang="hu-HU" sz="2400" dirty="0" smtClean="0"/>
              <a:t>1800-ban nyomtatásban megjelent verseit is elküldte neki, 1802-ben pedig meglátogatta.  </a:t>
            </a:r>
          </a:p>
          <a:p>
            <a:endParaRPr lang="hu-HU" sz="2400" dirty="0" smtClean="0"/>
          </a:p>
          <a:p>
            <a:r>
              <a:rPr lang="hu-HU" sz="2400" dirty="0" smtClean="0"/>
              <a:t>Nem üres kézzel érkezett: az édesapja által ráhagyott pecsétgyűrűjét ajándékozta oda Lillának. </a:t>
            </a:r>
          </a:p>
          <a:p>
            <a:r>
              <a:rPr lang="hu-HU" sz="2400" dirty="0" smtClean="0"/>
              <a:t>Komárom és Csokonai kapcsolatát tehát a Lilla-szerelem tette igazán emlékezetessé.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www.derimuzeum.hu/ckfinder/userfiles/files/Irodalom%20H%C3%A1za/124852%20irodalmi%20m%C3%BAz_%20t%C3%A1rgy%20fot%C3%B3k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9532" y="1556792"/>
            <a:ext cx="8424936" cy="4844339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18864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Lilla gyűrűje</a:t>
            </a:r>
            <a:r>
              <a:rPr lang="hu-HU" sz="2400" dirty="0" smtClean="0"/>
              <a:t>, Déry Múzeum,  Debrecen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548680"/>
            <a:ext cx="8496944" cy="5280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smtClean="0"/>
              <a:t>Lilla gyűrűje </a:t>
            </a:r>
            <a:r>
              <a:rPr lang="hu-HU" sz="2400" dirty="0" smtClean="0"/>
              <a:t>a leghitelesebben dokumentált irodalmi relikvia.  </a:t>
            </a:r>
          </a:p>
          <a:p>
            <a:endParaRPr lang="hu-HU" sz="2400" dirty="0" smtClean="0"/>
          </a:p>
          <a:p>
            <a:r>
              <a:rPr lang="hu-HU" sz="2400" dirty="0" smtClean="0"/>
              <a:t>Ránézésre korabeli férfi aranygyűrű: semmi cikornya, egyszerű vonalak, kis fedeles méregszelencével. Kopott, egy helyen teljesen elvékonyodott. Csokonai Vitéz Mihály ajándékozta Vajda Juliannának, aki élete végéig hordta.</a:t>
            </a:r>
          </a:p>
          <a:p>
            <a:r>
              <a:rPr lang="hu-HU" sz="2400" dirty="0" smtClean="0"/>
              <a:t> </a:t>
            </a:r>
          </a:p>
          <a:p>
            <a:r>
              <a:rPr lang="hu-HU" sz="2400" dirty="0" smtClean="0"/>
              <a:t>Halálakor, 1856-ban, második férje húzta le az ujjáról, s e szavakkal nyújtotta át sógorának, Vajda Sámuelnek </a:t>
            </a:r>
          </a:p>
          <a:p>
            <a:r>
              <a:rPr lang="hu-HU" sz="2400" b="1" i="1" dirty="0" smtClean="0"/>
              <a:t>„Na, </a:t>
            </a:r>
            <a:r>
              <a:rPr lang="hu-HU" sz="2400" b="1" i="1" dirty="0" err="1" smtClean="0"/>
              <a:t>bruder</a:t>
            </a:r>
            <a:r>
              <a:rPr lang="hu-HU" sz="2400" b="1" i="1" dirty="0" smtClean="0"/>
              <a:t>, ez a gyűrű magát illeti, tegye el, és jól őrizze meg, mert ezt a gyűrűt Lilla Csokonaitól kapta, ez a gyűrű attól való”</a:t>
            </a:r>
            <a:r>
              <a:rPr lang="hu-HU" sz="2400" b="1" dirty="0" smtClean="0"/>
              <a:t>.</a:t>
            </a:r>
          </a:p>
          <a:p>
            <a:r>
              <a:rPr lang="hu-HU" sz="2400" dirty="0" smtClean="0"/>
              <a:t> E szavakra jól emlékezett az akkor 34 esztendős Vajda Elek, Lilla unokaöccse, aki lezárta a koporsóját.</a:t>
            </a:r>
          </a:p>
          <a:p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431540" y="5949280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hlinkClick r:id="rId2"/>
              </a:rPr>
              <a:t>http://irodalmi.derimuzeum.hu/index.php/qr-kod-oldalak/item/10-lilla-gyuruje</a:t>
            </a:r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tatic-cdn.arcanum.com/nfo-resources/borovszky_pic/borovszky/varm-kom%C3%A1rom-115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3779912" y="0"/>
            <a:ext cx="4190224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1124744"/>
            <a:ext cx="3779912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Lilla sírja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Dunaalmáson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upload.wikimedia.org/wikipedia/commons/1/13/Dunaalm%C3%A1s039.JPG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3523384" y="-3380"/>
            <a:ext cx="5146035" cy="686138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692696"/>
            <a:ext cx="349188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Vajda Julianna síremléke  </a:t>
            </a:r>
            <a:r>
              <a:rPr lang="hu-HU" sz="2400" dirty="0" smtClean="0"/>
              <a:t>Dunaalmás</a:t>
            </a:r>
            <a:endParaRPr lang="hu-HU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lum contrast="10000"/>
          </a:blip>
          <a:srcRect/>
          <a:stretch>
            <a:fillRect/>
          </a:stretch>
        </p:blipFill>
        <p:spPr bwMode="auto">
          <a:xfrm>
            <a:off x="0" y="2405852"/>
            <a:ext cx="3491880" cy="4452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59532" y="2659559"/>
            <a:ext cx="84249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hu-HU" sz="4400" b="1" dirty="0" smtClean="0">
                <a:latin typeface="Arial Black" pitchFamily="34" charset="0"/>
              </a:rPr>
              <a:t>ILOSVAY KRISZTINA</a:t>
            </a:r>
            <a:endParaRPr lang="hu-HU" sz="4400" b="1" dirty="0">
              <a:latin typeface="Arial Black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2483768" y="5229200"/>
            <a:ext cx="4968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 Csokonai Vitéz Mihály: Az </a:t>
            </a:r>
            <a:r>
              <a:rPr lang="hu-HU" i="1" dirty="0" smtClean="0"/>
              <a:t>Éjnek istenihez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1490008"/>
            <a:ext cx="86409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Élete végén, 1802-ben ismerte meg Csokonai utolsó nagy szerelmét, Ilosvay Krisztinát. </a:t>
            </a:r>
          </a:p>
          <a:p>
            <a:r>
              <a:rPr lang="hu-HU" sz="2400" dirty="0" smtClean="0"/>
              <a:t>Nagyváradon találkoztak, s a gyönyörű férjes asszony elbűvölte a költőt.</a:t>
            </a:r>
          </a:p>
          <a:p>
            <a:r>
              <a:rPr lang="hu-HU" sz="2400" dirty="0" smtClean="0"/>
              <a:t> Nem ő volt azonban az egyetlen, akit </a:t>
            </a:r>
            <a:r>
              <a:rPr lang="hu-HU" sz="2400" dirty="0" err="1" smtClean="0"/>
              <a:t>elvarászolt</a:t>
            </a:r>
            <a:r>
              <a:rPr lang="hu-HU" sz="2400" dirty="0" smtClean="0"/>
              <a:t> "</a:t>
            </a:r>
            <a:r>
              <a:rPr lang="hu-HU" sz="2400" dirty="0" err="1" smtClean="0"/>
              <a:t>Kriska</a:t>
            </a:r>
            <a:r>
              <a:rPr lang="hu-HU" sz="2400" dirty="0" smtClean="0"/>
              <a:t>": Csokonai egyik első felfedezője és felkarolója, Kazinczy is szemet vetett a csinos asszonyra.  </a:t>
            </a:r>
          </a:p>
          <a:p>
            <a:endParaRPr lang="hu-HU" sz="2400" dirty="0" smtClean="0"/>
          </a:p>
          <a:p>
            <a:r>
              <a:rPr lang="hu-HU" sz="2400" dirty="0" smtClean="0"/>
              <a:t> Az </a:t>
            </a:r>
            <a:r>
              <a:rPr lang="hu-HU" sz="2400" i="1" dirty="0" smtClean="0"/>
              <a:t>Éjnek istenihez </a:t>
            </a:r>
            <a:r>
              <a:rPr lang="hu-HU" sz="2400" dirty="0" smtClean="0"/>
              <a:t>című megejtő szépségű verse őrzi e kései, és reménytelen szerelem emlékét</a:t>
            </a:r>
          </a:p>
          <a:p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1824356" y="1484784"/>
            <a:ext cx="5495287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smtClean="0"/>
              <a:t>Csokonai Vitéz Mihály: Az éjnek istenihez </a:t>
            </a:r>
          </a:p>
          <a:p>
            <a:endParaRPr lang="hu-HU" sz="2400" dirty="0" smtClean="0"/>
          </a:p>
          <a:p>
            <a:r>
              <a:rPr lang="hu-HU" sz="2400" dirty="0" smtClean="0"/>
              <a:t>Te csendes éjnek királynéja,</a:t>
            </a:r>
            <a:br>
              <a:rPr lang="hu-HU" sz="2400" dirty="0" smtClean="0"/>
            </a:br>
            <a:r>
              <a:rPr lang="hu-HU" sz="2400" dirty="0" err="1" smtClean="0"/>
              <a:t>Endímion</a:t>
            </a:r>
            <a:r>
              <a:rPr lang="hu-HU" sz="2400" dirty="0" smtClean="0"/>
              <a:t> szép </a:t>
            </a:r>
            <a:r>
              <a:rPr lang="hu-HU" sz="2400" dirty="0" err="1" smtClean="0"/>
              <a:t>barátnéja</a:t>
            </a:r>
            <a:r>
              <a:rPr lang="hu-HU" sz="2400" dirty="0" smtClean="0"/>
              <a:t>,  </a:t>
            </a:r>
          </a:p>
          <a:p>
            <a:r>
              <a:rPr lang="hu-HU" sz="2400" dirty="0" smtClean="0"/>
              <a:t>   Te ott a fél felhő </a:t>
            </a:r>
            <a:r>
              <a:rPr lang="hu-HU" sz="2400" dirty="0" err="1" smtClean="0"/>
              <a:t>megett</a:t>
            </a:r>
            <a:r>
              <a:rPr lang="hu-HU" sz="2400" dirty="0" smtClean="0"/>
              <a:t>! </a:t>
            </a:r>
          </a:p>
          <a:p>
            <a:r>
              <a:rPr lang="hu-HU" sz="2400" dirty="0" smtClean="0"/>
              <a:t>Ints hallgatást nárcisz pálcáddal,</a:t>
            </a:r>
            <a:br>
              <a:rPr lang="hu-HU" sz="2400" dirty="0" smtClean="0"/>
            </a:br>
            <a:r>
              <a:rPr lang="hu-HU" sz="2400" dirty="0" smtClean="0"/>
              <a:t>S halkán nyomd pamut-hintócskáddal </a:t>
            </a:r>
          </a:p>
          <a:p>
            <a:r>
              <a:rPr lang="hu-HU" sz="2400" dirty="0" smtClean="0"/>
              <a:t>    A harmattól nyirkos eget…..</a:t>
            </a:r>
            <a:endParaRPr lang="hu-HU" sz="2400" b="1" dirty="0"/>
          </a:p>
        </p:txBody>
      </p:sp>
      <p:sp>
        <p:nvSpPr>
          <p:cNvPr id="3" name="Téglalap 2"/>
          <p:cNvSpPr/>
          <p:nvPr/>
        </p:nvSpPr>
        <p:spPr>
          <a:xfrm>
            <a:off x="323528" y="5733256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hlinkClick r:id="rId2"/>
              </a:rPr>
              <a:t>https://vers-versek.hu/csokonai-vitez-mihaly/az-ejnek-istenihez/</a:t>
            </a:r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1. kép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63988" y="1124744"/>
            <a:ext cx="8616024" cy="5442713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179512" y="260648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dirty="0" smtClean="0"/>
              <a:t>A szabálytalan zárt négyszögű </a:t>
            </a:r>
            <a:r>
              <a:rPr lang="hu-HU" sz="2400" b="1" dirty="0" smtClean="0"/>
              <a:t>Debreceni</a:t>
            </a:r>
            <a:r>
              <a:rPr lang="hu-HU" sz="2400" dirty="0" smtClean="0"/>
              <a:t> </a:t>
            </a:r>
            <a:r>
              <a:rPr lang="hu-HU" sz="2400" b="1" dirty="0" smtClean="0"/>
              <a:t>Református Kollégium, délnyugati sarkán a tűztoronnyal, 1802-i tűz előtt, </a:t>
            </a:r>
            <a:r>
              <a:rPr lang="hu-HU" sz="2400" dirty="0" smtClean="0"/>
              <a:t>1802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2659559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smtClean="0">
                <a:latin typeface="Arial Black" pitchFamily="34" charset="0"/>
              </a:rPr>
              <a:t>Életében csak két kötete jelent meg</a:t>
            </a:r>
            <a:endParaRPr lang="hu-HU" sz="44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2703016"/>
            <a:ext cx="381540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i="1" dirty="0" smtClean="0"/>
              <a:t>A méla </a:t>
            </a:r>
            <a:r>
              <a:rPr lang="hu-HU" sz="2400" b="1" i="1" dirty="0" err="1" smtClean="0"/>
              <a:t>Tempefői</a:t>
            </a:r>
            <a:r>
              <a:rPr lang="hu-HU" sz="2400" dirty="0" smtClean="0"/>
              <a:t> Csokonai Vitéz Mihály első eredeti színdarabja. 1793-ban, a debreceni kollégium húszéves diákjaként írta. Az </a:t>
            </a:r>
            <a:r>
              <a:rPr lang="hu-HU" sz="2400" dirty="0" err="1" smtClean="0"/>
              <a:t>ötfelvonásos</a:t>
            </a:r>
            <a:r>
              <a:rPr lang="hu-HU" sz="2400" dirty="0" smtClean="0"/>
              <a:t> szatirikus színjáték befejezetlen; teljes címe: </a:t>
            </a:r>
            <a:r>
              <a:rPr lang="hu-HU" sz="2400" b="1" i="1" dirty="0" smtClean="0"/>
              <a:t>A méla </a:t>
            </a:r>
            <a:r>
              <a:rPr lang="hu-HU" sz="2400" b="1" i="1" dirty="0" err="1" smtClean="0"/>
              <a:t>Tempefői</a:t>
            </a:r>
            <a:r>
              <a:rPr lang="hu-HU" sz="2400" b="1" i="1" dirty="0" smtClean="0"/>
              <a:t>, avagy Az is bolond, aki poétává lesz Magyarországon.</a:t>
            </a:r>
            <a:endParaRPr lang="hu-HU" sz="2400" b="1" dirty="0" smtClean="0"/>
          </a:p>
        </p:txBody>
      </p:sp>
      <p:pic>
        <p:nvPicPr>
          <p:cNvPr id="1026" name="Picture 2" descr="https://upload.wikimedia.org/wikipedia/commons/f/fa/Tempef%C5%91iels%C5%91%C5%91n%C3%A1ll%C3%B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84478" y="0"/>
            <a:ext cx="5159522" cy="6858000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179512" y="836712"/>
            <a:ext cx="36724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 Csokonai Vitéz Mihály </a:t>
            </a:r>
          </a:p>
          <a:p>
            <a:pPr algn="ctr">
              <a:lnSpc>
                <a:spcPts val="2400"/>
              </a:lnSpc>
            </a:pPr>
            <a:r>
              <a:rPr lang="hu-HU" sz="2400" b="1" dirty="0" err="1" smtClean="0"/>
              <a:t>Tempefői</a:t>
            </a:r>
            <a:r>
              <a:rPr lang="hu-HU" sz="2400" b="1" dirty="0" smtClean="0"/>
              <a:t> </a:t>
            </a:r>
            <a:r>
              <a:rPr lang="hu-HU" sz="2400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1950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 Szépirodalmi Könyvkiadó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(Első önálló kiadás) 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static.darabanth.com/images/1/3/1396513a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3568" y="1484784"/>
            <a:ext cx="7140485" cy="5373216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0" y="18864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Csokonai Vitéz Mihály: </a:t>
            </a:r>
            <a:r>
              <a:rPr lang="hu-HU" sz="2400" b="1" dirty="0" err="1" smtClean="0"/>
              <a:t>Békaegérhartz</a:t>
            </a:r>
            <a:r>
              <a:rPr lang="hu-HU" sz="2400" b="1" dirty="0" smtClean="0"/>
              <a:t>/Dorottya,  </a:t>
            </a:r>
            <a:r>
              <a:rPr lang="hu-HU" sz="2400" dirty="0" smtClean="0"/>
              <a:t>Bécs, 1816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</a:t>
            </a:r>
            <a:r>
              <a:rPr lang="hu-HU" sz="2400" dirty="0" err="1" smtClean="0"/>
              <a:t>Pichler</a:t>
            </a:r>
            <a:r>
              <a:rPr lang="hu-HU" sz="2400" dirty="0" smtClean="0"/>
              <a:t> Antal, 37+2+164 p. .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 A</a:t>
            </a:r>
            <a:r>
              <a:rPr lang="hu-HU" sz="2400" b="1" dirty="0" smtClean="0"/>
              <a:t> </a:t>
            </a:r>
            <a:r>
              <a:rPr lang="hu-HU" sz="2400" b="1" dirty="0" err="1" smtClean="0"/>
              <a:t>Békaegérharcot</a:t>
            </a:r>
            <a:r>
              <a:rPr lang="hu-HU" sz="2400" b="1" dirty="0" smtClean="0"/>
              <a:t> már 18 éves </a:t>
            </a:r>
            <a:r>
              <a:rPr lang="hu-HU" sz="2400" dirty="0" smtClean="0"/>
              <a:t>korában írta, Homérosz után ugyan, de az akkori politikai viszonyokra alkalmazta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6165305"/>
            <a:ext cx="86049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hlinkClick r:id="rId2"/>
              </a:rPr>
              <a:t>https://mek.oszk.hu/00600/00636/html/vs179102.htm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1403648" y="394692"/>
            <a:ext cx="734481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err="1" smtClean="0"/>
              <a:t>Homerus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Batrachomiomachiája</a:t>
            </a:r>
            <a:r>
              <a:rPr lang="hu-HU" sz="2400" b="1" dirty="0" smtClean="0"/>
              <a:t/>
            </a:r>
            <a:br>
              <a:rPr lang="hu-HU" sz="2400" b="1" dirty="0" smtClean="0"/>
            </a:br>
            <a:r>
              <a:rPr lang="hu-HU" sz="2400" b="1" dirty="0" smtClean="0"/>
              <a:t>vagy a Béka és egér-harc </a:t>
            </a:r>
          </a:p>
          <a:p>
            <a:r>
              <a:rPr lang="hu-HU" sz="2400" i="1" dirty="0" smtClean="0"/>
              <a:t>travesztálta, vagy a mostani időkhöz alkalmaztatva görögből</a:t>
            </a:r>
            <a:br>
              <a:rPr lang="hu-HU" sz="2400" i="1" dirty="0" smtClean="0"/>
            </a:br>
            <a:r>
              <a:rPr lang="hu-HU" sz="2400" i="1" dirty="0" smtClean="0"/>
              <a:t>magyarra fordította s hét sorú versekbe foglalta </a:t>
            </a:r>
            <a:r>
              <a:rPr lang="hu-HU" sz="2400" i="1" dirty="0" err="1" smtClean="0"/>
              <a:t>Cs</a:t>
            </a:r>
            <a:r>
              <a:rPr lang="hu-HU" sz="2400" i="1" dirty="0" smtClean="0"/>
              <a:t>. Vitéz Mihály  </a:t>
            </a:r>
          </a:p>
          <a:p>
            <a:endParaRPr lang="hu-HU" sz="2400" b="1" i="1" dirty="0" smtClean="0"/>
          </a:p>
          <a:p>
            <a:r>
              <a:rPr lang="hu-HU" sz="2400" b="1" dirty="0" smtClean="0"/>
              <a:t>Pipázás közbe</a:t>
            </a:r>
            <a:endParaRPr lang="hu-HU" sz="2400" dirty="0" smtClean="0"/>
          </a:p>
          <a:p>
            <a:r>
              <a:rPr lang="hu-HU" sz="2400" dirty="0" smtClean="0"/>
              <a:t>     </a:t>
            </a:r>
            <a:r>
              <a:rPr lang="hu-HU" sz="2400" b="1" i="1" dirty="0" smtClean="0"/>
              <a:t>Előbeszéd</a:t>
            </a:r>
            <a:endParaRPr lang="hu-HU" sz="2400" dirty="0" smtClean="0"/>
          </a:p>
          <a:p>
            <a:r>
              <a:rPr lang="hu-HU" sz="2400" dirty="0" smtClean="0"/>
              <a:t>     Ebbe azt kérded: Mi jó?</a:t>
            </a:r>
            <a:br>
              <a:rPr lang="hu-HU" sz="2400" dirty="0" smtClean="0"/>
            </a:br>
            <a:r>
              <a:rPr lang="hu-HU" sz="2400" dirty="0" smtClean="0"/>
              <a:t>     Nincsen írva </a:t>
            </a:r>
            <a:r>
              <a:rPr lang="hu-HU" sz="2400" dirty="0" err="1" smtClean="0"/>
              <a:t>serio</a:t>
            </a:r>
            <a:r>
              <a:rPr lang="hu-HU" sz="2400" dirty="0" smtClean="0"/>
              <a:t>;</a:t>
            </a:r>
            <a:br>
              <a:rPr lang="hu-HU" sz="2400" dirty="0" smtClean="0"/>
            </a:br>
            <a:r>
              <a:rPr lang="hu-HU" sz="2400" dirty="0" smtClean="0"/>
              <a:t>Mely hibámat vékonyítja,</a:t>
            </a:r>
            <a:br>
              <a:rPr lang="hu-HU" sz="2400" dirty="0" smtClean="0"/>
            </a:br>
            <a:r>
              <a:rPr lang="hu-HU" sz="2400" dirty="0" smtClean="0"/>
              <a:t>S ami benne jó, nagyítja.</a:t>
            </a:r>
            <a:br>
              <a:rPr lang="hu-HU" sz="2400" dirty="0" smtClean="0"/>
            </a:br>
            <a:r>
              <a:rPr lang="hu-HU" sz="2400" dirty="0" smtClean="0"/>
              <a:t>     Az </a:t>
            </a:r>
            <a:r>
              <a:rPr lang="hu-HU" sz="2400" dirty="0" err="1" smtClean="0"/>
              <a:t>Homér</a:t>
            </a:r>
            <a:r>
              <a:rPr lang="hu-HU" sz="2400" dirty="0" smtClean="0"/>
              <a:t> játékait</a:t>
            </a:r>
            <a:br>
              <a:rPr lang="hu-HU" sz="2400" dirty="0" smtClean="0"/>
            </a:br>
            <a:r>
              <a:rPr lang="hu-HU" sz="2400" dirty="0" smtClean="0"/>
              <a:t>     Játssza újabb tréfa </a:t>
            </a:r>
            <a:r>
              <a:rPr lang="hu-HU" sz="2400" dirty="0" err="1" smtClean="0"/>
              <a:t>it</a:t>
            </a:r>
            <a:endParaRPr lang="hu-HU" sz="2400" dirty="0" smtClean="0"/>
          </a:p>
          <a:p>
            <a:endParaRPr lang="hu-HU" i="1" dirty="0" smtClean="0"/>
          </a:p>
          <a:p>
            <a:endParaRPr lang="hu-HU" b="1" i="1" dirty="0" smtClean="0"/>
          </a:p>
          <a:p>
            <a:endParaRPr lang="hu-H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s://static.darabanth.com/images/1/5/155881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9531" y="521296"/>
            <a:ext cx="8924938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static.darabanth.com/images/1/3/139646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355976" y="0"/>
            <a:ext cx="4320480" cy="6885226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179512" y="1484784"/>
            <a:ext cx="3744416" cy="2251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Csokonai Vitéz Mihály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Lilla. Érzékeny dalok III könyvben. / Ódák. Két könyvben. 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1805. Máramarosi </a:t>
            </a:r>
            <a:r>
              <a:rPr lang="hu-HU" sz="2400" dirty="0" err="1" smtClean="0"/>
              <a:t>Gottlieb</a:t>
            </a:r>
            <a:r>
              <a:rPr lang="hu-HU" sz="2400" dirty="0" smtClean="0"/>
              <a:t> Antal, 12+181+2+4+136 p. Első kiadás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https://static.darabanth.com/images/1/3/139651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189094" y="0"/>
            <a:ext cx="4954905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476672"/>
            <a:ext cx="4211960" cy="12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300"/>
              </a:lnSpc>
            </a:pPr>
            <a:r>
              <a:rPr lang="hu-HU" sz="2400" b="1" dirty="0" smtClean="0"/>
              <a:t>Csokonai Vitéz Mihály </a:t>
            </a:r>
          </a:p>
          <a:p>
            <a:pPr algn="ctr">
              <a:lnSpc>
                <a:spcPts val="2300"/>
              </a:lnSpc>
            </a:pPr>
            <a:r>
              <a:rPr lang="hu-HU" sz="2400" b="1" dirty="0" smtClean="0"/>
              <a:t>Dorottya  </a:t>
            </a:r>
          </a:p>
          <a:p>
            <a:pPr algn="ctr">
              <a:lnSpc>
                <a:spcPts val="2300"/>
              </a:lnSpc>
            </a:pPr>
            <a:r>
              <a:rPr lang="hu-HU" sz="2400" dirty="0" smtClean="0"/>
              <a:t>Bécs, 1816</a:t>
            </a:r>
          </a:p>
          <a:p>
            <a:pPr algn="ctr">
              <a:lnSpc>
                <a:spcPts val="2300"/>
              </a:lnSpc>
            </a:pPr>
            <a:r>
              <a:rPr lang="hu-HU" sz="2400" dirty="0" smtClean="0"/>
              <a:t> </a:t>
            </a:r>
            <a:r>
              <a:rPr lang="hu-HU" sz="2400" dirty="0" err="1" smtClean="0"/>
              <a:t>Pichler</a:t>
            </a:r>
            <a:r>
              <a:rPr lang="hu-HU" sz="2400" dirty="0" smtClean="0"/>
              <a:t> Antal 37+2+164 p</a:t>
            </a:r>
            <a:r>
              <a:rPr lang="hu-HU" dirty="0" smtClean="0"/>
              <a:t>.</a:t>
            </a:r>
            <a:endParaRPr lang="hu-HU" dirty="0"/>
          </a:p>
        </p:txBody>
      </p:sp>
      <p:pic>
        <p:nvPicPr>
          <p:cNvPr id="4" name="Picture 2" descr="https://www.irodalmiradio.hu/femis/muveszetek/4muveszek/c_menu/csokonai/borito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27584" y="2636912"/>
            <a:ext cx="2134377" cy="3201566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683568" y="5877272"/>
            <a:ext cx="24482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/>
              <a:t>A "Dorottya" első kiadásának címlapja</a:t>
            </a:r>
            <a:endParaRPr lang="hu-H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 descr="C:\Users\User\Downloads\3611513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27184" y="0"/>
            <a:ext cx="788963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764704"/>
            <a:ext cx="3312368" cy="1635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err="1" smtClean="0"/>
              <a:t>Gy</a:t>
            </a:r>
            <a:r>
              <a:rPr lang="hu-HU" sz="2400" b="1" dirty="0" smtClean="0"/>
              <a:t>. Szabó Béla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Csokonai  Vitéz Mihály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Lilla kötethez 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1963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fametszet</a:t>
            </a:r>
            <a:endParaRPr lang="hu-HU" sz="2400" dirty="0"/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4067944" y="0"/>
            <a:ext cx="32799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15516" y="2348880"/>
            <a:ext cx="87129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000" b="1" dirty="0" smtClean="0">
                <a:latin typeface="Arial Black" pitchFamily="34" charset="0"/>
              </a:rPr>
              <a:t>ANEKDOTÁK NÉPHAGYOMÁNY   CSOKONAIRÓL </a:t>
            </a:r>
            <a:endParaRPr lang="hu-HU" sz="40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87524" y="1340768"/>
            <a:ext cx="85689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A mai épület építését 1803-ban kezdték meg </a:t>
            </a:r>
            <a:r>
              <a:rPr lang="hu-HU" sz="2400" dirty="0" err="1" smtClean="0"/>
              <a:t>Péchy</a:t>
            </a:r>
            <a:r>
              <a:rPr lang="hu-HU" sz="2400" dirty="0" smtClean="0"/>
              <a:t> Mihály tervei alapján. Kivitelezőként </a:t>
            </a:r>
            <a:r>
              <a:rPr lang="hu-HU" sz="2400" dirty="0" err="1" smtClean="0"/>
              <a:t>Éderer</a:t>
            </a:r>
            <a:r>
              <a:rPr lang="hu-HU" sz="2400" dirty="0" smtClean="0"/>
              <a:t> és </a:t>
            </a:r>
            <a:r>
              <a:rPr lang="hu-HU" sz="2400" dirty="0" err="1" smtClean="0"/>
              <a:t>Huzl</a:t>
            </a:r>
            <a:r>
              <a:rPr lang="hu-HU" sz="2400" dirty="0" smtClean="0"/>
              <a:t> építőmesterek, majd </a:t>
            </a:r>
            <a:r>
              <a:rPr lang="hu-HU" sz="2400" dirty="0" err="1" smtClean="0"/>
              <a:t>Rabl</a:t>
            </a:r>
            <a:r>
              <a:rPr lang="hu-HU" sz="2400" dirty="0" smtClean="0"/>
              <a:t> Károly és öccse, Kornél dolgoztak az épületen, amely 1816-ban készült el.</a:t>
            </a:r>
          </a:p>
          <a:p>
            <a:r>
              <a:rPr lang="hu-HU" sz="2400" dirty="0" smtClean="0"/>
              <a:t> A </a:t>
            </a:r>
            <a:r>
              <a:rPr lang="hu-HU" sz="2400" b="1" dirty="0" err="1" smtClean="0"/>
              <a:t>Péchy-féle</a:t>
            </a:r>
            <a:r>
              <a:rPr lang="hu-HU" sz="2400" dirty="0" smtClean="0"/>
              <a:t> főfrontot az 1802-es tűzvész után megmaradt régi épületrészek lebontása után, 1870–1874 között körbeépítették </a:t>
            </a:r>
            <a:r>
              <a:rPr lang="hu-HU" sz="2400" b="1" dirty="0" err="1" smtClean="0"/>
              <a:t>Vasél</a:t>
            </a:r>
            <a:r>
              <a:rPr lang="hu-HU" sz="2400" b="1" dirty="0" smtClean="0"/>
              <a:t> Alajos </a:t>
            </a:r>
            <a:r>
              <a:rPr lang="hu-HU" sz="2400" dirty="0" smtClean="0"/>
              <a:t>tervei szerint.</a:t>
            </a:r>
            <a:endParaRPr lang="hu-HU" sz="2400" baseline="30000" dirty="0" smtClean="0"/>
          </a:p>
          <a:p>
            <a:r>
              <a:rPr lang="hu-HU" sz="2400" dirty="0" smtClean="0"/>
              <a:t> A használhatatlan déli szárny közadakozásból épült újjá a mai formájában, klasszicista stílusban.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87524" y="620688"/>
            <a:ext cx="85689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A költő nevéhez számos </a:t>
            </a:r>
            <a:r>
              <a:rPr lang="hu-HU" sz="2400" b="1" dirty="0" smtClean="0"/>
              <a:t>vándoranekdota </a:t>
            </a:r>
            <a:r>
              <a:rPr lang="hu-HU" sz="2400" dirty="0" smtClean="0"/>
              <a:t>és monda fűződik, </a:t>
            </a:r>
            <a:r>
              <a:rPr lang="hu-HU" sz="2400" b="1" dirty="0" smtClean="0"/>
              <a:t>elsősorban Debrecenben és környékén. </a:t>
            </a:r>
          </a:p>
          <a:p>
            <a:r>
              <a:rPr lang="hu-HU" sz="2400" b="1" i="1" dirty="0" smtClean="0"/>
              <a:t> - </a:t>
            </a:r>
            <a:r>
              <a:rPr lang="hu-HU" sz="2400" dirty="0" smtClean="0"/>
              <a:t>Táltosként</a:t>
            </a:r>
            <a:r>
              <a:rPr lang="hu-HU" sz="2400" b="1" dirty="0" smtClean="0"/>
              <a:t> </a:t>
            </a:r>
            <a:r>
              <a:rPr lang="hu-HU" sz="2400" dirty="0" smtClean="0"/>
              <a:t>emlegetik, aki megtalálta az elrejtett kincset.</a:t>
            </a:r>
          </a:p>
          <a:p>
            <a:endParaRPr lang="hu-HU" sz="2400" dirty="0" smtClean="0"/>
          </a:p>
          <a:p>
            <a:r>
              <a:rPr lang="hu-HU" sz="2400" dirty="0" smtClean="0"/>
              <a:t> - Bika alakban hétéves korában egy másik bikával viaskodott. </a:t>
            </a:r>
          </a:p>
          <a:p>
            <a:endParaRPr lang="hu-HU" sz="2400" dirty="0" smtClean="0"/>
          </a:p>
          <a:p>
            <a:r>
              <a:rPr lang="hu-HU" sz="2400" dirty="0" smtClean="0"/>
              <a:t>- Más változatokban </a:t>
            </a:r>
            <a:r>
              <a:rPr lang="hu-HU" sz="2400" b="1" i="1" dirty="0" smtClean="0"/>
              <a:t>garabonciás</a:t>
            </a:r>
            <a:r>
              <a:rPr lang="hu-HU" sz="2400" dirty="0" smtClean="0"/>
              <a:t>ként szerepel, vagy mint vándor    -- legátus különböző anekdoták hőse. </a:t>
            </a:r>
          </a:p>
          <a:p>
            <a:endParaRPr lang="hu-HU" sz="2400" dirty="0" smtClean="0"/>
          </a:p>
          <a:p>
            <a:r>
              <a:rPr lang="hu-HU" sz="2400" dirty="0" smtClean="0"/>
              <a:t>Hajdú-Bihar megyében több helyen írásban őrzik Csokonai Vitéz Mihály állítólagos „jóslatait”. – </a:t>
            </a:r>
            <a:r>
              <a:rPr lang="hu-HU" sz="2400" i="1" dirty="0" err="1" smtClean="0"/>
              <a:t>Irod</a:t>
            </a:r>
            <a:r>
              <a:rPr lang="hu-HU" sz="2400" dirty="0" smtClean="0"/>
              <a:t>. Csokonai-emlékek (Összeállította Vargha Balázs, Bp., 1960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9512" y="404664"/>
            <a:ext cx="842493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„Debrecenbe tilos vót a szűzdohány használata. Ennek ellenire </a:t>
            </a:r>
            <a:r>
              <a:rPr lang="hu-HU" sz="2400" dirty="0" err="1" smtClean="0"/>
              <a:t>Csokonyai</a:t>
            </a:r>
            <a:r>
              <a:rPr lang="hu-HU" sz="2400" dirty="0" smtClean="0"/>
              <a:t> verpeléti dohányt szítt. </a:t>
            </a:r>
          </a:p>
          <a:p>
            <a:r>
              <a:rPr lang="hu-HU" sz="2400" dirty="0" smtClean="0"/>
              <a:t>Többször </a:t>
            </a:r>
            <a:r>
              <a:rPr lang="hu-HU" sz="2400" dirty="0" err="1" smtClean="0"/>
              <a:t>figyelmeztettík</a:t>
            </a:r>
            <a:r>
              <a:rPr lang="hu-HU" sz="2400" dirty="0" smtClean="0"/>
              <a:t>, </a:t>
            </a:r>
            <a:r>
              <a:rPr lang="hu-HU" sz="2400" dirty="0" err="1" smtClean="0"/>
              <a:t>többször</a:t>
            </a:r>
            <a:r>
              <a:rPr lang="hu-HU" sz="2400" dirty="0" smtClean="0"/>
              <a:t> bíróság előtt vót, de ű csak szítta a verpeléti szűzdohányt. Mi lett a vége?</a:t>
            </a:r>
          </a:p>
          <a:p>
            <a:r>
              <a:rPr lang="hu-HU" sz="2400" dirty="0" smtClean="0"/>
              <a:t> </a:t>
            </a:r>
            <a:r>
              <a:rPr lang="hu-HU" sz="2400" dirty="0" err="1" smtClean="0"/>
              <a:t>Csokonyait</a:t>
            </a:r>
            <a:r>
              <a:rPr lang="hu-HU" sz="2400" dirty="0" smtClean="0"/>
              <a:t> halárra </a:t>
            </a:r>
            <a:r>
              <a:rPr lang="hu-HU" sz="2400" dirty="0" err="1" smtClean="0"/>
              <a:t>ítíltík</a:t>
            </a:r>
            <a:r>
              <a:rPr lang="hu-HU" sz="2400" dirty="0" smtClean="0"/>
              <a:t>. Ki is </a:t>
            </a:r>
            <a:r>
              <a:rPr lang="hu-HU" sz="2400" dirty="0" err="1" smtClean="0"/>
              <a:t>vittík</a:t>
            </a:r>
            <a:r>
              <a:rPr lang="hu-HU" sz="2400" dirty="0" smtClean="0"/>
              <a:t> a debreceni akasztódombra. Felakasztották. </a:t>
            </a:r>
          </a:p>
          <a:p>
            <a:r>
              <a:rPr lang="hu-HU" sz="2400" dirty="0" smtClean="0"/>
              <a:t>Mikor </a:t>
            </a:r>
            <a:r>
              <a:rPr lang="hu-HU" sz="2400" dirty="0" err="1" smtClean="0"/>
              <a:t>gyönnek</a:t>
            </a:r>
            <a:r>
              <a:rPr lang="hu-HU" sz="2400" dirty="0" smtClean="0"/>
              <a:t> hazafele a </a:t>
            </a:r>
            <a:r>
              <a:rPr lang="hu-HU" sz="2400" dirty="0" err="1" smtClean="0"/>
              <a:t>bírákok</a:t>
            </a:r>
            <a:r>
              <a:rPr lang="hu-HU" sz="2400" dirty="0" smtClean="0"/>
              <a:t>, meg a </a:t>
            </a:r>
            <a:r>
              <a:rPr lang="hu-HU" sz="2400" dirty="0" err="1" smtClean="0"/>
              <a:t>rísztvevők</a:t>
            </a:r>
            <a:r>
              <a:rPr lang="hu-HU" sz="2400" dirty="0" smtClean="0"/>
              <a:t>, kit látnak a debreceni </a:t>
            </a:r>
            <a:r>
              <a:rPr lang="hu-HU" sz="2400" dirty="0" err="1" smtClean="0"/>
              <a:t>főuccán</a:t>
            </a:r>
            <a:r>
              <a:rPr lang="hu-HU" sz="2400" dirty="0" smtClean="0"/>
              <a:t>, mint </a:t>
            </a:r>
            <a:r>
              <a:rPr lang="hu-HU" sz="2400" dirty="0" err="1" smtClean="0"/>
              <a:t>Csokonyait</a:t>
            </a:r>
            <a:r>
              <a:rPr lang="hu-HU" sz="2400" dirty="0" smtClean="0"/>
              <a:t>! </a:t>
            </a:r>
          </a:p>
          <a:p>
            <a:r>
              <a:rPr lang="hu-HU" sz="2400" dirty="0" smtClean="0"/>
              <a:t>Nagy, bodor füstöket </a:t>
            </a:r>
            <a:r>
              <a:rPr lang="hu-HU" sz="2400" dirty="0" err="1" smtClean="0"/>
              <a:t>ereszget</a:t>
            </a:r>
            <a:r>
              <a:rPr lang="hu-HU" sz="2400" dirty="0" smtClean="0"/>
              <a:t> a </a:t>
            </a:r>
            <a:r>
              <a:rPr lang="hu-HU" sz="2400" dirty="0" err="1" smtClean="0"/>
              <a:t>tajtíkpipájábúl</a:t>
            </a:r>
            <a:r>
              <a:rPr lang="hu-HU" sz="2400" dirty="0" smtClean="0"/>
              <a:t>. </a:t>
            </a:r>
          </a:p>
          <a:p>
            <a:r>
              <a:rPr lang="hu-HU" sz="2400" dirty="0" smtClean="0"/>
              <a:t>Mikor meglátták, </a:t>
            </a:r>
            <a:r>
              <a:rPr lang="hu-HU" sz="2400" dirty="0" err="1" smtClean="0"/>
              <a:t>megrímültek</a:t>
            </a:r>
            <a:r>
              <a:rPr lang="hu-HU" sz="2400" dirty="0" smtClean="0"/>
              <a:t>: hát akkor kit akasztottak </a:t>
            </a:r>
            <a:r>
              <a:rPr lang="hu-HU" sz="2400" dirty="0" err="1" smtClean="0"/>
              <a:t>űk</a:t>
            </a:r>
            <a:r>
              <a:rPr lang="hu-HU" sz="2400" dirty="0" smtClean="0"/>
              <a:t> fel? Mennek vissza </a:t>
            </a:r>
            <a:r>
              <a:rPr lang="hu-HU" sz="2400" dirty="0" err="1" smtClean="0"/>
              <a:t>megnízni</a:t>
            </a:r>
            <a:r>
              <a:rPr lang="hu-HU" sz="2400" dirty="0" smtClean="0"/>
              <a:t>. </a:t>
            </a:r>
          </a:p>
          <a:p>
            <a:r>
              <a:rPr lang="hu-HU" sz="2400" dirty="0" smtClean="0"/>
              <a:t>Hát a debreceni bíró legszebb lova csüngött az akasztófán!” (Galuska, 1992, 43–45.)</a:t>
            </a:r>
            <a:endParaRPr lang="hu-HU" sz="2400" dirty="0"/>
          </a:p>
        </p:txBody>
      </p:sp>
      <p:sp>
        <p:nvSpPr>
          <p:cNvPr id="3" name="Téglalap 2"/>
          <p:cNvSpPr/>
          <p:nvPr/>
        </p:nvSpPr>
        <p:spPr>
          <a:xfrm>
            <a:off x="431540" y="5445224"/>
            <a:ext cx="8280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hlinkClick r:id="rId2"/>
              </a:rPr>
              <a:t>https://litera.hu/irodalom/elso-kozles/lukacs-laszlo-csokonai-a-nephagyomanyban.html</a:t>
            </a:r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836712"/>
            <a:ext cx="4283968" cy="2866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Csokonai Vitéz Mihály jövendölései [1811-től 1896-ig</a:t>
            </a:r>
            <a:r>
              <a:rPr lang="hu-HU" sz="2400" dirty="0" smtClean="0"/>
              <a:t>] és Csokonai jövendölései mely Nápolyban találtatott e század elején. [1811-től 1896-ig]. Kézirat, leírta </a:t>
            </a:r>
            <a:r>
              <a:rPr lang="hu-HU" sz="2400" dirty="0" err="1" smtClean="0"/>
              <a:t>Pávay</a:t>
            </a:r>
            <a:r>
              <a:rPr lang="hu-HU" sz="2400" dirty="0" smtClean="0"/>
              <a:t> Gábor, 1861. február 23. és </a:t>
            </a:r>
            <a:r>
              <a:rPr lang="hu-HU" sz="2400" dirty="0" err="1" smtClean="0"/>
              <a:t>ponyvanyomtavány</a:t>
            </a:r>
            <a:r>
              <a:rPr lang="hu-HU" sz="2400" dirty="0" smtClean="0"/>
              <a:t>, dátum nélkül</a:t>
            </a:r>
            <a:endParaRPr lang="hu-HU" sz="2400" dirty="0"/>
          </a:p>
        </p:txBody>
      </p:sp>
      <p:pic>
        <p:nvPicPr>
          <p:cNvPr id="202754" name="Picture 2" descr="C:\Users\User\Downloads\0121a-debreceni-csokonai-kultusz-targyiasult-formai1666349500_300x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139952" y="72228"/>
            <a:ext cx="4669110" cy="6785772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179512" y="4725144"/>
            <a:ext cx="4139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hlinkClick r:id="rId3"/>
              </a:rPr>
              <a:t>https://www.derimuzeum.hu/galeria.php?id=6</a:t>
            </a:r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751344"/>
            <a:ext cx="856895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hu-HU" sz="2000" i="1" dirty="0" smtClean="0"/>
              <a:t>"1795-ben Csokonai legációban járt Halason, hogy a ref. egyház jeles papját — később püspökét — kisegítse a húsvéti ünnepek alkalmából. A város főbírája, egyúttal főkurátora, Péter István meghívta őt vacsorára több más kimagasló személlyel együtt. A hosszú úton Csokonai megéhezett. A vendégek többsége még javában vacsorált, amikor Csokonai már villájával a csontokat turkálta a tányérban. A főkurátor ez alkalommal a város edényeiben tálaltatott. A tányérok fenekén ott ékeskedett a gölöncsérek égette három betű: K. H. V. (Kun Halas városa).</a:t>
            </a:r>
          </a:p>
          <a:p>
            <a:pPr fontAlgn="base"/>
            <a:r>
              <a:rPr lang="hu-HU" sz="2000" i="1" dirty="0" smtClean="0"/>
              <a:t>A főbíró azt kérdezte a neki igen megtetszett legátustól:</a:t>
            </a:r>
          </a:p>
          <a:p>
            <a:pPr fontAlgn="base"/>
            <a:r>
              <a:rPr lang="hu-HU" sz="2000" i="1" dirty="0" smtClean="0"/>
              <a:t>— Tudja-e, legátus úr, hogy mit jelent a tányér fenekén az a három </a:t>
            </a:r>
            <a:r>
              <a:rPr lang="hu-HU" sz="2000" i="1" dirty="0" err="1" smtClean="0"/>
              <a:t>bötű</a:t>
            </a:r>
            <a:r>
              <a:rPr lang="hu-HU" sz="2000" i="1" dirty="0" smtClean="0"/>
              <a:t>: K. H. V.?</a:t>
            </a:r>
          </a:p>
          <a:p>
            <a:pPr fontAlgn="base"/>
            <a:r>
              <a:rPr lang="hu-HU" sz="2000" i="1" dirty="0" smtClean="0"/>
              <a:t>— Hogyne tudnám! — válaszol Csokonai. — Az a három betű azt teszi: Kevés hús volt.</a:t>
            </a:r>
          </a:p>
          <a:p>
            <a:pPr fontAlgn="base"/>
            <a:r>
              <a:rPr lang="hu-HU" sz="2000" i="1" dirty="0" smtClean="0"/>
              <a:t>A főbíró szellemesen replikáz az érdekesen tréfás válaszra:</a:t>
            </a:r>
          </a:p>
          <a:p>
            <a:pPr fontAlgn="base"/>
            <a:r>
              <a:rPr lang="hu-HU" sz="2000" i="1" dirty="0" smtClean="0"/>
              <a:t>— Nem azt teszi, legátus uram, hanem ezt: Kend hallgasson, vendég!"</a:t>
            </a:r>
          </a:p>
          <a:p>
            <a:pPr fontAlgn="base"/>
            <a:r>
              <a:rPr lang="hu-HU" sz="2000" i="1" dirty="0" smtClean="0"/>
              <a:t> (Nagy Czirok László: Csokonai- és Petőfi-emlékek a Kiskunságban. Forrás, 1973: 138-139.)</a:t>
            </a:r>
            <a:endParaRPr lang="hu-HU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67544" y="2636912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smtClean="0">
                <a:latin typeface="Arial Black" pitchFamily="34" charset="0"/>
              </a:rPr>
              <a:t>KÉZIRATOK</a:t>
            </a:r>
            <a:endParaRPr lang="hu-HU" sz="44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 descr="Kattintson az új ablakban való nagyításhoz! &#10;Click to enlarge it in a new window!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785374" y="1"/>
            <a:ext cx="4367791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188640"/>
            <a:ext cx="3779912" cy="1943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Csokonai kézirata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A Tihanyi Ekhóhoz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(Eredetije a M. T. Akadémiában.)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Megjelent a Lilla dallok között</a:t>
            </a:r>
            <a:endParaRPr lang="hu-HU" sz="2400" dirty="0"/>
          </a:p>
        </p:txBody>
      </p:sp>
      <p:sp>
        <p:nvSpPr>
          <p:cNvPr id="4" name="Téglalap 3"/>
          <p:cNvSpPr/>
          <p:nvPr/>
        </p:nvSpPr>
        <p:spPr>
          <a:xfrm>
            <a:off x="251520" y="2636912"/>
            <a:ext cx="345638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smtClean="0"/>
              <a:t>Csokonai Vitéz Mihály  </a:t>
            </a:r>
          </a:p>
          <a:p>
            <a:r>
              <a:rPr lang="hu-HU" b="1" dirty="0" smtClean="0"/>
              <a:t>A tihanyi ekhóhoz </a:t>
            </a:r>
          </a:p>
          <a:p>
            <a:r>
              <a:rPr lang="hu-HU" dirty="0" smtClean="0"/>
              <a:t> </a:t>
            </a:r>
          </a:p>
          <a:p>
            <a:r>
              <a:rPr lang="hu-HU" dirty="0" smtClean="0"/>
              <a:t> </a:t>
            </a:r>
            <a:r>
              <a:rPr lang="hu-HU" dirty="0" err="1" smtClean="0"/>
              <a:t>Tihannak</a:t>
            </a:r>
            <a:r>
              <a:rPr lang="hu-HU" dirty="0" smtClean="0"/>
              <a:t> </a:t>
            </a:r>
            <a:r>
              <a:rPr lang="hu-HU" dirty="0" err="1" smtClean="0"/>
              <a:t>rijjadó</a:t>
            </a:r>
            <a:r>
              <a:rPr lang="hu-HU" dirty="0" smtClean="0"/>
              <a:t> leánya! </a:t>
            </a:r>
          </a:p>
          <a:p>
            <a:r>
              <a:rPr lang="hu-HU" dirty="0" smtClean="0"/>
              <a:t>        Szállja ki szent hegyed </a:t>
            </a:r>
            <a:r>
              <a:rPr lang="hu-HU" dirty="0" err="1" smtClean="0"/>
              <a:t>közűl</a:t>
            </a:r>
            <a:r>
              <a:rPr lang="hu-HU" dirty="0" smtClean="0"/>
              <a:t>. </a:t>
            </a:r>
          </a:p>
          <a:p>
            <a:r>
              <a:rPr lang="hu-HU" dirty="0" smtClean="0"/>
              <a:t>Ím, kit a sors eddig annyit hánya, </a:t>
            </a:r>
          </a:p>
          <a:p>
            <a:r>
              <a:rPr lang="hu-HU" dirty="0" smtClean="0"/>
              <a:t>        Partod ellenébe </a:t>
            </a:r>
            <a:r>
              <a:rPr lang="hu-HU" dirty="0" err="1" smtClean="0"/>
              <a:t>űl</a:t>
            </a:r>
            <a:r>
              <a:rPr lang="hu-HU" dirty="0" smtClean="0"/>
              <a:t>. </a:t>
            </a:r>
          </a:p>
          <a:p>
            <a:r>
              <a:rPr lang="hu-HU" dirty="0" smtClean="0"/>
              <a:t>Itt a halvány holdnak fényén</a:t>
            </a:r>
            <a:br>
              <a:rPr lang="hu-HU" dirty="0" smtClean="0"/>
            </a:br>
            <a:r>
              <a:rPr lang="hu-HU" dirty="0" smtClean="0"/>
              <a:t>Jajgat és sír </a:t>
            </a:r>
            <a:r>
              <a:rPr lang="hu-HU" dirty="0" err="1" smtClean="0"/>
              <a:t>elpusztúlt</a:t>
            </a:r>
            <a:r>
              <a:rPr lang="hu-HU" dirty="0" smtClean="0"/>
              <a:t> reményén </a:t>
            </a:r>
          </a:p>
          <a:p>
            <a:r>
              <a:rPr lang="hu-HU" dirty="0" smtClean="0"/>
              <a:t>         Egy magános árva szív. </a:t>
            </a:r>
          </a:p>
          <a:p>
            <a:r>
              <a:rPr lang="hu-HU" dirty="0" smtClean="0"/>
              <a:t>          Egy magános árva szív …….</a:t>
            </a:r>
            <a:endParaRPr lang="hu-HU" b="1" dirty="0" smtClean="0"/>
          </a:p>
        </p:txBody>
      </p:sp>
      <p:sp>
        <p:nvSpPr>
          <p:cNvPr id="5" name="Téglalap 4"/>
          <p:cNvSpPr/>
          <p:nvPr/>
        </p:nvSpPr>
        <p:spPr>
          <a:xfrm>
            <a:off x="251520" y="5934670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hlinkClick r:id="rId3"/>
              </a:rPr>
              <a:t>https://www.arcanum.com/hu/online-kiadvanyok/Verstar-verstar-otven-kolto-osszes-verse-2/csokonai-vitez-mihaly-5088/1803-5BA0/a-tihanyi-ekhohoz-5CA7/</a:t>
            </a:r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9512" y="188640"/>
            <a:ext cx="87849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A </a:t>
            </a:r>
            <a:r>
              <a:rPr lang="hu-HU" sz="2400" dirty="0" err="1" smtClean="0"/>
              <a:t>szántódi</a:t>
            </a:r>
            <a:r>
              <a:rPr lang="hu-HU" sz="2400" dirty="0" smtClean="0"/>
              <a:t> rév közelében álló Rév Csárda falán található az emléktábla. A fehér márványtáblára a bronz portrédomborművet Csillag István érem- és szobrászművész készítette.</a:t>
            </a:r>
            <a:br>
              <a:rPr lang="hu-HU" sz="2400" dirty="0" smtClean="0"/>
            </a:br>
            <a:r>
              <a:rPr lang="hu-HU" sz="2400" dirty="0" smtClean="0"/>
              <a:t>Az épületen található emléktábla azt hirdeti, hogy Csokonai Vitéz Mihály itt írta a „Tihanyi echóhoz' című versét, 1798-ban. A táblán olvasható szöveg csak a helyet jelöli, mert az épületet már lebontották, ahol a verset írta Csokonai.</a:t>
            </a:r>
            <a:endParaRPr lang="hu-HU" sz="2400" dirty="0"/>
          </a:p>
        </p:txBody>
      </p:sp>
      <p:pic>
        <p:nvPicPr>
          <p:cNvPr id="3" name="Picture 2" descr="https://s3.eu-central-1.amazonaws.com/kozterkep/photos/39c78f60e6004af84fa9550ede570397_1.jpg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1751158" y="2863687"/>
            <a:ext cx="5641683" cy="3994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0321a-debreceni-csokonai-kultusz-targyiasult-formai1666349500_300x (1)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1007604" y="1015187"/>
            <a:ext cx="7128792" cy="4827625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1547664" y="332656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Csokonai Vitéz Mihály: </a:t>
            </a:r>
            <a:r>
              <a:rPr lang="hu-HU" sz="2400" b="1" dirty="0" err="1" smtClean="0"/>
              <a:t>Doctor</a:t>
            </a:r>
            <a:r>
              <a:rPr lang="hu-HU" sz="2400" b="1" dirty="0" smtClean="0"/>
              <a:t> Földi halálára</a:t>
            </a:r>
            <a:endParaRPr 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C:\Users\User\Downloads\0221a-debreceni-csokonai-kultusz-targyiasult-formai166634950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01772" y="908720"/>
            <a:ext cx="7140455" cy="5949280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0" y="26064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Csokonai Vitéz Mihály jövendölései </a:t>
            </a:r>
            <a:r>
              <a:rPr lang="hu-HU" sz="2400" dirty="0" smtClean="0"/>
              <a:t>[1811-től 1896-ig,(részlet)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C:\Users\User\Downloads\v_4713_228_a_csokonai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936617" y="0"/>
            <a:ext cx="4207383" cy="6858000"/>
          </a:xfrm>
          <a:prstGeom prst="rect">
            <a:avLst/>
          </a:prstGeom>
          <a:noFill/>
        </p:spPr>
      </p:pic>
      <p:sp>
        <p:nvSpPr>
          <p:cNvPr id="7" name="Téglalap 6"/>
          <p:cNvSpPr/>
          <p:nvPr/>
        </p:nvSpPr>
        <p:spPr>
          <a:xfrm>
            <a:off x="288032" y="476672"/>
            <a:ext cx="4283968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Csokonai Vitéz Mihály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autográf tintaírású levele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Csépán Istvánnak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1799 </a:t>
            </a:r>
          </a:p>
          <a:p>
            <a:endParaRPr lang="hu-HU" dirty="0" smtClean="0"/>
          </a:p>
          <a:p>
            <a:r>
              <a:rPr lang="hu-HU" sz="2000" dirty="0" smtClean="0"/>
              <a:t>A lapot Csokonai Vitéz Mihály és Katona József képével illetve a felirattal kiállítási okokból maga a gyűjtő, </a:t>
            </a:r>
            <a:r>
              <a:rPr lang="hu-HU" sz="2000" dirty="0" err="1" smtClean="0"/>
              <a:t>Darnay</a:t>
            </a:r>
            <a:r>
              <a:rPr lang="hu-HU" sz="2000" dirty="0" smtClean="0"/>
              <a:t> Kálmán ékítette fel. A levél az 1950-es évek második felében, a sümegi </a:t>
            </a:r>
            <a:r>
              <a:rPr lang="hu-HU" sz="2000" dirty="0" err="1" smtClean="0"/>
              <a:t>Darnay-gyüjtemény</a:t>
            </a:r>
            <a:r>
              <a:rPr lang="hu-HU" sz="2000" dirty="0" smtClean="0"/>
              <a:t> darabjaként került a kézirattárba.</a:t>
            </a:r>
          </a:p>
          <a:p>
            <a:r>
              <a:rPr lang="hu-HU" sz="2000" dirty="0" smtClean="0"/>
              <a:t>Petőfi Irodalmi Múzeum, Budapest</a:t>
            </a:r>
            <a:endParaRPr lang="hu-H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764704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Kallós-Kleinfeller</a:t>
            </a:r>
            <a:r>
              <a:rPr lang="hu-HU" sz="2400" b="1" dirty="0" smtClean="0"/>
              <a:t>:  A Debreceni Református Kollégium régi épülete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1869-ben bontották le, 1869, Litográfia,  Déri Múzeum , Debrecen</a:t>
            </a:r>
            <a:endParaRPr lang="hu-HU" sz="2400" dirty="0"/>
          </a:p>
        </p:txBody>
      </p:sp>
      <p:pic>
        <p:nvPicPr>
          <p:cNvPr id="109570" name="Picture 2" descr="https://upload.wikimedia.org/wikipedia/commons/6/6e/Kall%C3%B3s-Kleinfeller_The_old_Building_of_the_Reformed_College_of_Debrecen_186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9844" y="2204864"/>
            <a:ext cx="8924311" cy="3312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1412776"/>
            <a:ext cx="9144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hu-HU" sz="4400" b="1" cap="all" dirty="0" smtClean="0">
                <a:latin typeface="Arial Black" pitchFamily="34" charset="0"/>
              </a:rPr>
              <a:t>CSOKONAI </a:t>
            </a:r>
            <a:r>
              <a:rPr lang="hu-HU" sz="4400" b="1" cap="all" dirty="0" err="1" smtClean="0">
                <a:latin typeface="Arial Black" pitchFamily="34" charset="0"/>
              </a:rPr>
              <a:t>EMLÉKEk</a:t>
            </a:r>
            <a:r>
              <a:rPr lang="hu-HU" sz="4400" b="1" cap="all" dirty="0" smtClean="0">
                <a:latin typeface="Arial Black" pitchFamily="34" charset="0"/>
              </a:rPr>
              <a:t> DEBRECENBEN </a:t>
            </a:r>
          </a:p>
          <a:p>
            <a:pPr algn="ctr" fontAlgn="base"/>
            <a:r>
              <a:rPr lang="hu-HU" sz="3200" b="1" cap="all" dirty="0" smtClean="0"/>
              <a:t>(</a:t>
            </a:r>
            <a:r>
              <a:rPr lang="hu-HU" sz="3200" b="1" cap="all" dirty="0" smtClean="0">
                <a:latin typeface="Arial Black" pitchFamily="34" charset="0"/>
              </a:rPr>
              <a:t>A </a:t>
            </a:r>
            <a:r>
              <a:rPr lang="hu-HU" sz="3200" b="1" dirty="0" smtClean="0">
                <a:latin typeface="Arial Black" pitchFamily="34" charset="0"/>
              </a:rPr>
              <a:t>debreceni</a:t>
            </a:r>
            <a:r>
              <a:rPr lang="hu-HU" sz="3200" b="1" cap="all" dirty="0" smtClean="0">
                <a:latin typeface="Arial Black" pitchFamily="34" charset="0"/>
              </a:rPr>
              <a:t> C</a:t>
            </a:r>
            <a:r>
              <a:rPr lang="hu-HU" sz="3200" b="1" dirty="0" smtClean="0">
                <a:latin typeface="Arial Black" pitchFamily="34" charset="0"/>
              </a:rPr>
              <a:t>sokonai-kultusz tárgyiasult formái</a:t>
            </a:r>
            <a:r>
              <a:rPr lang="hu-HU" sz="3200" b="1" dirty="0" smtClean="0"/>
              <a:t>)</a:t>
            </a:r>
            <a:endParaRPr lang="hu-HU" sz="3200" b="1" cap="all" dirty="0" smtClean="0"/>
          </a:p>
          <a:p>
            <a:pPr algn="ctr" fontAlgn="base"/>
            <a:endParaRPr lang="hu-HU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15516" y="980728"/>
            <a:ext cx="87129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Kálvin téri szobrát Izsó Miklós készítette el (1871). </a:t>
            </a:r>
          </a:p>
          <a:p>
            <a:endParaRPr lang="hu-HU" sz="2400" dirty="0" smtClean="0"/>
          </a:p>
          <a:p>
            <a:r>
              <a:rPr lang="hu-HU" sz="2400" dirty="0" smtClean="0"/>
              <a:t>Ennek modellje kicsapatásának helyszínén, a szomszédos Kollégium Csokonai-szobájában található sok más relikvia mellett, például a folyosót ékesítő Gáborjáni-képekkel. </a:t>
            </a:r>
          </a:p>
          <a:p>
            <a:r>
              <a:rPr lang="hu-HU" sz="2400" dirty="0" smtClean="0"/>
              <a:t>A Déri Múzeum Irodalmi Tára őrzi Lilla gyűrűjét és portréját, valamint Bíró Lajos festményét, a „Csokonai és a debreceni kör”</a:t>
            </a:r>
            <a:r>
              <a:rPr lang="hu-HU" sz="2400" dirty="0" err="1" smtClean="0"/>
              <a:t>-t</a:t>
            </a:r>
            <a:r>
              <a:rPr lang="hu-HU" sz="2400" dirty="0" smtClean="0"/>
              <a:t> is. Kiemelkedő kincs Csokonai Józsefnek, a költő apjának kéziratos, illusztrált naplója is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3.eu-central-1.amazonaws.com/kozterkep/photos/adf84cd3bd556a76d9100682a28ec2a2_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867234" y="0"/>
            <a:ext cx="5069830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332656"/>
            <a:ext cx="34918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Izsó Miklós 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Csokonai Vitéz Mihály</a:t>
            </a:r>
            <a:r>
              <a:rPr lang="hu-HU" sz="2400" b="1" u="sng" dirty="0" smtClean="0"/>
              <a:t> </a:t>
            </a:r>
            <a:r>
              <a:rPr lang="hu-HU" sz="2400" dirty="0" smtClean="0"/>
              <a:t>Müncheni Királyi Bronzöntöde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 (bronzöntő közreműködő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</a:t>
            </a:r>
            <a:r>
              <a:rPr lang="hu-HU" sz="2400" dirty="0" smtClean="0"/>
              <a:t>1871. október 11. 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Kálvin tér, Debrecen</a:t>
            </a:r>
            <a:endParaRPr lang="hu-HU" sz="2400" dirty="0"/>
          </a:p>
        </p:txBody>
      </p:sp>
      <p:sp>
        <p:nvSpPr>
          <p:cNvPr id="4" name="Téglalap 3"/>
          <p:cNvSpPr/>
          <p:nvPr/>
        </p:nvSpPr>
        <p:spPr>
          <a:xfrm>
            <a:off x="0" y="4005064"/>
            <a:ext cx="37079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A 19. századi magyarországi emlékműszobrászat legjelentősebb alkotásai közé tartozik a debreceni Csokonai-emlékszobor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 descr="https://www.derimuzeum.hu/ckfinder/userfiles/images/Kiadv%C3%A1nyok/K%C3%A9pt%C3%B6rt%C3%A9netek%20a%20Fot%C3%B3t%C3%A1rb%C3%B3l/Keptortenetek_2021_11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542" y="1268760"/>
            <a:ext cx="8836915" cy="4821029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69269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Izsó Miklós szobrának nagy gipszmintája</a:t>
            </a:r>
            <a:endParaRPr 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 descr="https://www.derimuzeum.hu/ckfinder/userfiles/images/Kiadv%C3%A1nyok/K%C3%A9pt%C3%B6rt%C3%A9netek%20a%20Fot%C3%B3t%C3%A1rb%C3%B3l/Keptortenetek_2021_11_3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3923928" y="0"/>
            <a:ext cx="4516483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1844824"/>
            <a:ext cx="3635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dirty="0" smtClean="0"/>
              <a:t> A szoborról 1890-ben készült az első fennmaradt kép. </a:t>
            </a:r>
            <a:endParaRPr lang="hu-HU" sz="2400" dirty="0"/>
          </a:p>
        </p:txBody>
      </p:sp>
      <p:sp>
        <p:nvSpPr>
          <p:cNvPr id="4" name="Téglalap 3"/>
          <p:cNvSpPr/>
          <p:nvPr/>
        </p:nvSpPr>
        <p:spPr>
          <a:xfrm>
            <a:off x="0" y="5877272"/>
            <a:ext cx="3923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hlinkClick r:id="rId3"/>
              </a:rPr>
              <a:t>https://www.derimuzeum.hu/muzeumiblog.php?id=149</a:t>
            </a:r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s://s3.eu-central-1.amazonaws.com/kozterkep/photos/181cec7e12e871081a58fc214ca232d0_1.jpg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4572000" y="-1"/>
            <a:ext cx="4344555" cy="7036019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395536" y="836712"/>
            <a:ext cx="3312368" cy="1635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Izsó Miklós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</a:t>
            </a:r>
            <a:r>
              <a:rPr lang="hu-HU" sz="2400" dirty="0" smtClean="0"/>
              <a:t>A kisminta a Református Kollégium Csokonai emlékszobájában áll 2012 március elejétől.</a:t>
            </a:r>
            <a:r>
              <a:rPr lang="hu-HU" sz="2400" b="1" dirty="0" smtClean="0"/>
              <a:t> 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1196752"/>
            <a:ext cx="3779912" cy="2251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Burai István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Csokonai és diáktársai</a:t>
            </a:r>
            <a:r>
              <a:rPr lang="hu-HU" sz="2400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 2015</a:t>
            </a:r>
            <a:r>
              <a:rPr lang="hu-HU" sz="2400" b="1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színes ólomüveg mozaik  Debreceni Református  Kollégium Csokonai-szobája ablakán</a:t>
            </a:r>
            <a:endParaRPr lang="hu-HU" sz="2400" dirty="0"/>
          </a:p>
        </p:txBody>
      </p:sp>
      <p:pic>
        <p:nvPicPr>
          <p:cNvPr id="15362" name="Picture 2" descr="burai csokonai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854633" y="0"/>
            <a:ext cx="4245759" cy="6858000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251520" y="3429000"/>
            <a:ext cx="34563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2015 januárjában pótolták – a költő halálának 110. évfordulója alkalmán – az emlékhelyiség háborúban megsemmisült ablakmozaikját, </a:t>
            </a:r>
            <a:r>
              <a:rPr lang="hu-HU" dirty="0" err="1" smtClean="0"/>
              <a:t>Toroczkai</a:t>
            </a:r>
            <a:r>
              <a:rPr lang="hu-HU" dirty="0" smtClean="0"/>
              <a:t> Oszvald 1938-ban készült alkotását, mely Hatvani István professzort és tanítványait, köztük Csokonait ábrázolta.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51520" y="1196752"/>
            <a:ext cx="85689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Az utókor Csokonai nevével ruházta fel a </a:t>
            </a:r>
            <a:r>
              <a:rPr lang="hu-HU" sz="2400" b="1" dirty="0" smtClean="0"/>
              <a:t>városi színházat (1915-</a:t>
            </a:r>
            <a:r>
              <a:rPr lang="hu-HU" sz="2400" dirty="0" smtClean="0"/>
              <a:t>ben), amin </a:t>
            </a:r>
            <a:r>
              <a:rPr lang="hu-HU" sz="2400" b="1" dirty="0" smtClean="0"/>
              <a:t>Várady Sándor Csokonai-szobra </a:t>
            </a:r>
            <a:r>
              <a:rPr lang="hu-HU" sz="2400" dirty="0" smtClean="0"/>
              <a:t>is áll, </a:t>
            </a:r>
          </a:p>
          <a:p>
            <a:r>
              <a:rPr lang="hu-HU" sz="2400" dirty="0" smtClean="0"/>
              <a:t> - valamint </a:t>
            </a:r>
            <a:r>
              <a:rPr lang="hu-HU" sz="2400" b="1" dirty="0" smtClean="0"/>
              <a:t>egy belvárosi utcát</a:t>
            </a:r>
          </a:p>
          <a:p>
            <a:r>
              <a:rPr lang="hu-HU" sz="2400" b="1" dirty="0" smtClean="0"/>
              <a:t> - </a:t>
            </a:r>
            <a:r>
              <a:rPr lang="hu-HU" sz="2400" dirty="0" smtClean="0"/>
              <a:t>és a ma az </a:t>
            </a:r>
            <a:r>
              <a:rPr lang="hu-HU" sz="2400" b="1" dirty="0" smtClean="0"/>
              <a:t>Újkertben lévő gimnáziumot </a:t>
            </a:r>
            <a:r>
              <a:rPr lang="hu-HU" sz="2400" dirty="0" smtClean="0"/>
              <a:t>is</a:t>
            </a:r>
          </a:p>
          <a:p>
            <a:r>
              <a:rPr lang="hu-HU" sz="2400" dirty="0" smtClean="0"/>
              <a:t> Ez utóbbinak az ólomüvegablaka (Burai István, Baráth Pál és Czibere Sándor műve)  </a:t>
            </a:r>
          </a:p>
          <a:p>
            <a:r>
              <a:rPr lang="hu-HU" sz="2400" dirty="0" smtClean="0"/>
              <a:t>- és az udvari mellszobra (az eredeti </a:t>
            </a:r>
            <a:r>
              <a:rPr lang="hu-HU" sz="2400" b="1" dirty="0" err="1" smtClean="0"/>
              <a:t>Rigasz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Hondromatidisz</a:t>
            </a:r>
            <a:r>
              <a:rPr lang="hu-HU" sz="2400" b="1" dirty="0" smtClean="0"/>
              <a:t> alkotása</a:t>
            </a:r>
            <a:r>
              <a:rPr lang="hu-HU" sz="2400" dirty="0" smtClean="0"/>
              <a:t>) is a poéta előtt tiszteleg.</a:t>
            </a:r>
          </a:p>
          <a:p>
            <a:endParaRPr lang="hu-H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33265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Debreceni Csokonai Vitéz Mihály, Gimnázium</a:t>
            </a:r>
            <a:endParaRPr lang="hu-HU" sz="2400" b="1" dirty="0"/>
          </a:p>
        </p:txBody>
      </p:sp>
      <p:pic>
        <p:nvPicPr>
          <p:cNvPr id="1026" name="Picture 2" descr="https://buzas0417.iwk.hu/_userfiles_/buzas0417/20190121110318-b2285cb4c42f57950208e23b9d19c4e7%20-1-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395535" y="1124744"/>
            <a:ext cx="8243257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87524" y="1268760"/>
            <a:ext cx="85689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 </a:t>
            </a:r>
            <a:r>
              <a:rPr lang="hu-HU" sz="2400" b="1" dirty="0" smtClean="0"/>
              <a:t>Csokonai Gimnázium  színes üvegablakai</a:t>
            </a:r>
            <a:r>
              <a:rPr lang="hu-HU" sz="2400" dirty="0" smtClean="0"/>
              <a:t>.(2. emelet)</a:t>
            </a:r>
            <a:br>
              <a:rPr lang="hu-HU" sz="2400" dirty="0" smtClean="0"/>
            </a:br>
            <a:r>
              <a:rPr lang="hu-HU" sz="2400" dirty="0" smtClean="0"/>
              <a:t>Ezen a szinten a tizenöt ablakból hét ólomüveg ablakrész van díszítve. </a:t>
            </a:r>
          </a:p>
          <a:p>
            <a:r>
              <a:rPr lang="hu-HU" sz="2400" dirty="0" smtClean="0"/>
              <a:t>A négy sarkán egy-egy virágmintás, még a középső sorban Csokonai Vitéz Mihály életéből, verseiből vett jelenetek láthatóak.</a:t>
            </a:r>
            <a:br>
              <a:rPr lang="hu-HU" sz="2400" dirty="0" smtClean="0"/>
            </a:br>
            <a:endParaRPr lang="hu-HU" sz="2400" dirty="0" smtClean="0"/>
          </a:p>
          <a:p>
            <a:r>
              <a:rPr lang="hu-HU" sz="2400" dirty="0" smtClean="0"/>
              <a:t>Az üvegablakokat a debreceni Burai István festőművész tervei, és kartonjai alapján Czibere Sándor díszmű-üveges készítette</a:t>
            </a:r>
            <a:r>
              <a:rPr lang="hu-HU" dirty="0" smtClean="0"/>
              <a:t>.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Debrecen, Református Kollégium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1216562" y="1484784"/>
            <a:ext cx="6710875" cy="5033156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260648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err="1" smtClean="0"/>
              <a:t>Péchy</a:t>
            </a:r>
            <a:r>
              <a:rPr lang="hu-HU" sz="2400" b="1" dirty="0" smtClean="0"/>
              <a:t> Mihály, (</a:t>
            </a:r>
            <a:r>
              <a:rPr lang="hu-HU" sz="2400" dirty="0" smtClean="0"/>
              <a:t>Tervező), </a:t>
            </a:r>
            <a:r>
              <a:rPr lang="hu-HU" sz="2400" b="1" dirty="0" err="1" smtClean="0"/>
              <a:t>Éderer</a:t>
            </a:r>
            <a:r>
              <a:rPr lang="hu-HU" sz="2400" b="1" dirty="0" smtClean="0"/>
              <a:t> és </a:t>
            </a:r>
            <a:r>
              <a:rPr lang="hu-HU" sz="2400" b="1" dirty="0" err="1" smtClean="0"/>
              <a:t>Huzl</a:t>
            </a:r>
            <a:r>
              <a:rPr lang="hu-HU" sz="2400" b="1" dirty="0" smtClean="0"/>
              <a:t>,</a:t>
            </a:r>
            <a:r>
              <a:rPr lang="hu-HU" sz="2400" dirty="0" smtClean="0"/>
              <a:t> majd a </a:t>
            </a:r>
            <a:r>
              <a:rPr lang="hu-HU" sz="2400" b="1" dirty="0" err="1" smtClean="0"/>
              <a:t>Rabl</a:t>
            </a:r>
            <a:r>
              <a:rPr lang="hu-HU" sz="2400" b="1" dirty="0" smtClean="0"/>
              <a:t> testvérek (</a:t>
            </a:r>
            <a:r>
              <a:rPr lang="hu-HU" sz="2400" dirty="0" smtClean="0"/>
              <a:t>építőmesterek), 1803-1816</a:t>
            </a:r>
            <a:r>
              <a:rPr lang="hu-HU" sz="2400" b="1" dirty="0" smtClean="0"/>
              <a:t>, </a:t>
            </a:r>
            <a:r>
              <a:rPr lang="hu-HU" sz="2400" dirty="0" smtClean="0"/>
              <a:t>majd 1870-74-ben pedig az udvari szárny készült el </a:t>
            </a:r>
            <a:r>
              <a:rPr lang="hu-HU" sz="2400" b="1" dirty="0" err="1" smtClean="0"/>
              <a:t>Vasél</a:t>
            </a:r>
            <a:r>
              <a:rPr lang="hu-HU" sz="2400" b="1" dirty="0" smtClean="0"/>
              <a:t> Alajos </a:t>
            </a:r>
            <a:r>
              <a:rPr lang="hu-HU" sz="2400" dirty="0" smtClean="0"/>
              <a:t>tervei alapján. </a:t>
            </a:r>
            <a:r>
              <a:rPr lang="hu-HU" sz="2400" b="1" dirty="0" smtClean="0"/>
              <a:t>Debreceni Református Kollégium</a:t>
            </a:r>
            <a:endParaRPr 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3.eu-central-1.amazonaws.com/kozterkep/photos/a517c10709eaba6e75df588fd39b0d63_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350866" y="0"/>
            <a:ext cx="5793134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1844824"/>
            <a:ext cx="3131839" cy="2251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Csokonai Gimnázium üvegablaka: 2. emelet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Burai István </a:t>
            </a:r>
            <a:r>
              <a:rPr lang="hu-HU" sz="2400" dirty="0" smtClean="0"/>
              <a:t>festőművész tervei 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Czibere Sándor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díszmű-üveges  kivitelező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1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028460" y="490364"/>
            <a:ext cx="6115540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églalap 4"/>
          <p:cNvSpPr/>
          <p:nvPr/>
        </p:nvSpPr>
        <p:spPr>
          <a:xfrm>
            <a:off x="0" y="908720"/>
            <a:ext cx="2987824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Csokonai Gimnázium üvegablaka: 2. emelet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Burai István 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(festőművész)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Czibere Sándor 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(kivitelező közreműködő ) </a:t>
            </a:r>
          </a:p>
          <a:p>
            <a:endParaRPr lang="hu-HU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https://s3.eu-central-1.amazonaws.com/kozterkep/photos/81c652543aa6d74aa93d2a7f30f7b8cc_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28682" y="382352"/>
            <a:ext cx="6315318" cy="6093296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692696"/>
            <a:ext cx="27718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Csokonai Gimnázium üvegablaka: 2. emelet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Burai István 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(festőművész) </a:t>
            </a:r>
            <a:r>
              <a:rPr lang="hu-HU" sz="2400" b="1" dirty="0" smtClean="0"/>
              <a:t>Czibere Sándor 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(kivitelező közreműködő ) Debreceni Csokonai Gimnázium </a:t>
            </a:r>
          </a:p>
          <a:p>
            <a:endParaRPr lang="hu-HU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188640"/>
            <a:ext cx="37079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Demjén László</a:t>
            </a:r>
            <a:endParaRPr lang="hu-HU" sz="2400" u="sng" dirty="0" smtClean="0"/>
          </a:p>
          <a:p>
            <a:pPr algn="ctr">
              <a:lnSpc>
                <a:spcPts val="2400"/>
              </a:lnSpc>
            </a:pPr>
            <a:r>
              <a:rPr lang="hu-HU" sz="2400" b="1" u="sng" dirty="0" smtClean="0"/>
              <a:t>Györfi Sándor</a:t>
            </a:r>
            <a:endParaRPr lang="hu-HU" sz="2400" u="sng" dirty="0" smtClean="0"/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Csokonai – mellszobor </a:t>
            </a:r>
            <a:r>
              <a:rPr lang="hu-HU" sz="2400" dirty="0" smtClean="0"/>
              <a:t>(másolat) </a:t>
            </a:r>
            <a:r>
              <a:rPr lang="hu-HU" sz="2400" b="1" dirty="0" smtClean="0"/>
              <a:t/>
            </a:r>
            <a:br>
              <a:rPr lang="hu-HU" sz="2400" b="1" dirty="0" smtClean="0"/>
            </a:br>
            <a:r>
              <a:rPr lang="hu-HU" sz="2400" dirty="0" smtClean="0"/>
              <a:t> Avatás 2006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Avatás  1971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Debreceni Csokonai Vitéz Mihály Gimnázium</a:t>
            </a:r>
            <a:endParaRPr lang="hu-HU" sz="2400" dirty="0"/>
          </a:p>
        </p:txBody>
      </p:sp>
      <p:pic>
        <p:nvPicPr>
          <p:cNvPr id="115714" name="Picture 2" descr="https://s3.eu-central-1.amazonaws.com/kozterkep/photos/u5009-a5220-610a65cfba134-d816045a2d6ffc6664678c69_1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3838990" y="0"/>
            <a:ext cx="5143500" cy="6858000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0" y="4437112"/>
            <a:ext cx="3779912" cy="86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err="1" smtClean="0"/>
              <a:t>Rigasz</a:t>
            </a:r>
            <a:r>
              <a:rPr lang="hu-HU" sz="2400" dirty="0" smtClean="0"/>
              <a:t> </a:t>
            </a:r>
            <a:r>
              <a:rPr lang="hu-HU" sz="2400" dirty="0" err="1" smtClean="0"/>
              <a:t>Hondromatidisz</a:t>
            </a:r>
            <a:r>
              <a:rPr lang="hu-HU" sz="2400" dirty="0" smtClean="0"/>
              <a:t> ? Eredeti </a:t>
            </a:r>
            <a:r>
              <a:rPr lang="hu-HU" sz="2400" dirty="0" err="1" smtClean="0"/>
              <a:t>vörösmárvány</a:t>
            </a:r>
            <a:r>
              <a:rPr lang="hu-HU" sz="2400" dirty="0" smtClean="0"/>
              <a:t>          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Debrecen Csokonai Theatre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839331" y="1052736"/>
            <a:ext cx="7465337" cy="5599003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179512" y="260648"/>
            <a:ext cx="8784976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Csokonai Nemzeti Színház, Debrecen</a:t>
            </a:r>
            <a:r>
              <a:rPr lang="hu-HU" sz="2400" dirty="0" smtClean="0"/>
              <a:t> 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(A színház földszint, jobb oldali </a:t>
            </a:r>
            <a:r>
              <a:rPr lang="hu-HU" sz="2400" dirty="0" err="1" smtClean="0"/>
              <a:t>aszobra</a:t>
            </a:r>
            <a:r>
              <a:rPr lang="hu-HU" sz="2400" dirty="0" smtClean="0"/>
              <a:t>)</a:t>
            </a:r>
            <a:endParaRPr 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https://s3.eu-central-1.amazonaws.com/kozterkep/photos/u5009-a3095-62e0eb68bef8c-a36f8a03ce9893003a095fff_1.jpg"/>
          <p:cNvPicPr>
            <a:picLocks noChangeAspect="1" noChangeArrowheads="1"/>
          </p:cNvPicPr>
          <p:nvPr/>
        </p:nvPicPr>
        <p:blipFill>
          <a:blip r:embed="rId2" cstate="email">
            <a:lum bright="-10000" contrast="20000"/>
          </a:blip>
          <a:srcRect/>
          <a:stretch>
            <a:fillRect/>
          </a:stretch>
        </p:blipFill>
        <p:spPr bwMode="auto">
          <a:xfrm>
            <a:off x="3635896" y="0"/>
            <a:ext cx="5143500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980728"/>
            <a:ext cx="363589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Várady Sándor</a:t>
            </a:r>
            <a:r>
              <a:rPr lang="hu-HU" sz="2400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Csokonai-szobor </a:t>
            </a:r>
            <a:br>
              <a:rPr lang="hu-HU" sz="2400" b="1" dirty="0" smtClean="0"/>
            </a:br>
            <a:r>
              <a:rPr lang="hu-HU" sz="2400" dirty="0" smtClean="0"/>
              <a:t>1961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Kossuth utca 10.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Csokonai Színház homlokzat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Debrecen </a:t>
            </a:r>
          </a:p>
          <a:p>
            <a:endParaRPr lang="hu-HU" sz="2400" dirty="0" smtClean="0"/>
          </a:p>
          <a:p>
            <a:r>
              <a:rPr lang="hu-HU" sz="2400" dirty="0" smtClean="0"/>
              <a:t> A Csokonai Színház földszinti, jobb oldali szobra</a:t>
            </a:r>
          </a:p>
          <a:p>
            <a:endParaRPr lang="hu-HU" sz="2400" dirty="0" smtClean="0"/>
          </a:p>
          <a:p>
            <a:endParaRPr lang="hu-HU" b="1" u="sng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95536" y="1916832"/>
            <a:ext cx="83529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Gáborjáni Szabó Kálmán a Református Kollégium 400 éves évfordulójára egy hatalmas méretű, több részletből álló freskót festett. </a:t>
            </a:r>
          </a:p>
          <a:p>
            <a:r>
              <a:rPr lang="hu-HU" sz="2400" dirty="0" smtClean="0"/>
              <a:t> A freskó jelenetei a kollégiumi diákok életét, és a hozzájuk kapcsolódó történelmi eseményeket ábrázolják. Egy-egy részletnek külön címe is van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ebrecen - Gáborjáni Szabó Kálmán  freskósorozata 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271462" y="1152524"/>
            <a:ext cx="8601075" cy="5705476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260648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 Gáborjáni Szabó Kálmán freskósorozata</a:t>
            </a:r>
            <a:r>
              <a:rPr lang="hu-HU" sz="2400" dirty="0" smtClean="0"/>
              <a:t> 1937–1938 Freskó </a:t>
            </a:r>
            <a:br>
              <a:rPr lang="hu-HU" sz="2400" dirty="0" smtClean="0"/>
            </a:br>
            <a:r>
              <a:rPr lang="hu-HU" sz="2400" dirty="0" smtClean="0"/>
              <a:t>110?/139? Négyzetméter, Református Kollégium, Debrecen</a:t>
            </a:r>
            <a:endParaRPr 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548680"/>
            <a:ext cx="38519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Gáborjáni Szabó Kálmán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Csokonai a Nagyerdőn </a:t>
            </a:r>
            <a:r>
              <a:rPr lang="hu-HU" sz="2400" dirty="0" smtClean="0"/>
              <a:t>Freskó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Debreceni Református Kollégium 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(Fotó: Barcza János)</a:t>
            </a:r>
          </a:p>
          <a:p>
            <a:endParaRPr lang="hu-HU" sz="2400" dirty="0"/>
          </a:p>
        </p:txBody>
      </p:sp>
      <p:pic>
        <p:nvPicPr>
          <p:cNvPr id="41986" name="Picture 2" descr="mDSC_1189 (1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851920" y="2279"/>
            <a:ext cx="4722994" cy="68557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836712"/>
            <a:ext cx="42839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Csokonai Vitéz Mihály jövendölései 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mely Nápolyban találtatott e század elején. [1811-től 1896-ig]. Kézirat, leírta </a:t>
            </a:r>
            <a:r>
              <a:rPr lang="hu-HU" sz="2400" dirty="0" err="1" smtClean="0"/>
              <a:t>Pávay</a:t>
            </a:r>
            <a:r>
              <a:rPr lang="hu-HU" sz="2400" dirty="0" smtClean="0"/>
              <a:t> Gábor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1861. február 23.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és ponyva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nyomtatvány, dátum nélkül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Déry Múzeum,  Debrecen </a:t>
            </a:r>
            <a:endParaRPr lang="hu-HU" sz="2400" dirty="0"/>
          </a:p>
        </p:txBody>
      </p:sp>
      <p:pic>
        <p:nvPicPr>
          <p:cNvPr id="202754" name="Picture 2" descr="C:\Users\User\Downloads\0121a-debreceni-csokonai-kultusz-targyiasult-formai1666349500_300x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139952" y="72228"/>
            <a:ext cx="4669110" cy="6785772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5229200"/>
            <a:ext cx="4139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hlinkClick r:id="rId3"/>
              </a:rPr>
              <a:t>https://www.derimuzeum.hu/galeria.php?id=6</a:t>
            </a:r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f/fd/A_Reform%C3%A1tus_Koll%C3%A9gium_l%C3%A9gi_felv%C3%A9telen%2C_Debrecen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827584" y="908720"/>
            <a:ext cx="7488832" cy="5616624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40466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 Debreceni Református Kollégium légi felvételen</a:t>
            </a:r>
            <a:endParaRPr 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 descr="https://www.derimuzeum.hu/ckfinder/userfiles/images/2015-%C3%B6s%20ki%C3%A1ll%C3%ADt%C3%A1s/Kert_t%C3%A1rgy_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11960" y="0"/>
            <a:ext cx="4536504" cy="6829146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251520" y="980728"/>
            <a:ext cx="37079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Csokonait ábrázoló kapufaragvány </a:t>
            </a:r>
            <a:endParaRPr lang="hu-HU" sz="2400" dirty="0" smtClean="0"/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Darabos utcai ház kapujáról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1875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 Fából faragott kapudísz barnára festve 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Déry Múzeum,  Debrecen </a:t>
            </a:r>
            <a:endParaRPr lang="hu-HU" sz="2400" dirty="0"/>
          </a:p>
        </p:txBody>
      </p:sp>
      <p:sp>
        <p:nvSpPr>
          <p:cNvPr id="4" name="Téglalap 3"/>
          <p:cNvSpPr/>
          <p:nvPr/>
        </p:nvSpPr>
        <p:spPr>
          <a:xfrm>
            <a:off x="0" y="3717032"/>
            <a:ext cx="4139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A szobor felállítása, 1872 után, annak képe hamarosan népművészeti motívummá vált.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851920" y="5661248"/>
            <a:ext cx="49325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hlinkClick r:id="rId2"/>
              </a:rPr>
              <a:t>https://www.babelmatrix.org/works/hu/Csokonai_Vit%C3%A9z_Mih%C3%A1ly-1773/Szerelemdal_a_csik%C3%B3b%C5%91r%C3%B6s_kulacshoz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251520" y="476672"/>
            <a:ext cx="3996951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Csokonai Vitéz Mihály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Szerelemdal a csikóbőrös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kulacshoz </a:t>
            </a:r>
          </a:p>
          <a:p>
            <a:endParaRPr lang="hu-HU" sz="2400" b="1" dirty="0" smtClean="0"/>
          </a:p>
          <a:p>
            <a:r>
              <a:rPr lang="hu-HU" sz="2400" dirty="0" smtClean="0"/>
              <a:t>Drága kincsem, galambocskám,</a:t>
            </a:r>
            <a:br>
              <a:rPr lang="hu-HU" sz="2400" dirty="0" smtClean="0"/>
            </a:br>
            <a:r>
              <a:rPr lang="hu-HU" sz="2400" dirty="0" smtClean="0"/>
              <a:t>Csikóbőrös kulacsocskám!</a:t>
            </a:r>
            <a:br>
              <a:rPr lang="hu-HU" sz="2400" dirty="0" smtClean="0"/>
            </a:br>
            <a:r>
              <a:rPr lang="hu-HU" sz="2400" dirty="0" smtClean="0"/>
              <a:t>Érted halok, érted élek,</a:t>
            </a:r>
            <a:br>
              <a:rPr lang="hu-HU" sz="2400" dirty="0" smtClean="0"/>
            </a:br>
            <a:r>
              <a:rPr lang="hu-HU" sz="2400" dirty="0" smtClean="0"/>
              <a:t>Száz leányért nem cseréllek </a:t>
            </a:r>
          </a:p>
          <a:p>
            <a:endParaRPr lang="hu-HU" sz="2400" dirty="0" smtClean="0"/>
          </a:p>
          <a:p>
            <a:r>
              <a:rPr lang="hu-HU" sz="2400" dirty="0" err="1" smtClean="0"/>
              <a:t>Megvídító</a:t>
            </a:r>
            <a:r>
              <a:rPr lang="hu-HU" sz="2400" dirty="0" smtClean="0"/>
              <a:t> orcácskádat,</a:t>
            </a:r>
            <a:br>
              <a:rPr lang="hu-HU" sz="2400" dirty="0" smtClean="0"/>
            </a:br>
            <a:r>
              <a:rPr lang="hu-HU" sz="2400" dirty="0" smtClean="0"/>
              <a:t>Csókra termett kerek szádat</a:t>
            </a:r>
            <a:br>
              <a:rPr lang="hu-HU" sz="2400" dirty="0" smtClean="0"/>
            </a:br>
            <a:r>
              <a:rPr lang="hu-HU" sz="2400" dirty="0" smtClean="0"/>
              <a:t>Ha a számhoz szoríthatom,</a:t>
            </a:r>
            <a:br>
              <a:rPr lang="hu-HU" sz="2400" dirty="0" smtClean="0"/>
            </a:br>
            <a:r>
              <a:rPr lang="hu-HU" sz="2400" dirty="0" smtClean="0"/>
              <a:t>Zsuzsiét nem csókolgatom </a:t>
            </a:r>
          </a:p>
          <a:p>
            <a:endParaRPr lang="hu-HU" sz="2400" dirty="0" smtClean="0"/>
          </a:p>
          <a:p>
            <a:r>
              <a:rPr lang="en-US" sz="2400" dirty="0" err="1" smtClean="0"/>
              <a:t>Óh</a:t>
            </a:r>
            <a:r>
              <a:rPr lang="en-US" sz="2400" dirty="0" smtClean="0"/>
              <a:t>, </a:t>
            </a:r>
            <a:r>
              <a:rPr lang="en-US" sz="2400" dirty="0" err="1" smtClean="0"/>
              <a:t>hogy</a:t>
            </a:r>
            <a:r>
              <a:rPr lang="en-US" sz="2400" dirty="0" smtClean="0"/>
              <a:t> </a:t>
            </a:r>
            <a:r>
              <a:rPr lang="en-US" sz="2400" dirty="0" err="1" smtClean="0"/>
              <a:t>kótog</a:t>
            </a:r>
            <a:r>
              <a:rPr lang="en-US" sz="2400" dirty="0" smtClean="0"/>
              <a:t> a </a:t>
            </a:r>
            <a:r>
              <a:rPr lang="en-US" sz="2400" dirty="0" err="1" smtClean="0"/>
              <a:t>kebeled</a:t>
            </a:r>
            <a:r>
              <a:rPr lang="hu-HU" sz="2400" dirty="0" smtClean="0"/>
              <a:t> </a:t>
            </a:r>
          </a:p>
          <a:p>
            <a:r>
              <a:rPr lang="hu-HU" sz="2400" dirty="0" smtClean="0"/>
              <a:t>Melyben…</a:t>
            </a:r>
            <a:endParaRPr lang="hu-HU" sz="2400" b="1" dirty="0" smtClean="0"/>
          </a:p>
          <a:p>
            <a:endParaRPr lang="hu-HU" sz="2400" b="1" dirty="0" smtClean="0"/>
          </a:p>
          <a:p>
            <a:r>
              <a:rPr lang="hu-HU" sz="2400" dirty="0" smtClean="0"/>
              <a:t> </a:t>
            </a:r>
            <a:endParaRPr lang="hu-HU" sz="2400" dirty="0"/>
          </a:p>
        </p:txBody>
      </p:sp>
      <p:pic>
        <p:nvPicPr>
          <p:cNvPr id="5" name="Picture 2" descr="https://www.derimuzeum.hu/ckfinder/userfiles/images/2015-%C3%B6s%20ki%C3%A1ll%C3%ADt%C3%A1s/Kert_t%C3%A1rgy_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00" y="1700808"/>
            <a:ext cx="4399444" cy="4122908"/>
          </a:xfrm>
          <a:prstGeom prst="rect">
            <a:avLst/>
          </a:prstGeom>
          <a:noFill/>
        </p:spPr>
      </p:pic>
      <p:sp>
        <p:nvSpPr>
          <p:cNvPr id="6" name="Téglalap 5"/>
          <p:cNvSpPr/>
          <p:nvPr/>
        </p:nvSpPr>
        <p:spPr>
          <a:xfrm>
            <a:off x="4572000" y="0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Csikóbőrös  kulacs</a:t>
            </a:r>
            <a:r>
              <a:rPr lang="hu-HU" sz="2400" dirty="0" smtClean="0"/>
              <a:t> </a:t>
            </a:r>
            <a:br>
              <a:rPr lang="hu-HU" sz="2400" dirty="0" smtClean="0"/>
            </a:br>
            <a:r>
              <a:rPr lang="hu-HU" sz="2400" dirty="0" smtClean="0"/>
              <a:t>csikóbőrrel bevont fakulacs</a:t>
            </a:r>
            <a:r>
              <a:rPr lang="hu-HU" sz="2400" b="1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debreceni szíjgyártó munkája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1880-as évek 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Déry Múzeum Debrecen 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124744"/>
            <a:ext cx="327585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Faragott mézeskalács ütőfa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„debreceni tányér” készítéséhez, </a:t>
            </a:r>
          </a:p>
          <a:p>
            <a:pPr algn="ctr">
              <a:lnSpc>
                <a:spcPts val="2400"/>
              </a:lnSpc>
            </a:pPr>
            <a:r>
              <a:rPr lang="hu-HU" sz="2400" dirty="0" err="1" smtClean="0"/>
              <a:t>Bódogh</a:t>
            </a:r>
            <a:r>
              <a:rPr lang="hu-HU" sz="2400" dirty="0" smtClean="0"/>
              <a:t> Gyula debreceni mézeskalácsos mester műhelyéből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1900 körül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 Körte- vagy diófából fűrészelt és gyalult deszka, mélyített faragással, táblaolajjal kezelve</a:t>
            </a:r>
            <a:endParaRPr lang="hu-HU" sz="2400" dirty="0"/>
          </a:p>
        </p:txBody>
      </p:sp>
      <p:pic>
        <p:nvPicPr>
          <p:cNvPr id="2050" name="Picture 2" descr="https://www.derimuzeum.hu/ckfinder/userfiles/images/2015-%C3%B6s%20ki%C3%A1ll%C3%ADt%C3%A1s/Kert_t%C3%A1rgy_3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419872" y="543250"/>
            <a:ext cx="5724128" cy="5771500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5229200"/>
            <a:ext cx="2555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hlinkClick r:id="rId4"/>
              </a:rPr>
              <a:t>https://www.derimuzeum.hu/kiallitasok.php?id=75</a:t>
            </a:r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s://m.blog.hu/fe/feketevaros/image/csokonai-a-lakodalomban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289949" y="1241376"/>
            <a:ext cx="8564101" cy="5616624"/>
          </a:xfrm>
          <a:prstGeom prst="rect">
            <a:avLst/>
          </a:prstGeom>
          <a:noFill/>
        </p:spPr>
      </p:pic>
      <p:sp>
        <p:nvSpPr>
          <p:cNvPr id="6" name="Téglalap 5"/>
          <p:cNvSpPr/>
          <p:nvPr/>
        </p:nvSpPr>
        <p:spPr>
          <a:xfrm>
            <a:off x="0" y="332656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Jankó János</a:t>
            </a:r>
            <a:r>
              <a:rPr lang="hu-HU" sz="2400" b="1" dirty="0" smtClean="0"/>
              <a:t>: Csokonai a lakodalomban</a:t>
            </a:r>
            <a:r>
              <a:rPr lang="hu-HU" sz="2400" dirty="0" smtClean="0"/>
              <a:t>, 1869, olaj, vásznon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</a:t>
            </a:r>
            <a:r>
              <a:rPr lang="fr-FR" sz="2400" dirty="0" smtClean="0"/>
              <a:t>47 </a:t>
            </a:r>
            <a:r>
              <a:rPr lang="hu-HU" sz="2400" dirty="0" smtClean="0"/>
              <a:t>x </a:t>
            </a:r>
            <a:r>
              <a:rPr lang="fr-FR" sz="2400" dirty="0" smtClean="0"/>
              <a:t>67,5 cm</a:t>
            </a:r>
            <a:r>
              <a:rPr lang="hu-HU" sz="2400" dirty="0" smtClean="0"/>
              <a:t>, Déry Múzeum,  Debrecen 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719687" y="0"/>
            <a:ext cx="52529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251521" y="1340768"/>
            <a:ext cx="3024336" cy="1635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Menyhárt József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Csokonai Vitéz Mihály 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Déry Múzeum Debrecen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9512" y="1124744"/>
            <a:ext cx="87849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 Csokonait, mint jó eszű református gyermeket a debreceni kollégiumba adták,  ahol 1785. április 18-án, az alsóbb osztályok elvégzése után továbbléphetett. </a:t>
            </a:r>
          </a:p>
          <a:p>
            <a:r>
              <a:rPr lang="hu-HU" sz="2400" dirty="0" smtClean="0"/>
              <a:t>1785 körül a költészeti  osztályban,  Háló Kovács József fedezte fel Csokonai Vitéz Mihályt mint csodagyereket. </a:t>
            </a:r>
          </a:p>
          <a:p>
            <a:endParaRPr lang="hu-HU" sz="2400" dirty="0" smtClean="0"/>
          </a:p>
          <a:p>
            <a:endParaRPr lang="hu-HU" sz="2400" dirty="0" smtClean="0"/>
          </a:p>
          <a:p>
            <a:r>
              <a:rPr lang="hu-HU" sz="2400" dirty="0" smtClean="0"/>
              <a:t>A gimnáziumi osztályokban jól tanult, sokat olvasott, szépen szavalt, ügyesen verselt; de mikor átjutott a filozófiai tanfolyamra s fölvette a debreceni deákok egyenruháját, a fekete tógát és a háromszögű kalapot, egyre sűrűbb összeütközésbe került az iskola törvényeivel. </a:t>
            </a:r>
          </a:p>
          <a:p>
            <a:endParaRPr lang="hu-H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https://upload.wikimedia.org/wikipedia/commons/f/fa/Koll%C3%A9giumi_viselet_1624-1803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611560" y="980728"/>
            <a:ext cx="7920880" cy="5611742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18864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Debreceni református kollégiumi diákok egyenruhája (balról jobbra 1624-1774, 1774-ben, 1775-ben, 1803-ban), </a:t>
            </a:r>
            <a:r>
              <a:rPr lang="hu-HU" sz="2400" dirty="0" smtClean="0"/>
              <a:t>1804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 cstate="email"/>
          <a:srcRect l="18454" t="20469" r="18454" b="14563"/>
          <a:stretch>
            <a:fillRect/>
          </a:stretch>
        </p:blipFill>
        <p:spPr bwMode="auto">
          <a:xfrm>
            <a:off x="235154" y="1124744"/>
            <a:ext cx="8673691" cy="5021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0" y="260648"/>
            <a:ext cx="9144000" cy="712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A sötétebb tógát viselők gimnazisták, a világosabbat hordók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egyetemista diákok, </a:t>
            </a:r>
            <a:r>
              <a:rPr lang="hu-HU" sz="2400" dirty="0" smtClean="0"/>
              <a:t>2013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1772816"/>
            <a:ext cx="84969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 </a:t>
            </a:r>
          </a:p>
          <a:p>
            <a:r>
              <a:rPr lang="hu-HU" sz="2400" dirty="0" smtClean="0"/>
              <a:t>Csokonai 1788-ban a gimnázium elvégzése után, április 18-án az akadémiai tanfolyamot kezdte el. </a:t>
            </a:r>
          </a:p>
          <a:p>
            <a:r>
              <a:rPr lang="hu-HU" sz="2400" dirty="0" smtClean="0"/>
              <a:t>Tanulótársai közül kis kört alakított ki maga körül, hogy egymással az újabb irodalmat megismertessék; mindegyikük más-más nyelv tanulását vállalta el, ő az olaszt választotta.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404664"/>
            <a:ext cx="34198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Morelli</a:t>
            </a:r>
            <a:r>
              <a:rPr lang="hu-HU" sz="2400" b="1" u="sng" dirty="0" smtClean="0"/>
              <a:t> Gusztáv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Csokonai </a:t>
            </a:r>
            <a:r>
              <a:rPr lang="hu-HU" sz="2400" b="1" dirty="0"/>
              <a:t>Vitéz </a:t>
            </a:r>
            <a:r>
              <a:rPr lang="hu-HU" sz="2400" b="1" dirty="0" smtClean="0"/>
              <a:t>Mihály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Fametszet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Megjelent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</a:t>
            </a:r>
            <a:r>
              <a:rPr lang="hu-HU" sz="2400" dirty="0"/>
              <a:t>Az Osztrák-Magyar Monarchia írásban és képben (1887–1901) kiadványban</a:t>
            </a:r>
          </a:p>
        </p:txBody>
      </p:sp>
      <p:pic>
        <p:nvPicPr>
          <p:cNvPr id="43010" name="Picture 2" descr="Fájl:Csokonai Morelli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9747" y="-1"/>
            <a:ext cx="5564253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upload.wikimedia.org/wikipedia/commons/e/ef/Cymbalum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72000" y="740108"/>
            <a:ext cx="4126227" cy="2688892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4572000" y="188640"/>
            <a:ext cx="45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Cimbalom</a:t>
            </a:r>
          </a:p>
        </p:txBody>
      </p:sp>
      <p:sp>
        <p:nvSpPr>
          <p:cNvPr id="4" name="Téglalap 3"/>
          <p:cNvSpPr/>
          <p:nvPr/>
        </p:nvSpPr>
        <p:spPr>
          <a:xfrm>
            <a:off x="179512" y="764704"/>
            <a:ext cx="41044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A Kollégiumban </a:t>
            </a:r>
            <a:r>
              <a:rPr lang="hu-HU" sz="2400" b="1" dirty="0" smtClean="0"/>
              <a:t>Cimbalomnak</a:t>
            </a:r>
            <a:r>
              <a:rPr lang="hu-HU" sz="2400" dirty="0" smtClean="0"/>
              <a:t> hívták Csokonait. </a:t>
            </a:r>
          </a:p>
          <a:p>
            <a:r>
              <a:rPr lang="hu-HU" sz="2400" dirty="0" smtClean="0"/>
              <a:t>Több lehetett ebben a névben az elismerés, mint a csúfság: a lényéből áradó muzsikának, a mozgalmas, erős, sokhúrú, hangadó egyéniségnek szólt.  </a:t>
            </a:r>
          </a:p>
        </p:txBody>
      </p:sp>
      <p:pic>
        <p:nvPicPr>
          <p:cNvPr id="122884" name="Picture 4" descr="https://upload.wikimedia.org/wikipedia/commons/4/49/Cimbalom_small_00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00" y="4365104"/>
            <a:ext cx="4144008" cy="2304256"/>
          </a:xfrm>
          <a:prstGeom prst="rect">
            <a:avLst/>
          </a:prstGeom>
          <a:noFill/>
        </p:spPr>
      </p:pic>
      <p:sp>
        <p:nvSpPr>
          <p:cNvPr id="8" name="Téglalap 7"/>
          <p:cNvSpPr/>
          <p:nvPr/>
        </p:nvSpPr>
        <p:spPr>
          <a:xfrm>
            <a:off x="5220072" y="3861048"/>
            <a:ext cx="30963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Kiscimbalom</a:t>
            </a:r>
            <a:endParaRPr 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707904" y="0"/>
            <a:ext cx="4476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/>
          <p:nvPr/>
        </p:nvSpPr>
        <p:spPr>
          <a:xfrm>
            <a:off x="179512" y="1556792"/>
            <a:ext cx="2952328" cy="1019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Izsó Miklós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Csokonai vitéz Mihály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Bronz szoborminta</a:t>
            </a:r>
            <a:endParaRPr lang="hu-HU" sz="24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395536" y="3645024"/>
            <a:ext cx="3168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(Kiscimbalommal ábrázolva)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15516" y="692696"/>
            <a:ext cx="871296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sz="2400" b="1" dirty="0" smtClean="0"/>
          </a:p>
          <a:p>
            <a:r>
              <a:rPr lang="hu-HU" sz="2400" dirty="0" smtClean="0"/>
              <a:t>Csokonai egész életét és költészetét meghatározza a Debreceni Református Kollégium. Itt teljesedik ki kivételes költői tehetsége, itt szerzi meg korát meghaladó műveltségét;  több nyelven beszél, ír, fordít (görög, latin, német, francia, olasz).</a:t>
            </a:r>
          </a:p>
          <a:p>
            <a:endParaRPr lang="hu-HU" sz="2400" dirty="0" smtClean="0"/>
          </a:p>
          <a:p>
            <a:pPr>
              <a:tabLst>
                <a:tab pos="6372225" algn="l"/>
              </a:tabLst>
            </a:pPr>
            <a:r>
              <a:rPr lang="hu-HU" sz="2400" dirty="0" smtClean="0"/>
              <a:t>Tanárai a jövő tudósaként emlegették, „</a:t>
            </a:r>
            <a:r>
              <a:rPr lang="hu-HU" sz="2400" b="1" dirty="0" err="1" smtClean="0"/>
              <a:t>poeta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doctusnak</a:t>
            </a:r>
            <a:r>
              <a:rPr lang="hu-HU" sz="2400" b="1" dirty="0" smtClean="0"/>
              <a:t>” és „</a:t>
            </a:r>
            <a:r>
              <a:rPr lang="hu-HU" sz="2400" b="1" dirty="0" err="1" smtClean="0"/>
              <a:t>poeta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natusnak</a:t>
            </a:r>
            <a:r>
              <a:rPr lang="hu-HU" sz="2400" b="1" dirty="0" smtClean="0"/>
              <a:t>” </a:t>
            </a:r>
            <a:r>
              <a:rPr lang="hu-HU" sz="2400" dirty="0" smtClean="0"/>
              <a:t>is nevezték. A 18. és a 19. század fordulójának magyarországi viszonyai között lenyűgöző tájékozottsággal rendelkezett a kor gondolkodását, irodalmát, politikáját illetően egyaránt.  </a:t>
            </a:r>
          </a:p>
          <a:p>
            <a:endParaRPr lang="hu-HU" sz="2400" dirty="0" smtClean="0"/>
          </a:p>
          <a:p>
            <a:r>
              <a:rPr lang="hu-HU" sz="2000" dirty="0" smtClean="0"/>
              <a:t> </a:t>
            </a:r>
            <a:endParaRPr lang="hu-H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3861048"/>
            <a:ext cx="33123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(1823, felállítják szobrát a debreceni református kollégium könyvtártermében)</a:t>
            </a:r>
            <a:endParaRPr lang="hu-HU" sz="2400" dirty="0"/>
          </a:p>
        </p:txBody>
      </p:sp>
      <p:sp>
        <p:nvSpPr>
          <p:cNvPr id="3" name="Téglalap 2"/>
          <p:cNvSpPr/>
          <p:nvPr/>
        </p:nvSpPr>
        <p:spPr>
          <a:xfrm>
            <a:off x="1" y="692696"/>
            <a:ext cx="3995936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Ferenczy István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Csokonai Vitéz Mihály</a:t>
            </a:r>
            <a:br>
              <a:rPr lang="hu-HU" sz="2400" b="1" dirty="0" smtClean="0"/>
            </a:br>
            <a:r>
              <a:rPr lang="hu-HU" sz="2400" dirty="0" smtClean="0"/>
              <a:t>1818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Református Kollégium</a:t>
            </a:r>
            <a:r>
              <a:rPr lang="hu-HU" sz="2400" b="1" u="sng" dirty="0" smtClean="0"/>
              <a:t> </a:t>
            </a:r>
            <a:r>
              <a:rPr lang="hu-HU" sz="2400" dirty="0" smtClean="0"/>
              <a:t>Debrecen, Kálvin tér</a:t>
            </a:r>
          </a:p>
          <a:p>
            <a:endParaRPr lang="hu-HU" dirty="0"/>
          </a:p>
        </p:txBody>
      </p:sp>
      <p:pic>
        <p:nvPicPr>
          <p:cNvPr id="4098" name="Picture 2" descr="https://s3.eu-central-1.amazonaws.com/kozterkep/photos/a29e9cfbeb476c3c3a34898b78525eb4_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94482" y="-1"/>
            <a:ext cx="5149517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49288" y="404664"/>
            <a:ext cx="824542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Tudásvágya, példás kitartása, rendkívüli memóriája és nyelvtudása, filozófiai és irodalmi jártassága miatt felfigyeltek rá oktatói, 1794-ben tanárai a gimnáziumi </a:t>
            </a:r>
            <a:r>
              <a:rPr lang="hu-HU" sz="2400" dirty="0" err="1" smtClean="0"/>
              <a:t>poétai</a:t>
            </a:r>
            <a:r>
              <a:rPr lang="hu-HU" sz="2400" dirty="0" smtClean="0"/>
              <a:t> osztály 47 tanulójának tanításával bízták meg.</a:t>
            </a:r>
          </a:p>
          <a:p>
            <a:r>
              <a:rPr lang="hu-HU" sz="2400" dirty="0" smtClean="0"/>
              <a:t> Iskolai pályáját rosszul végezte, a gondjaira bízott fiúkat hanyagul vezette. </a:t>
            </a:r>
          </a:p>
          <a:p>
            <a:r>
              <a:rPr lang="hu-HU" sz="2400" dirty="0" smtClean="0"/>
              <a:t> Az órákon készülés nélkül jelent meg, együtt mulatott tanítványaival, leckeadás és templomba menés helyett a mezőre vitte őket füvészkedni.  </a:t>
            </a:r>
          </a:p>
          <a:p>
            <a:r>
              <a:rPr lang="hu-HU" sz="2400" dirty="0" smtClean="0"/>
              <a:t>Szépen induló tanári karrierje azonban hamar véget ért. </a:t>
            </a:r>
          </a:p>
          <a:p>
            <a:r>
              <a:rPr lang="hu-HU" sz="2400" b="1" dirty="0" smtClean="0"/>
              <a:t> </a:t>
            </a:r>
          </a:p>
          <a:p>
            <a:r>
              <a:rPr lang="hu-HU" sz="2400" b="1" dirty="0" smtClean="0"/>
              <a:t>1795-ben legációra küldték, Halason és Kecskeméten </a:t>
            </a:r>
            <a:r>
              <a:rPr lang="hu-HU" sz="2400" dirty="0" smtClean="0"/>
              <a:t>tartott szentbeszédeket, majd adományokat gyűjtött a kollégium számára.</a:t>
            </a:r>
            <a:r>
              <a:rPr lang="hu-HU" sz="2400" b="1" dirty="0" smtClean="0"/>
              <a:t>    </a:t>
            </a:r>
          </a:p>
          <a:p>
            <a:endParaRPr lang="hu-H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...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8608" y="0"/>
            <a:ext cx="5565392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476672"/>
            <a:ext cx="3491880" cy="2866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u="sng" dirty="0" smtClean="0"/>
              <a:t> </a:t>
            </a:r>
            <a:r>
              <a:rPr lang="hu-HU" sz="2400" b="1" u="sng" dirty="0" smtClean="0"/>
              <a:t> Molnár Jenő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Csokonai Vitéz Mihály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emléktábla </a:t>
            </a:r>
            <a:r>
              <a:rPr lang="hu-HU" sz="2400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1995,  2009 , 1995</a:t>
            </a:r>
            <a:endParaRPr lang="hu-HU" sz="2400" b="1" dirty="0" smtClean="0"/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bronz, márvány dombormű 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100 x 90 cm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Kiskunhalasi református templom déli falán 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15516" y="1490008"/>
            <a:ext cx="87129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Az adományok egy részét elköltötte. </a:t>
            </a:r>
          </a:p>
          <a:p>
            <a:r>
              <a:rPr lang="hu-HU" sz="2400" dirty="0" smtClean="0"/>
              <a:t> Útjáról azonban nem haza indult, hanem Pestre ment, </a:t>
            </a:r>
            <a:r>
              <a:rPr lang="hu-HU" sz="2400" b="1" dirty="0" smtClean="0"/>
              <a:t>Dugonics Andrásnál </a:t>
            </a:r>
            <a:r>
              <a:rPr lang="hu-HU" sz="2400" dirty="0" smtClean="0"/>
              <a:t>és Virág Benedeknél tett tisztelgő látogatást.  </a:t>
            </a:r>
          </a:p>
          <a:p>
            <a:r>
              <a:rPr lang="hu-HU" sz="2400" dirty="0" smtClean="0"/>
              <a:t>A „magyaros iskola”, Dugonics András népiessége hatott rá, de már vonzotta a felvilágosodás.  </a:t>
            </a:r>
          </a:p>
          <a:p>
            <a:r>
              <a:rPr lang="hu-HU" sz="2400" dirty="0" smtClean="0"/>
              <a:t> </a:t>
            </a:r>
          </a:p>
          <a:p>
            <a:r>
              <a:rPr lang="hu-HU" sz="2400" dirty="0" smtClean="0"/>
              <a:t>Valószínűleg szemtanúja volt Martinovics Ignác és társai kivégzésének a Vérmezőn</a:t>
            </a:r>
            <a:r>
              <a:rPr lang="hu-HU" dirty="0" smtClean="0"/>
              <a:t>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https://upload.wikimedia.org/wikipedia/commons/a/af/Dugonics_Andr%C3%A1s_kir%C3%A1lyi_oktat%C3%B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119688" y="0"/>
            <a:ext cx="4907756" cy="6858000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251520" y="908720"/>
            <a:ext cx="38884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Czetter</a:t>
            </a:r>
            <a:r>
              <a:rPr lang="hu-HU" sz="2400" b="1" u="sng" dirty="0" smtClean="0"/>
              <a:t> Sámuel 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Dugonics András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</a:t>
            </a:r>
            <a:r>
              <a:rPr lang="hu-HU" sz="2400" dirty="0" smtClean="0"/>
              <a:t>1797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rézmetszet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95536" y="260648"/>
            <a:ext cx="828092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Csokonai Vitéz Mihály</a:t>
            </a:r>
          </a:p>
          <a:p>
            <a:pPr algn="ctr"/>
            <a:r>
              <a:rPr lang="hu-HU" sz="2400" b="1" dirty="0" smtClean="0"/>
              <a:t> A Dugonics oszlopa</a:t>
            </a:r>
          </a:p>
          <a:p>
            <a:pPr algn="ctr"/>
            <a:r>
              <a:rPr lang="hu-HU" sz="2400" b="1" dirty="0" smtClean="0"/>
              <a:t> Az ő barátihoz és tisztelőihez </a:t>
            </a:r>
          </a:p>
          <a:p>
            <a:pPr algn="ctr"/>
            <a:endParaRPr lang="hu-HU" sz="2400" dirty="0" smtClean="0"/>
          </a:p>
          <a:p>
            <a:pPr algn="ctr"/>
            <a:r>
              <a:rPr lang="hu-HU" sz="2400" dirty="0" smtClean="0"/>
              <a:t> Mit? hát valójában láttam e szememmel, </a:t>
            </a:r>
          </a:p>
          <a:p>
            <a:pPr algn="ctr"/>
            <a:r>
              <a:rPr lang="hu-HU" sz="2400" dirty="0" smtClean="0"/>
              <a:t>       Vagy csak álom játszott képzelődésemmel?</a:t>
            </a:r>
          </a:p>
          <a:p>
            <a:pPr algn="ctr"/>
            <a:r>
              <a:rPr lang="hu-HU" sz="2400" dirty="0" smtClean="0"/>
              <a:t>De hát </a:t>
            </a:r>
            <a:r>
              <a:rPr lang="hu-HU" sz="2400" dirty="0" err="1" smtClean="0"/>
              <a:t>álmodhatik</a:t>
            </a:r>
            <a:r>
              <a:rPr lang="hu-HU" sz="2400" dirty="0" smtClean="0"/>
              <a:t> oly tisztán valaki, </a:t>
            </a:r>
          </a:p>
          <a:p>
            <a:pPr algn="ctr"/>
            <a:r>
              <a:rPr lang="hu-HU" sz="2400" dirty="0" smtClean="0"/>
              <a:t>       Hogy a való képét </a:t>
            </a:r>
            <a:r>
              <a:rPr lang="hu-HU" sz="2400" dirty="0" err="1" smtClean="0"/>
              <a:t>íly</a:t>
            </a:r>
            <a:r>
              <a:rPr lang="hu-HU" sz="2400" dirty="0" smtClean="0"/>
              <a:t> nyilván lássa ki? </a:t>
            </a:r>
          </a:p>
          <a:p>
            <a:pPr algn="ctr"/>
            <a:r>
              <a:rPr lang="hu-HU" sz="2400" dirty="0" smtClean="0"/>
              <a:t>Nem, nem; mert álmunkkal oda van mindenünk, </a:t>
            </a:r>
          </a:p>
          <a:p>
            <a:pPr algn="ctr"/>
            <a:r>
              <a:rPr lang="hu-HU" sz="2400" dirty="0" smtClean="0"/>
              <a:t>       Eltűnik árnyéka, mihelyt felserkenünk; </a:t>
            </a:r>
          </a:p>
          <a:p>
            <a:pPr algn="ctr"/>
            <a:r>
              <a:rPr lang="hu-HU" sz="2400" dirty="0" smtClean="0"/>
              <a:t>De én, amit láttam, arra úgy eszmélek, </a:t>
            </a:r>
          </a:p>
          <a:p>
            <a:pPr algn="ctr"/>
            <a:r>
              <a:rPr lang="hu-HU" sz="2400" dirty="0" smtClean="0"/>
              <a:t>         Mintha kísért volna egy mennyei lélek</a:t>
            </a:r>
            <a:r>
              <a:rPr lang="hu-HU" sz="2400" b="1" dirty="0" smtClean="0"/>
              <a:t>   ……</a:t>
            </a:r>
          </a:p>
          <a:p>
            <a:endParaRPr lang="hu-HU" sz="2400" dirty="0"/>
          </a:p>
        </p:txBody>
      </p:sp>
      <p:sp>
        <p:nvSpPr>
          <p:cNvPr id="5" name="Téglalap 4"/>
          <p:cNvSpPr/>
          <p:nvPr/>
        </p:nvSpPr>
        <p:spPr>
          <a:xfrm>
            <a:off x="215516" y="5733256"/>
            <a:ext cx="8712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hlinkClick r:id="rId2"/>
              </a:rPr>
              <a:t>https://www.arcanum.com/hu/online-kiadvanyok/Verstar-verstar-otven-kolto-osszes-verse-2/csokonai-vitez-mihaly-5088/1795-5470/a-dugonics-oszlopa-5563/</a:t>
            </a:r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estbuda.hu/gallery/DCS/01/Furdo/800px-Martinovics_Ign%C3%A1c_J%C3%B3zsef_Domonkos_egykor%C3%BA_rajz_ut%C3%A1n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059292" y="0"/>
            <a:ext cx="5084708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1988840"/>
            <a:ext cx="38519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Martinovics Ignác </a:t>
            </a:r>
          </a:p>
          <a:p>
            <a:pPr algn="ctr"/>
            <a:r>
              <a:rPr lang="hu-HU" sz="2400" dirty="0" smtClean="0"/>
              <a:t>(1755–1795)</a:t>
            </a:r>
          </a:p>
          <a:p>
            <a:pPr algn="ctr"/>
            <a:r>
              <a:rPr lang="hu-HU" sz="2400" dirty="0" smtClean="0"/>
              <a:t> portréja </a:t>
            </a:r>
          </a:p>
          <a:p>
            <a:pPr algn="ctr"/>
            <a:r>
              <a:rPr lang="hu-HU" sz="2400" dirty="0" smtClean="0"/>
              <a:t>Vasárnapi </a:t>
            </a:r>
            <a:r>
              <a:rPr lang="hu-HU" sz="2400" dirty="0" err="1" smtClean="0"/>
              <a:t>Ujság</a:t>
            </a:r>
            <a:r>
              <a:rPr lang="hu-HU" sz="2400" dirty="0" smtClean="0"/>
              <a:t> </a:t>
            </a:r>
          </a:p>
          <a:p>
            <a:pPr algn="ctr"/>
            <a:r>
              <a:rPr lang="hu-HU" sz="2400" dirty="0" smtClean="0"/>
              <a:t>1881. január 9-i száma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764704"/>
            <a:ext cx="86409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Apja, Csokonai Vitéz József (1747–1786) református lelkész fia volt.  A győri származású borbély  megtanulja a sebkezelést,  (akkoriban ez még nem számított orvosi foglalkozásnak). Tollforgató tudósféle, orvostudományi és történelmi könyvek kéziratait hagyott hátra.</a:t>
            </a:r>
          </a:p>
          <a:p>
            <a:r>
              <a:rPr lang="hu-HU" sz="2400" dirty="0" smtClean="0"/>
              <a:t> Szegény mesterlegényként érkezett 1769-ben Debrecenbe, de hamarosan a város tekintélyes polgára, vagyonos ember. Borbélymester-társai azzal fejezik ki tiszteletüket iránta, hogy céhmesterré választják. </a:t>
            </a:r>
          </a:p>
          <a:p>
            <a:r>
              <a:rPr lang="hu-HU" sz="2400" dirty="0" smtClean="0"/>
              <a:t>Azonban halála után a családja elszegényedett.</a:t>
            </a:r>
          </a:p>
          <a:p>
            <a:endParaRPr lang="hu-HU" sz="2400" dirty="0" smtClean="0"/>
          </a:p>
          <a:p>
            <a:r>
              <a:rPr lang="hu-HU" sz="2400" dirty="0" smtClean="0"/>
              <a:t> Anyja Diószegi Sára (1755–1810) volt, Diószegi Mihály szabómester lánya, a magyar irodalom iránt érdeklődő asszony, aki Gyöngyösi István eposzaiból néhány részletet kívülről is megtanult. </a:t>
            </a:r>
          </a:p>
          <a:p>
            <a:r>
              <a:rPr lang="hu-HU" sz="2400" dirty="0" smtClean="0"/>
              <a:t> Férje 1786. február 20-án bekövetkezett halála után árva gyermekeinek ellátására kosztos diákokat vállalt. 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C:\Users\User\Downloads\1993_nagykep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740664" y="836712"/>
            <a:ext cx="7662672" cy="5620512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26064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Martinovics Ignác és társai kivégzése a Vérmezőn</a:t>
            </a:r>
            <a:r>
              <a:rPr lang="hu-HU" sz="2400" dirty="0" smtClean="0"/>
              <a:t>, 1795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https://upload.wikimedia.org/wikipedia/commons/thumb/5/5f/1795_memorial._-_V%C3%A9rmez%C5%91_Park%2C_2016_Budapest.jpg/1024px-1795_memorial._-_V%C3%A9rmez%C5%91_Park%2C_2016_Budapest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15616" y="1556792"/>
            <a:ext cx="6816757" cy="5112568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188640"/>
            <a:ext cx="9144000" cy="1327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Jelképes kőkoporsó az első magyar köztársasági mozgalom ( magyar jakobinusok ) vezetőinek emlékére </a:t>
            </a:r>
            <a:r>
              <a:rPr lang="hu-HU" sz="2400" dirty="0" smtClean="0"/>
              <a:t>- Budapest 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I. kerület , Krisztinaváros városrész, Vérmező, Attila út Krisztina körút sarok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260648"/>
            <a:ext cx="475252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Hazatérte után  perbe fogták. Csokonai szabados életvitele miatt magára haragította a konzervatív debreceni professzorokat. </a:t>
            </a:r>
          </a:p>
          <a:p>
            <a:r>
              <a:rPr lang="hu-HU" sz="2400" dirty="0" smtClean="0"/>
              <a:t>Az utolsó csepp a pohárban az volt, mikor elöljárója, Szilágyi professzor a rektorral együtt rajtakapta, amint a diákjaival az erdőben pipázgatott. </a:t>
            </a:r>
          </a:p>
          <a:p>
            <a:r>
              <a:rPr lang="hu-HU" sz="2400" dirty="0" smtClean="0"/>
              <a:t>Ugyanis mind a magánéletben, mind a költészetben szenvedélye volt a pipázás. </a:t>
            </a:r>
          </a:p>
          <a:p>
            <a:r>
              <a:rPr lang="hu-HU" sz="2400" dirty="0" smtClean="0"/>
              <a:t>Feljegyezték róla, hogy diákjaival gyakran pipázgatással múlatták az időt, miközben költeményeket szavaltak és színdarabokat adtak elő. </a:t>
            </a:r>
          </a:p>
          <a:p>
            <a:endParaRPr lang="hu-HU" sz="2400" dirty="0" smtClean="0"/>
          </a:p>
          <a:p>
            <a:endParaRPr lang="hu-HU" sz="2400" dirty="0" smtClean="0"/>
          </a:p>
          <a:p>
            <a:endParaRPr lang="hu-HU" sz="2400" dirty="0" smtClean="0"/>
          </a:p>
        </p:txBody>
      </p:sp>
      <p:pic>
        <p:nvPicPr>
          <p:cNvPr id="3" name="Picture 2" descr="https://cdn-603e8c24c1ac180650175bd1.closte.com/wp-content/uploads/sites/8/drogriporter/imce/pipa3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5652120" y="2131185"/>
            <a:ext cx="3491880" cy="25956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548680"/>
            <a:ext cx="38519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Gáborjáni Szabó Kálmán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Csokonai a Nagyerdőn </a:t>
            </a:r>
            <a:r>
              <a:rPr lang="hu-HU" sz="2400" dirty="0" smtClean="0"/>
              <a:t>Freskó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Debreceni Református Kollégium 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(Fotó: Barcza János)</a:t>
            </a:r>
          </a:p>
          <a:p>
            <a:endParaRPr lang="hu-HU" sz="2400" dirty="0"/>
          </a:p>
        </p:txBody>
      </p:sp>
      <p:pic>
        <p:nvPicPr>
          <p:cNvPr id="41986" name="Picture 2" descr="mDSC_1189 (1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851920" y="2279"/>
            <a:ext cx="4722994" cy="68557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260648"/>
            <a:ext cx="864096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i="1" dirty="0" smtClean="0"/>
              <a:t>„Ennek a szép téli napnak a délutánján kinn barangol Csokonai tanítványaival a </a:t>
            </a:r>
            <a:r>
              <a:rPr lang="hu-HU" sz="2400" i="1" dirty="0" err="1" smtClean="0"/>
              <a:t>nagyerdõn</a:t>
            </a:r>
            <a:r>
              <a:rPr lang="hu-HU" sz="2400" i="1" dirty="0" smtClean="0"/>
              <a:t>. Nagyban pipáznak mindahányan. Virágos </a:t>
            </a:r>
            <a:r>
              <a:rPr lang="hu-HU" sz="2400" i="1" dirty="0" err="1" smtClean="0"/>
              <a:t>kedvökben</a:t>
            </a:r>
            <a:r>
              <a:rPr lang="hu-HU" sz="2400" i="1" dirty="0" smtClean="0"/>
              <a:t> vannak, különösen Csokonai. Véletlen éppen Szilágyi Gáborra bukkannak, aki a rektorral meg egy seborvossal: Kocsi Sebestyénnel sétálgat a fák közt. Szilágyi meglátja a pipásokat, felforr az epéje, megállítja Csokonait: hogy meri megengedni tanítványainak a pipázást? Csokonai igen cinikusan, </a:t>
            </a:r>
            <a:r>
              <a:rPr lang="hu-HU" sz="2400" i="1" dirty="0" err="1" smtClean="0"/>
              <a:t>csípõsen</a:t>
            </a:r>
            <a:r>
              <a:rPr lang="hu-HU" sz="2400" i="1" dirty="0" smtClean="0"/>
              <a:t>, hamis udvariassággal válaszol. Ez annyira feldühösíti a fennhéjázó embert, hogy behívja </a:t>
            </a:r>
            <a:r>
              <a:rPr lang="hu-HU" sz="2400" i="1" dirty="0" err="1" smtClean="0"/>
              <a:t>feleselõ</a:t>
            </a:r>
            <a:r>
              <a:rPr lang="hu-HU" sz="2400" i="1" dirty="0" smtClean="0"/>
              <a:t> tanítványát a </a:t>
            </a:r>
            <a:r>
              <a:rPr lang="hu-HU" sz="2400" i="1" dirty="0" err="1" smtClean="0"/>
              <a:t>csõszházba</a:t>
            </a:r>
            <a:r>
              <a:rPr lang="hu-HU" sz="2400" i="1" dirty="0" smtClean="0"/>
              <a:t> és ott támad reá; semmirevalónak nevezi, aki eljátszotta jóindulatát. Annyira megy, hogy felpofozással, kidobással fenyegeti. Csokonai egy ideig állja a vastag tréfát; de hamar kilobban a vére s nem valami szépen válik el professzorától</a:t>
            </a:r>
            <a:r>
              <a:rPr lang="hu-HU" sz="2400" dirty="0" smtClean="0"/>
              <a:t>.„  </a:t>
            </a:r>
          </a:p>
          <a:p>
            <a:r>
              <a:rPr lang="hu-HU" sz="2400" dirty="0" smtClean="0"/>
              <a:t>Oláh Gábor: Csokonait kicsapják, Nyugat 1911/4.</a:t>
            </a:r>
          </a:p>
          <a:p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1403648" y="5661248"/>
            <a:ext cx="42901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hlinkClick r:id="rId2"/>
              </a:rPr>
              <a:t>https://drogriporter.hu/csokonai-es-babilon</a:t>
            </a:r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" y="1196752"/>
            <a:ext cx="32758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Holló László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Csokonai a Nagyerdőn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 Déry Múzeum Debrecen</a:t>
            </a:r>
            <a:endParaRPr lang="hu-HU" sz="2400" dirty="0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313075" y="0"/>
            <a:ext cx="5830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1556792"/>
            <a:ext cx="84969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Az iskolai esküdtszék 1795 nyarán lesújtó módon ítélkezett személyéről: botrányos dolgaiért ünnepélyesen kizárták a debreceni kollégiumból. </a:t>
            </a:r>
          </a:p>
          <a:p>
            <a:r>
              <a:rPr lang="hu-HU" sz="2400" dirty="0" smtClean="0"/>
              <a:t>Pap most már nem lehetett, a kollégium épületébe nem volt szabad belépnie, a tanulókat eltiltották a vele való érintkezéstől, még bizonyítványt sem kapott.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982450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 smtClean="0">
                <a:latin typeface="Arial Black" pitchFamily="34" charset="0"/>
              </a:rPr>
              <a:t>CSOKONAI</a:t>
            </a:r>
          </a:p>
          <a:p>
            <a:pPr algn="ctr"/>
            <a:r>
              <a:rPr lang="hu-HU" sz="4400" b="1" dirty="0" smtClean="0">
                <a:latin typeface="Arial Black" pitchFamily="34" charset="0"/>
              </a:rPr>
              <a:t> ÉS A BOTANIKA</a:t>
            </a:r>
            <a:endParaRPr lang="hu-HU" sz="44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69776" y="1700808"/>
            <a:ext cx="8604448" cy="3035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Már elsőéves kollégista korában egy beadvánnyal fordul  a </a:t>
            </a:r>
            <a:r>
              <a:rPr lang="hu-HU" sz="2400" dirty="0" err="1" smtClean="0"/>
              <a:t>professzorátushoz</a:t>
            </a:r>
            <a:r>
              <a:rPr lang="hu-HU" sz="2400" dirty="0" smtClean="0"/>
              <a:t>, amelyben kéri, hogy a tüskés és szövevényes teológiai tudományok alól mentsék fel, amin méltóképpen meg is botránkoztak, de hát oly szép latinsággal szövegezte meg ezt a kérvényt, hogy végül is eltekintettek a megbüntetéstől.</a:t>
            </a:r>
          </a:p>
          <a:p>
            <a:endParaRPr lang="hu-HU" sz="2400" b="1" dirty="0" smtClean="0"/>
          </a:p>
          <a:p>
            <a:r>
              <a:rPr lang="hu-HU" sz="2400" dirty="0" smtClean="0"/>
              <a:t> </a:t>
            </a:r>
          </a:p>
          <a:p>
            <a:endParaRPr lang="hu-H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87524" y="476672"/>
            <a:ext cx="856895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Az egykor a Déri Múzeum helyén található Füvészkert megalapításának gondolata annak a baráti körnek köszönhető, amelynek </a:t>
            </a:r>
            <a:r>
              <a:rPr lang="hu-HU" sz="2400" b="1" dirty="0" smtClean="0"/>
              <a:t>Fazekas Mihály, Diószegi Sámuel, Földi János, </a:t>
            </a:r>
            <a:r>
              <a:rPr lang="hu-HU" sz="2400" dirty="0" smtClean="0"/>
              <a:t>Szentgyörgyi József mellett</a:t>
            </a:r>
            <a:r>
              <a:rPr lang="hu-HU" sz="2400" b="1" dirty="0" smtClean="0"/>
              <a:t> Csokonai </a:t>
            </a:r>
            <a:r>
              <a:rPr lang="hu-HU" sz="2400" dirty="0" smtClean="0"/>
              <a:t>is tagja volt. </a:t>
            </a:r>
          </a:p>
          <a:p>
            <a:endParaRPr lang="hu-HU" sz="2400" dirty="0" smtClean="0"/>
          </a:p>
          <a:p>
            <a:r>
              <a:rPr lang="hu-HU" sz="2400" dirty="0" smtClean="0"/>
              <a:t>Az aktívan kertészkedő és botanizáló társaság munkájának eredménye az 1807-ben megjelent Debreceni Füvészkönyv, amely a növények népi és tudományos elnevezése mellett számos újonnan kitalált, azóta meghonosodott nevet is tartalmaz. </a:t>
            </a:r>
          </a:p>
          <a:p>
            <a:endParaRPr lang="hu-HU" sz="2400" dirty="0" smtClean="0"/>
          </a:p>
          <a:p>
            <a:r>
              <a:rPr lang="hu-HU" sz="2400" dirty="0" smtClean="0"/>
              <a:t>A növény- és szógyűjtéshez a kertet végső menedéknek tekintő Csokonai is hozzájárult, aki ekkor írt verseiben a szemlélődő életforma eszményét hirdette. </a:t>
            </a:r>
            <a:endParaRPr lang="hu-HU" sz="2400" dirty="0"/>
          </a:p>
        </p:txBody>
      </p:sp>
      <p:sp>
        <p:nvSpPr>
          <p:cNvPr id="3" name="Téglalap 2"/>
          <p:cNvSpPr/>
          <p:nvPr/>
        </p:nvSpPr>
        <p:spPr>
          <a:xfrm>
            <a:off x="395536" y="5373216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hlinkClick r:id="rId2"/>
              </a:rPr>
              <a:t>https://www.derimuzeum.hu/irodalomhaza/hirek.php?id=12</a:t>
            </a:r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http://irodalmi.derimuzeum.hu/media/k2/items/cache/fc1da7257992fc36032e11db3df7a664_XL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208704" y="1124744"/>
            <a:ext cx="8726591" cy="5472608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0" y="260648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Csokonai Vitéz József naplója a Csokonai család nemesi címerével</a:t>
            </a:r>
            <a:r>
              <a:rPr lang="hu-HU" sz="2400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Déri Múzeum, Debrecen</a:t>
            </a:r>
            <a:endParaRPr 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260648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Bíró Lajos: Csokonai és a debreceni kör</a:t>
            </a:r>
            <a:r>
              <a:rPr lang="hu-HU" sz="2400" dirty="0" smtClean="0"/>
              <a:t>, 20. század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Déri Múzeum, Debrecen</a:t>
            </a:r>
            <a:endParaRPr lang="hu-HU" sz="2400" dirty="0"/>
          </a:p>
        </p:txBody>
      </p:sp>
      <p:pic>
        <p:nvPicPr>
          <p:cNvPr id="115714" name="Picture 2" descr="Irodalom 10. (NAT2020) - IV. A FELVILÁGOSODÁS MAGYAR IRODALMA - 36. Csokonai  Vitéz Mihály pályája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753156" y="980728"/>
            <a:ext cx="7637688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332656"/>
            <a:ext cx="86409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Az, hogy Debrecenben füvészkert létesüljön, annak idején már </a:t>
            </a:r>
            <a:r>
              <a:rPr lang="hu-HU" sz="2400" b="1" dirty="0" smtClean="0"/>
              <a:t>Csokonainak </a:t>
            </a:r>
            <a:r>
              <a:rPr lang="hu-HU" sz="2400" dirty="0" smtClean="0"/>
              <a:t>és </a:t>
            </a:r>
            <a:r>
              <a:rPr lang="hu-HU" sz="2400" b="1" dirty="0" smtClean="0"/>
              <a:t>Fazekas Mihálynak</a:t>
            </a:r>
            <a:r>
              <a:rPr lang="hu-HU" sz="2400" dirty="0" smtClean="0"/>
              <a:t>, eszébe jutott mikor a tervezett Füvészkönyvhöz gyűjtötték a növények népnyelvi elnevezéseit. Ha valamely </a:t>
            </a:r>
            <a:r>
              <a:rPr lang="hu-HU" sz="2400" dirty="0" err="1" smtClean="0"/>
              <a:t>giz-gaznak</a:t>
            </a:r>
            <a:r>
              <a:rPr lang="hu-HU" sz="2400" dirty="0" smtClean="0"/>
              <a:t> nem volt saját neve, azt ők maguk keresztelték el szép költői, vagy éppen konkrét tulajdonságukra, használatukra vagy küllemükre utaló nevekkel, mint </a:t>
            </a:r>
            <a:r>
              <a:rPr lang="hu-HU" sz="2400" b="1" dirty="0" err="1" smtClean="0"/>
              <a:t>Csukóka</a:t>
            </a:r>
            <a:r>
              <a:rPr lang="hu-HU" sz="2400" b="1" dirty="0" smtClean="0"/>
              <a:t>, </a:t>
            </a:r>
            <a:r>
              <a:rPr lang="hu-HU" sz="2400" b="1" dirty="0" err="1" smtClean="0"/>
              <a:t>Mámorka</a:t>
            </a:r>
            <a:r>
              <a:rPr lang="hu-HU" sz="2400" b="1" dirty="0" smtClean="0"/>
              <a:t>, </a:t>
            </a:r>
            <a:r>
              <a:rPr lang="hu-HU" sz="2400" b="1" dirty="0" err="1" smtClean="0"/>
              <a:t>Ebír</a:t>
            </a:r>
            <a:r>
              <a:rPr lang="hu-HU" sz="2400" b="1" dirty="0" smtClean="0"/>
              <a:t>, </a:t>
            </a:r>
            <a:r>
              <a:rPr lang="hu-HU" sz="2400" b="1" dirty="0" err="1" smtClean="0"/>
              <a:t>Csülleng</a:t>
            </a:r>
            <a:r>
              <a:rPr lang="hu-HU" sz="2400" b="1" dirty="0" smtClean="0"/>
              <a:t>, Kígyószisz, Gólyaorr, Nyíltok.</a:t>
            </a:r>
            <a:r>
              <a:rPr lang="hu-HU" sz="2400" dirty="0" smtClean="0"/>
              <a:t> </a:t>
            </a:r>
          </a:p>
          <a:p>
            <a:endParaRPr lang="hu-HU" sz="2400" dirty="0" smtClean="0"/>
          </a:p>
          <a:p>
            <a:r>
              <a:rPr lang="hu-HU" sz="2400" dirty="0" smtClean="0"/>
              <a:t> Erre utal Németh László is a </a:t>
            </a:r>
            <a:r>
              <a:rPr lang="hu-HU" sz="2400" b="1" dirty="0" smtClean="0"/>
              <a:t>Csokonai és a botanika</a:t>
            </a:r>
            <a:r>
              <a:rPr lang="hu-HU" sz="2400" dirty="0" smtClean="0"/>
              <a:t> kapcsolatát elemző tanulmányában, állítván, hogy Csokonai egy olyan költő, akinek a műveiben lexikonok lapulnak. S ez valóban elmondható róla, akárcsak az egész század költészetéről, a különbség persze az, hogy Csokonainak ezek a lexikonok nem „húzzák le” a költészetét, hanem csodálatosképpen inkább magasba emelik.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260648"/>
            <a:ext cx="9144000" cy="1327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Az András-templom és környéke </a:t>
            </a:r>
            <a:r>
              <a:rPr lang="hu-HU" sz="2400" dirty="0" smtClean="0"/>
              <a:t>1802 előtt. Grafika: © Szegedi Károly 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 Az 1802-es tűzvész miatt megsemmisült, egykori András-templomban valamint Református Kollégiumban gyönyörködhetünk, és szerepel a képen a </a:t>
            </a:r>
            <a:r>
              <a:rPr lang="hu-HU" sz="2400" b="1" dirty="0" smtClean="0"/>
              <a:t>Pap-tava és a ,,nagy híd" </a:t>
            </a:r>
            <a:r>
              <a:rPr lang="hu-HU" sz="2400" dirty="0" smtClean="0"/>
              <a:t>is.</a:t>
            </a:r>
            <a:endParaRPr lang="hu-HU" sz="2400" dirty="0"/>
          </a:p>
        </p:txBody>
      </p:sp>
      <p:pic>
        <p:nvPicPr>
          <p:cNvPr id="1026" name="Picture 2" descr="C:\Users\User\Downloads\AndrtPapt_802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6742" y="1700808"/>
            <a:ext cx="6930516" cy="50029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https://internetfigyelo.files.wordpress.com/2012/06/debrceni-bc3a9kc3a1s-tc3b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35562" y="764704"/>
            <a:ext cx="7872875" cy="5904657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33265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Nagyerdei Csónakázó-tó, </a:t>
            </a:r>
            <a:r>
              <a:rPr lang="hu-HU" sz="2400" dirty="0" smtClean="0"/>
              <a:t>Debrecen 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https://exploredebrecen.hu/wp-content/uploads/2020/11/deri-ter-1024x57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23550" y="1412776"/>
            <a:ext cx="8096899" cy="4554506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332656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A Déri tér, </a:t>
            </a:r>
            <a:r>
              <a:rPr lang="hu-HU" sz="2400" dirty="0" smtClean="0"/>
              <a:t> helyén egykor a Paptava, majd 1840-től a kollégiumi diákok természetrajzi oktatását szolgáló első nagyobb botanikus kert állt.</a:t>
            </a:r>
            <a:endParaRPr 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Földi János arcképe Muhi Sándor grafikája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220072" y="0"/>
            <a:ext cx="3419872" cy="5027214"/>
          </a:xfrm>
          <a:prstGeom prst="rect">
            <a:avLst/>
          </a:prstGeom>
          <a:noFill/>
        </p:spPr>
      </p:pic>
      <p:sp>
        <p:nvSpPr>
          <p:cNvPr id="9" name="Szövegdoboz 8"/>
          <p:cNvSpPr txBox="1"/>
          <p:nvPr/>
        </p:nvSpPr>
        <p:spPr>
          <a:xfrm>
            <a:off x="251520" y="620688"/>
            <a:ext cx="3744416" cy="1019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Dr. Földi János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(Muhi Sándor, 1990-es évek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Grafika)</a:t>
            </a:r>
            <a:endParaRPr lang="hu-HU" sz="2400" dirty="0"/>
          </a:p>
        </p:txBody>
      </p:sp>
      <p:sp>
        <p:nvSpPr>
          <p:cNvPr id="6" name="Téglalap 5"/>
          <p:cNvSpPr/>
          <p:nvPr/>
        </p:nvSpPr>
        <p:spPr>
          <a:xfrm>
            <a:off x="323528" y="1905506"/>
            <a:ext cx="43924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 A füvészetre Földi János és sógora Diószegi Sámuel  buzdították. 1807-ben jelent meg a sógorával, Diószegi Sámuellel együtt írt Magyar Füvészkönyv, az első magyar nyelvű tudományos botanikai rendszerezés és növény-meghatározó könyv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4" name="Picture 6" descr="Kattintson az új ablakban való nagyításhoz! &#10;Click to enlarge it in a new window!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038683" y="0"/>
            <a:ext cx="5141829" cy="6858000"/>
          </a:xfrm>
          <a:prstGeom prst="rect">
            <a:avLst/>
          </a:prstGeom>
          <a:noFill/>
        </p:spPr>
      </p:pic>
      <p:sp>
        <p:nvSpPr>
          <p:cNvPr id="9" name="Téglalap 8"/>
          <p:cNvSpPr/>
          <p:nvPr/>
        </p:nvSpPr>
        <p:spPr>
          <a:xfrm>
            <a:off x="0" y="476672"/>
            <a:ext cx="39959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Kallós Ede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Diószegi Sámuel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és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Fazekas Mihály szobra 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mészkő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Debreceni  Egyetem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botanikus kertje</a:t>
            </a:r>
            <a:endParaRPr 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916832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 smtClean="0">
                <a:latin typeface="Arial Black" pitchFamily="34" charset="0"/>
              </a:rPr>
              <a:t>SÁROSPATAKI KOLLÉGIUM </a:t>
            </a:r>
            <a:endParaRPr lang="hu-HU" sz="4400" dirty="0">
              <a:latin typeface="Arial Black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323528" y="3140968"/>
            <a:ext cx="85689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Az</a:t>
            </a:r>
            <a:r>
              <a:rPr lang="hu-HU" sz="2400" b="1" dirty="0" smtClean="0"/>
              <a:t> 1795–96. </a:t>
            </a:r>
            <a:r>
              <a:rPr lang="hu-HU" sz="2400" dirty="0" smtClean="0"/>
              <a:t>tanévet a </a:t>
            </a:r>
            <a:r>
              <a:rPr lang="hu-HU" sz="2400" b="1" dirty="0" smtClean="0"/>
              <a:t>sárospataki kollégiumban  </a:t>
            </a:r>
            <a:r>
              <a:rPr lang="hu-HU" sz="2400" dirty="0" smtClean="0"/>
              <a:t>töltötte de itt </a:t>
            </a:r>
            <a:r>
              <a:rPr lang="hu-HU" sz="2400" dirty="0" err="1" smtClean="0"/>
              <a:t>Kövy</a:t>
            </a:r>
            <a:r>
              <a:rPr lang="hu-HU" sz="2400" dirty="0" smtClean="0"/>
              <a:t> Sándor sem volt képes vele a jogtudományt megkedveltetni, úgyhogy rendszertelenül látogatta az előadásokat. A költészet régi szeretete  egészen lekötötte.  1796-ban Debrecenen és Pesten át Pozsonyba ment az országgyűlésre, remélve, hogy verseinek kiadásához pártfogót talál.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eírás: patakikollegium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4584" y="1484784"/>
            <a:ext cx="8794831" cy="5033761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18864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A Sárospataki Református Kollégium a 16-17. században.</a:t>
            </a:r>
            <a:r>
              <a:rPr lang="hu-HU" sz="2400" dirty="0" smtClean="0"/>
              <a:t> Ez az iskola az ország egyik legrégebben fennálló oktatási intézménye, 1531-ben, a reformáció szellemében alapította Perényi Péter koronaőr.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6" name="Picture 4" descr="https://upload.wikimedia.org/wikipedia/commons/c/cb/S%C3%A1rospataki_Reform%C3%A1tus_Koll%C3%A9gium_Gimn%C3%A1ziuma%2C_l%C3%A9gi_fot%C3%B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2060848"/>
            <a:ext cx="3923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Sárospataki Református Kollégium Gimnáziuma, Általános Iskolája és Diákotthona</a:t>
            </a:r>
            <a:endParaRPr 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260648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dirty="0" smtClean="0"/>
              <a:t>A naplójában  </a:t>
            </a:r>
            <a:r>
              <a:rPr lang="hu-HU" sz="2400" b="1" dirty="0" smtClean="0"/>
              <a:t>korabeli kollégiumi diákviseleteket </a:t>
            </a:r>
            <a:r>
              <a:rPr lang="hu-HU" sz="2400" dirty="0" smtClean="0"/>
              <a:t>is lerajzolta. A mai Romkert kialakításakor a Medgyessy-gimnázium diákjai ezek másait festették a kerítésekre – amik ma a hittudományi egyetem udvarát díszítik.</a:t>
            </a:r>
            <a:endParaRPr lang="hu-HU" sz="2400" dirty="0"/>
          </a:p>
        </p:txBody>
      </p:sp>
      <p:pic>
        <p:nvPicPr>
          <p:cNvPr id="1026" name="Picture 2" descr="C:\Users\User\Downloads\tk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655296" y="1484784"/>
            <a:ext cx="7833407" cy="52222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https://s3.eu-central-1.amazonaws.com/kozterkep/photos/85c4a1769fd30a312b6ae820936ad7fe_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707904" y="0"/>
            <a:ext cx="5149515" cy="6858000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251520" y="692696"/>
            <a:ext cx="32403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Vilt</a:t>
            </a:r>
            <a:r>
              <a:rPr lang="hu-HU" sz="2400" b="1" u="sng" dirty="0" smtClean="0"/>
              <a:t> Tibo</a:t>
            </a:r>
            <a:r>
              <a:rPr lang="hu-HU" sz="2400" b="1" dirty="0" smtClean="0"/>
              <a:t>r  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Csokonai Vitéz Mihály </a:t>
            </a:r>
            <a:r>
              <a:rPr lang="hu-HU" sz="2400" dirty="0" smtClean="0"/>
              <a:t>Felállítás: 1972. október 14.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Sárospatak</a:t>
            </a:r>
            <a:br>
              <a:rPr lang="hu-HU" sz="2400" dirty="0" smtClean="0"/>
            </a:br>
            <a:r>
              <a:rPr lang="hu-HU" sz="2400" dirty="0" smtClean="0"/>
              <a:t>Kazinczy Ferenc utca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s3.eu-central-1.amazonaws.com/kozterkep/photos/6c772e6cb772f93facbbddcf00fc6ee9_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30215" y="0"/>
            <a:ext cx="4571999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251520" y="548680"/>
            <a:ext cx="37444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Vilt</a:t>
            </a:r>
            <a:r>
              <a:rPr lang="hu-HU" sz="2400" b="1" u="sng" dirty="0" smtClean="0"/>
              <a:t> Tibo</a:t>
            </a:r>
            <a:r>
              <a:rPr lang="hu-HU" sz="2400" b="1" dirty="0" smtClean="0"/>
              <a:t>r  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Csokonai Vitéz Mihály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(részlet)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</a:t>
            </a:r>
            <a:r>
              <a:rPr lang="hu-HU" sz="2400" dirty="0" smtClean="0"/>
              <a:t>Felállítás:1972. október 14.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Sárospatak</a:t>
            </a:r>
            <a:br>
              <a:rPr lang="hu-HU" sz="2400" dirty="0" smtClean="0"/>
            </a:br>
            <a:r>
              <a:rPr lang="hu-HU" sz="2400" dirty="0" smtClean="0"/>
              <a:t>Kazinczy Ferenc utca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2132856"/>
            <a:ext cx="9144000" cy="2195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 smtClean="0">
                <a:latin typeface="Arial Black" pitchFamily="34" charset="0"/>
              </a:rPr>
              <a:t>POZSONYBAN</a:t>
            </a:r>
          </a:p>
          <a:p>
            <a:pPr algn="ctr"/>
            <a:r>
              <a:rPr lang="hu-HU" sz="4400" b="1" dirty="0" smtClean="0">
                <a:latin typeface="Arial Black" pitchFamily="34" charset="0"/>
              </a:rPr>
              <a:t> ÉS </a:t>
            </a:r>
          </a:p>
          <a:p>
            <a:pPr algn="ctr"/>
            <a:r>
              <a:rPr lang="hu-HU" sz="4400" b="1" dirty="0" smtClean="0">
                <a:latin typeface="Arial Black" pitchFamily="34" charset="0"/>
              </a:rPr>
              <a:t>KOMÁROMBAN </a:t>
            </a:r>
            <a:endParaRPr lang="hu-HU" sz="44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1859340"/>
            <a:ext cx="84969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smtClean="0"/>
              <a:t>Pozsonyba</a:t>
            </a:r>
            <a:r>
              <a:rPr lang="hu-HU" sz="2400" dirty="0"/>
              <a:t>n</a:t>
            </a:r>
            <a:r>
              <a:rPr lang="hu-HU" sz="2400" dirty="0" smtClean="0"/>
              <a:t> </a:t>
            </a:r>
            <a:r>
              <a:rPr lang="hu-HU" sz="2400" dirty="0"/>
              <a:t>kiadta a </a:t>
            </a:r>
            <a:r>
              <a:rPr lang="hu-HU" sz="2400" b="1" dirty="0"/>
              <a:t>Diétai Magyar Múzsa</a:t>
            </a:r>
            <a:r>
              <a:rPr lang="hu-HU" sz="2400" dirty="0"/>
              <a:t> című lapot, </a:t>
            </a:r>
            <a:r>
              <a:rPr lang="hu-HU" sz="2400" dirty="0" smtClean="0"/>
              <a:t>amelynek az </a:t>
            </a:r>
            <a:r>
              <a:rPr lang="hu-HU" sz="2400" dirty="0"/>
              <a:t>országgyűlés </a:t>
            </a:r>
            <a:r>
              <a:rPr lang="hu-HU" sz="2400" dirty="0" smtClean="0"/>
              <a:t>befejezéséig 1796. November 1-ig összesen 11 száma jelent meg és egymaga állította ki részint kész, részint akkori események által előidézett iránykölteményekből.</a:t>
            </a:r>
          </a:p>
          <a:p>
            <a:endParaRPr lang="hu-HU" sz="2400" dirty="0" smtClean="0"/>
          </a:p>
          <a:p>
            <a:r>
              <a:rPr lang="hu-HU" sz="2400" dirty="0" smtClean="0"/>
              <a:t> </a:t>
            </a:r>
            <a:r>
              <a:rPr lang="hu-HU" sz="2400" dirty="0" err="1"/>
              <a:t>Weber</a:t>
            </a:r>
            <a:r>
              <a:rPr lang="hu-HU" sz="2400" dirty="0"/>
              <a:t> könyvnyomtató nem volt rábírható munkái további kiadására, ezért elhagyta az év végén </a:t>
            </a:r>
            <a:r>
              <a:rPr lang="hu-HU" sz="2400" dirty="0" smtClean="0"/>
              <a:t>Pozsonyt.</a:t>
            </a:r>
            <a:endParaRPr lang="hu-HU" sz="2400" dirty="0"/>
          </a:p>
        </p:txBody>
      </p:sp>
      <p:sp>
        <p:nvSpPr>
          <p:cNvPr id="4" name="Téglalap 3"/>
          <p:cNvSpPr/>
          <p:nvPr/>
        </p:nvSpPr>
        <p:spPr>
          <a:xfrm>
            <a:off x="0" y="5934670"/>
            <a:ext cx="8604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hlinkClick r:id="rId2"/>
              </a:rPr>
              <a:t>https://www.scribd.com/document/372940448/Csokonai-Vitez-Mihaly-Palyafutasa#</a:t>
            </a:r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1052736"/>
            <a:ext cx="33478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/>
              <a:t>Csokonai Vitéz </a:t>
            </a:r>
            <a:r>
              <a:rPr lang="hu-HU" sz="2400" b="1" dirty="0" smtClean="0"/>
              <a:t>Mihály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</a:t>
            </a:r>
            <a:r>
              <a:rPr lang="hu-HU" sz="2400" b="1" dirty="0"/>
              <a:t>Diétai magyar </a:t>
            </a:r>
            <a:r>
              <a:rPr lang="hu-HU" sz="2400" b="1" dirty="0" smtClean="0"/>
              <a:t>Múzsa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</a:t>
            </a:r>
            <a:r>
              <a:rPr lang="hu-HU" sz="2400" dirty="0" smtClean="0"/>
              <a:t>1796</a:t>
            </a:r>
          </a:p>
        </p:txBody>
      </p:sp>
      <p:pic>
        <p:nvPicPr>
          <p:cNvPr id="38914" name="Picture 2" descr="Csokonai: Diétai magyar Múzsa 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11960" y="16438"/>
            <a:ext cx="3600822" cy="6841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188640"/>
            <a:ext cx="864096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1797 tavaszán Csokonai Vitéz Mihály Pozsonyból Komáromba utazott. </a:t>
            </a:r>
          </a:p>
          <a:p>
            <a:r>
              <a:rPr lang="hu-HU" sz="2400" dirty="0" smtClean="0"/>
              <a:t>Ferenc császár a napóleoni nemesi felkelés táborhelyéül jelölte ki Komáromot.  </a:t>
            </a:r>
          </a:p>
          <a:p>
            <a:r>
              <a:rPr lang="hu-HU" sz="2400" dirty="0" smtClean="0"/>
              <a:t>A franciák ellen hadba gyülekezőkhöz Csokonai lelkesítő verset írt,</a:t>
            </a:r>
          </a:p>
          <a:p>
            <a:r>
              <a:rPr lang="hu-HU" sz="2400" b="1" dirty="0" smtClean="0"/>
              <a:t>A nemes magyarságnak </a:t>
            </a:r>
            <a:r>
              <a:rPr lang="hu-HU" sz="2400" b="1" dirty="0" err="1" smtClean="0"/>
              <a:t>felűlésére</a:t>
            </a:r>
            <a:r>
              <a:rPr lang="hu-HU" sz="2400" dirty="0" smtClean="0"/>
              <a:t> címmel, amelyet Komárom legszebb lánya, Vajda Julianna adott elő a felkelők zászlóavató ünnepségén.</a:t>
            </a:r>
          </a:p>
          <a:p>
            <a:r>
              <a:rPr lang="hu-HU" sz="2400" dirty="0" smtClean="0"/>
              <a:t>Itt ismerkedett meg a hagyomány szerint 1797. április 26-án a református líceum udvarán Vajda Juliannával, aki iránt szerelemre gyúlt. </a:t>
            </a:r>
          </a:p>
          <a:p>
            <a:r>
              <a:rPr lang="hu-HU" sz="2400" dirty="0" smtClean="0"/>
              <a:t>Ekkor születtek nagyrészt Lillát dicsőítő  dalai. </a:t>
            </a:r>
          </a:p>
          <a:p>
            <a:endParaRPr lang="hu-HU" sz="2400" dirty="0" smtClean="0"/>
          </a:p>
          <a:p>
            <a:r>
              <a:rPr lang="hu-HU" sz="2400" dirty="0" smtClean="0"/>
              <a:t>E boldog élet kilenc hónapig tartott, mint Csokonai búcsúzó levelében maga mondja, amikor a kilátás nélküli viszony Lillának férjhez adásával megszakadt.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5733256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hlinkClick r:id="rId2"/>
              </a:rPr>
              <a:t>https://www.arcanum.com/hu/online-kiadvanyok/Verstar-verstar-otven-kolto-osszes-verse-2/csokonai-vitez-mihaly-5088/1796-55E9/a-nemes-magyarsagnak-felulesere-56B9/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7" name="Téglalap 6"/>
          <p:cNvSpPr/>
          <p:nvPr/>
        </p:nvSpPr>
        <p:spPr>
          <a:xfrm>
            <a:off x="251520" y="620688"/>
            <a:ext cx="66602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smtClean="0"/>
              <a:t>Csokonai Vitéz Mihály   </a:t>
            </a:r>
          </a:p>
          <a:p>
            <a:endParaRPr lang="hu-HU" sz="2400" b="1" dirty="0" smtClean="0"/>
          </a:p>
          <a:p>
            <a:r>
              <a:rPr lang="hu-HU" sz="2400" b="1" dirty="0" smtClean="0"/>
              <a:t>A nemes magyarságnak </a:t>
            </a:r>
            <a:r>
              <a:rPr lang="hu-HU" sz="2400" b="1" dirty="0" err="1" smtClean="0"/>
              <a:t>felűlésére</a:t>
            </a:r>
            <a:r>
              <a:rPr lang="hu-HU" sz="2400" b="1" dirty="0" smtClean="0"/>
              <a:t> 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smtClean="0"/>
              <a:t>  </a:t>
            </a:r>
          </a:p>
          <a:p>
            <a:r>
              <a:rPr lang="hu-HU" sz="2400" dirty="0" smtClean="0"/>
              <a:t> Te, ki hideg vérrel </a:t>
            </a:r>
            <a:r>
              <a:rPr lang="hu-HU" sz="2400" dirty="0" err="1" smtClean="0"/>
              <a:t>nézsz</a:t>
            </a:r>
            <a:r>
              <a:rPr lang="hu-HU" sz="2400" dirty="0" smtClean="0"/>
              <a:t> a szerencsére </a:t>
            </a:r>
          </a:p>
          <a:p>
            <a:r>
              <a:rPr lang="hu-HU" sz="2400" dirty="0" smtClean="0"/>
              <a:t>S szelíden </a:t>
            </a:r>
            <a:r>
              <a:rPr lang="hu-HU" sz="2400" dirty="0" err="1" smtClean="0"/>
              <a:t>mosolygasz</a:t>
            </a:r>
            <a:r>
              <a:rPr lang="hu-HU" sz="2400" dirty="0" smtClean="0"/>
              <a:t> az </a:t>
            </a:r>
            <a:r>
              <a:rPr lang="hu-HU" sz="2400" dirty="0" err="1" smtClean="0"/>
              <a:t>irígy</a:t>
            </a:r>
            <a:r>
              <a:rPr lang="hu-HU" sz="2400" dirty="0" smtClean="0"/>
              <a:t> mérgére,</a:t>
            </a:r>
            <a:br>
              <a:rPr lang="hu-HU" sz="2400" dirty="0" smtClean="0"/>
            </a:br>
            <a:r>
              <a:rPr lang="hu-HU" sz="2400" dirty="0" smtClean="0"/>
              <a:t>Te, ki gyenge hangon pengetvén hárfádat,</a:t>
            </a:r>
            <a:br>
              <a:rPr lang="hu-HU" sz="2400" dirty="0" smtClean="0"/>
            </a:br>
            <a:r>
              <a:rPr lang="hu-HU" sz="2400" dirty="0" smtClean="0"/>
              <a:t>Békével danoltad bús és víg órádat,</a:t>
            </a:r>
            <a:br>
              <a:rPr lang="hu-HU" sz="2400" dirty="0" smtClean="0"/>
            </a:br>
            <a:r>
              <a:rPr lang="hu-HU" sz="2400" dirty="0" smtClean="0"/>
              <a:t>Alacsony sorsoddal ki </a:t>
            </a:r>
            <a:r>
              <a:rPr lang="hu-HU" sz="2400" dirty="0" err="1" smtClean="0"/>
              <a:t>megelégűltél</a:t>
            </a:r>
            <a:r>
              <a:rPr lang="hu-HU" sz="2400" dirty="0" smtClean="0"/>
              <a:t>,</a:t>
            </a:r>
            <a:br>
              <a:rPr lang="hu-HU" sz="2400" dirty="0" smtClean="0"/>
            </a:br>
            <a:r>
              <a:rPr lang="hu-HU" sz="2400" dirty="0" smtClean="0"/>
              <a:t>Melyben sok </a:t>
            </a:r>
            <a:r>
              <a:rPr lang="hu-HU" sz="2400" dirty="0" err="1" smtClean="0"/>
              <a:t>bőlcsekkel</a:t>
            </a:r>
            <a:r>
              <a:rPr lang="hu-HU" sz="2400" dirty="0" smtClean="0"/>
              <a:t> s nagy lelkekkel </a:t>
            </a:r>
            <a:r>
              <a:rPr lang="hu-HU" sz="2400" dirty="0" err="1" smtClean="0"/>
              <a:t>űltél</a:t>
            </a:r>
            <a:r>
              <a:rPr lang="hu-HU" sz="2400" dirty="0" smtClean="0"/>
              <a:t>,</a:t>
            </a:r>
            <a:br>
              <a:rPr lang="hu-HU" sz="2400" dirty="0" smtClean="0"/>
            </a:br>
            <a:r>
              <a:rPr lang="hu-HU" sz="2400" dirty="0" smtClean="0"/>
              <a:t>Múzsám! - Emelkedj most feljebb minden hadnál,</a:t>
            </a:r>
            <a:br>
              <a:rPr lang="hu-HU" sz="2400" dirty="0" smtClean="0"/>
            </a:br>
            <a:r>
              <a:rPr lang="hu-HU" sz="2400" dirty="0" smtClean="0"/>
              <a:t>Zengjél vitézeket s légy nagyobb magadnál……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2636912"/>
            <a:ext cx="9144000" cy="792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 smtClean="0">
                <a:latin typeface="Arial Black" pitchFamily="34" charset="0"/>
              </a:rPr>
              <a:t>SOMOGYI TARTÓZKODÁSA</a:t>
            </a:r>
            <a:r>
              <a:rPr lang="hu-HU" sz="4400" u="sng" dirty="0" smtClean="0">
                <a:latin typeface="Arial Black" pitchFamily="34" charset="0"/>
                <a:hlinkClick r:id="rId2"/>
              </a:rPr>
              <a:t> </a:t>
            </a:r>
            <a:endParaRPr lang="hu-HU" sz="44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15516" y="836712"/>
            <a:ext cx="871296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Komáromi csalódása után Csokonai Vitéz Mihály Somogyban időzött, baráti házaknál.   </a:t>
            </a:r>
          </a:p>
          <a:p>
            <a:r>
              <a:rPr lang="hu-HU" sz="2400" dirty="0" smtClean="0"/>
              <a:t>Nagybajomban Pálóczi Horváth Ádámot, a </a:t>
            </a:r>
            <a:r>
              <a:rPr lang="hu-HU" sz="2400" i="1" dirty="0" smtClean="0"/>
              <a:t>Hunniás</a:t>
            </a:r>
            <a:r>
              <a:rPr lang="hu-HU" sz="2400" dirty="0" smtClean="0"/>
              <a:t> íróját kereste fel, aki bemutatta a költőt sógorának, Sárközy Istvánnak Somogy megye alispánjának és a csurgói gimnázium segédgondnokának, aki Kazinczyval levelezett.  </a:t>
            </a:r>
          </a:p>
          <a:p>
            <a:endParaRPr lang="hu-HU" sz="2400" dirty="0" smtClean="0"/>
          </a:p>
          <a:p>
            <a:r>
              <a:rPr lang="hu-HU" sz="2400" dirty="0" smtClean="0"/>
              <a:t>Sárközy magánál marasztalta a költőt, aki június végétől 1799 májusának végéig ott tartózkodott; itt érte a kitüntetés, hogy az Erdélyi Nyelvművelő Társaság a tagjai közé választotta, amit 1798. augusztus 4-én kelt levelében köszönt meg</a:t>
            </a:r>
            <a:r>
              <a:rPr lang="hu-HU" dirty="0" smtClean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593467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hlinkClick r:id="rId2"/>
              </a:rPr>
              <a:t>https://www.sulinet.hu/oroksegtar/data/telepulesek_ertekei/tab/tabi_kilato_2000_2001/pages/tk_2000_016_ismeretlen.htm</a:t>
            </a:r>
            <a:endParaRPr lang="hu-HU" dirty="0" smtClean="0"/>
          </a:p>
          <a:p>
            <a:endParaRPr lang="hu-HU" dirty="0"/>
          </a:p>
        </p:txBody>
      </p:sp>
      <p:pic>
        <p:nvPicPr>
          <p:cNvPr id="194562" name="Picture 2" descr="https://www.sulinet.hu/oroksegtar/data/telepulesek_ertekei/tab/tabi_kilato_2000_2001/pages/images/tk_2000_016_ismeretlen_00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03790" y="0"/>
            <a:ext cx="5240210" cy="6669360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260648"/>
            <a:ext cx="374441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Kaposváron </a:t>
            </a:r>
            <a:r>
              <a:rPr lang="hu-HU" sz="2400" i="1" dirty="0" smtClean="0"/>
              <a:t>Takáts Gyula </a:t>
            </a:r>
            <a:r>
              <a:rPr lang="hu-HU" sz="2400" dirty="0" smtClean="0"/>
              <a:t>mutatta meg, hogy megtalálta a hiteles Csokonai-ábrázolást, a Rippl-Rónai Múzeum főleltárkönyvében, melyet még a jeles néprajzkutató igazgató </a:t>
            </a:r>
            <a:r>
              <a:rPr lang="hu-HU" sz="2400" i="1" dirty="0" smtClean="0"/>
              <a:t>Gönczi Ferenc </a:t>
            </a:r>
            <a:r>
              <a:rPr lang="hu-HU" sz="2400" dirty="0" smtClean="0"/>
              <a:t>állított össze. A kép száma 55.12. Címe: </a:t>
            </a:r>
            <a:r>
              <a:rPr lang="hu-HU" sz="2400" b="1" dirty="0" smtClean="0"/>
              <a:t>Magyar ruhás férfi. Mellette </a:t>
            </a:r>
            <a:r>
              <a:rPr lang="hu-HU" sz="2400" dirty="0" smtClean="0"/>
              <a:t>zárójelben: „</a:t>
            </a:r>
            <a:r>
              <a:rPr lang="hu-HU" sz="2400" b="1" dirty="0" smtClean="0"/>
              <a:t>Csokonai Vitéz Mihály</a:t>
            </a:r>
            <a:r>
              <a:rPr lang="hu-HU" sz="2400" dirty="0" smtClean="0"/>
              <a:t>".  A lemezre festett olajkép mérete 18x23,5 cm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233518" y="6211669"/>
            <a:ext cx="86769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hlinkClick r:id="rId2"/>
              </a:rPr>
              <a:t>https://konyvesmagazin.hu/articles/show/irodalmi_helyszin_debrecen2_szerk</a:t>
            </a:r>
            <a:endParaRPr lang="hu-HU" dirty="0" smtClean="0"/>
          </a:p>
          <a:p>
            <a:endParaRPr lang="hu-HU" dirty="0"/>
          </a:p>
        </p:txBody>
      </p:sp>
      <p:pic>
        <p:nvPicPr>
          <p:cNvPr id="77826" name="Picture 2" descr="Fotó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89260" y="1340768"/>
            <a:ext cx="8765480" cy="4930583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179512" y="260648"/>
            <a:ext cx="8712968" cy="1019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Ezen a helyen korábban állott épületben született </a:t>
            </a:r>
            <a:r>
              <a:rPr lang="hu-HU" sz="2400" dirty="0" smtClean="0"/>
              <a:t>1773. november 17-én Csokonai Vitéz Mihály.  A jelenlegi eklektikus épületet 1890 körül emelték.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836712"/>
            <a:ext cx="87129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A feltételezés szerint bajomi környezetben készül  Csokonai-kép a még </a:t>
            </a:r>
            <a:r>
              <a:rPr lang="hu-HU" sz="2400" dirty="0" err="1" smtClean="0"/>
              <a:t>egészségesköltőt</a:t>
            </a:r>
            <a:r>
              <a:rPr lang="hu-HU" sz="2400" dirty="0" smtClean="0"/>
              <a:t> ábrázolja, zsinóros magyar ruhában</a:t>
            </a:r>
            <a:r>
              <a:rPr lang="hu-HU" dirty="0" smtClean="0"/>
              <a:t>. </a:t>
            </a:r>
          </a:p>
          <a:p>
            <a:endParaRPr lang="hu-HU" sz="2400" dirty="0" smtClean="0"/>
          </a:p>
          <a:p>
            <a:r>
              <a:rPr lang="hu-HU" sz="2400" dirty="0" smtClean="0"/>
              <a:t>Takáts szerint ez az egyetlen természet után festett Csokonai-portré. A </a:t>
            </a:r>
            <a:r>
              <a:rPr lang="hu-HU" sz="2400" i="1" dirty="0" smtClean="0"/>
              <a:t>Vargha Balázs </a:t>
            </a:r>
            <a:r>
              <a:rPr lang="hu-HU" sz="2400" dirty="0" smtClean="0"/>
              <a:t>által összeállított </a:t>
            </a:r>
            <a:r>
              <a:rPr lang="hu-HU" sz="2400" i="1" dirty="0" smtClean="0"/>
              <a:t>Csokonai emlékek című </a:t>
            </a:r>
            <a:r>
              <a:rPr lang="hu-HU" sz="2400" dirty="0" smtClean="0"/>
              <a:t>kötetben szereplő arckép szerinte csak másolata a közismert John Friedrich (1769-1843) rézmetszetének. </a:t>
            </a:r>
          </a:p>
          <a:p>
            <a:endParaRPr lang="hu-HU" sz="2400" dirty="0" smtClean="0"/>
          </a:p>
          <a:p>
            <a:r>
              <a:rPr lang="hu-HU" sz="2400" dirty="0" smtClean="0"/>
              <a:t>Ha az „ismeretlen" Csokonai képet az adományozás oldaláról, a Rippl-Rónai vonalról, azaz a gyűjteménybe kerülés körülményeit figyelembe véve közelítjük meg, akkor is Takáts Gyula felfedezésének adhatunk hitelt.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139952" y="3249"/>
            <a:ext cx="4752528" cy="685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0" y="1484784"/>
            <a:ext cx="4139952" cy="712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err="1" smtClean="0"/>
              <a:t>Rippl</a:t>
            </a:r>
            <a:r>
              <a:rPr lang="hu-HU" sz="2400" b="1" dirty="0" smtClean="0"/>
              <a:t> Rónai József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Csokonai Vitéz  Mihály </a:t>
            </a:r>
            <a:endParaRPr 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9512" y="476672"/>
            <a:ext cx="3384376" cy="2866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Csokonai Vitéz Mihály Erőss János 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rajz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1804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</a:t>
            </a:r>
            <a:r>
              <a:rPr lang="hu-HU" sz="2400" b="1" dirty="0" smtClean="0"/>
              <a:t>Friedrich John  </a:t>
            </a:r>
            <a:r>
              <a:rPr lang="hu-HU" sz="2400" dirty="0" smtClean="0"/>
              <a:t>rézmetsző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1816 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Debreceni Református Kollégium</a:t>
            </a:r>
            <a:endParaRPr lang="hu-HU" sz="2400" dirty="0"/>
          </a:p>
        </p:txBody>
      </p:sp>
      <p:pic>
        <p:nvPicPr>
          <p:cNvPr id="211970" name="Picture 2" descr="Fájl:Csokonai by FJ 181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709036" y="0"/>
            <a:ext cx="517779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1556792"/>
            <a:ext cx="84969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 Csokonai a csurgói iskolába nem professzori meghívást kapott, csupán ideiglenes tanári megbízást, azt is csak hosszas huzavona után. </a:t>
            </a:r>
          </a:p>
          <a:p>
            <a:endParaRPr lang="hu-HU" sz="2400" dirty="0" smtClean="0"/>
          </a:p>
          <a:p>
            <a:r>
              <a:rPr lang="hu-HU" sz="2400" dirty="0" smtClean="0"/>
              <a:t> A tanítást 1799. május 26-án kezdte. </a:t>
            </a:r>
          </a:p>
          <a:p>
            <a:r>
              <a:rPr lang="hu-HU" sz="2400" dirty="0" smtClean="0"/>
              <a:t> Itt is debreceni módszerét követte; gyakran egy kis induló mellett kivezette tanítványait abba a berekbe, amelynek helyén napjainkban az újváros áll, s ott tanított.</a:t>
            </a:r>
          </a:p>
          <a:p>
            <a:r>
              <a:rPr lang="hu-HU" sz="2400" dirty="0" smtClean="0"/>
              <a:t> </a:t>
            </a:r>
          </a:p>
          <a:p>
            <a:endParaRPr lang="hu-HU" sz="2400" dirty="0" smtClean="0"/>
          </a:p>
          <a:p>
            <a:endParaRPr lang="hu-HU" sz="2400" dirty="0" smtClean="0"/>
          </a:p>
          <a:p>
            <a:r>
              <a:rPr lang="hu-HU" sz="2400" dirty="0" smtClean="0"/>
              <a:t> 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188640"/>
            <a:ext cx="9144000" cy="1019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hu-HU" sz="2400" dirty="0" smtClean="0"/>
              <a:t>Csurgó város „első oskoláját”, amely ma a múzeum épülete, 1792-ben gróf Festetics György alapította. Itt lakott és tanított az 1799-1800-as tanévben Csokonai Vitéz Mihály, </a:t>
            </a:r>
            <a:endParaRPr lang="hu-HU" sz="2400" dirty="0"/>
          </a:p>
        </p:txBody>
      </p:sp>
      <p:pic>
        <p:nvPicPr>
          <p:cNvPr id="180228" name="Picture 4" descr=" Az első oskola - Csurgó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642" y="1340768"/>
            <a:ext cx="8010716" cy="53319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ka.oszk.hu/040500/040507/1899_Oldal_323_a_nagyke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305" y="881081"/>
            <a:ext cx="7567389" cy="5095838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18864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A csurgói főgimnázium új épülete</a:t>
            </a:r>
            <a:r>
              <a:rPr lang="hu-HU" sz="2400" dirty="0" smtClean="0"/>
              <a:t> Vasárnapi </a:t>
            </a:r>
            <a:r>
              <a:rPr lang="hu-HU" sz="2400" dirty="0" err="1" smtClean="0"/>
              <a:t>Ujság</a:t>
            </a:r>
            <a:r>
              <a:rPr lang="hu-HU" sz="2400" dirty="0" smtClean="0"/>
              <a:t> 46. évf. 38. sz. (1899. szeptember 17.)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 Csokonai Vitéz Mihály Református Gimnázium, Általános Iskola és Kollégium - Csurgó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35596" y="1196752"/>
            <a:ext cx="7272808" cy="5454606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0" y="404664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Csokonai Vitéz Mihály Református Gimnázium, Általános Iskola és Kollégium, Csurgó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47056" y="1412776"/>
            <a:ext cx="84969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smtClean="0"/>
              <a:t>Csokonai Vitéz Mihály  emlékpadja </a:t>
            </a:r>
          </a:p>
          <a:p>
            <a:r>
              <a:rPr lang="hu-HU" sz="2400" b="1" dirty="0" smtClean="0"/>
              <a:t> </a:t>
            </a:r>
            <a:r>
              <a:rPr lang="hu-HU" sz="2400" dirty="0" smtClean="0"/>
              <a:t>A park távolabbi részén, a gimnázium háta mögött állították fel 1936-ban híres költő-tanárunk, Csokonai Vitéz Mihály padját, mely azóta is a legkedvesebb találkahelye minden volt és jelenlegi csurgói diáknak. </a:t>
            </a:r>
          </a:p>
          <a:p>
            <a:r>
              <a:rPr lang="hu-HU" sz="2400" dirty="0" smtClean="0"/>
              <a:t>A pad azon a hitelesen megjelölt területen áll, ahova Csokonai gyakran kivitte diákjait, mert szeretett a szabadban tanítani.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sokonai-emlékpad - Csurgó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1205626" y="1556792"/>
            <a:ext cx="6732748" cy="5049561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260648"/>
            <a:ext cx="9144000" cy="1327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 </a:t>
            </a:r>
            <a:r>
              <a:rPr lang="hu-HU" sz="2400" b="1" u="sng" dirty="0" err="1" smtClean="0"/>
              <a:t>Gádi</a:t>
            </a:r>
            <a:r>
              <a:rPr lang="hu-HU" sz="2400" b="1" u="sng" dirty="0" smtClean="0"/>
              <a:t> Lajos</a:t>
            </a:r>
            <a:r>
              <a:rPr lang="hu-HU" sz="2400" b="1" dirty="0" smtClean="0"/>
              <a:t>: Csokonai Vitéz Mihály  emlékpadja</a:t>
            </a:r>
            <a:r>
              <a:rPr lang="hu-HU" sz="2400" dirty="0" smtClean="0"/>
              <a:t>, 1936, bronz, márvány</a:t>
            </a:r>
            <a:br>
              <a:rPr lang="hu-HU" sz="2400" dirty="0" smtClean="0"/>
            </a:br>
            <a:r>
              <a:rPr lang="hu-HU" sz="2400" dirty="0" smtClean="0"/>
              <a:t>(dr. </a:t>
            </a:r>
            <a:r>
              <a:rPr lang="hu-HU" sz="2400" dirty="0" err="1" smtClean="0"/>
              <a:t>Écsy</a:t>
            </a:r>
            <a:r>
              <a:rPr lang="hu-HU" sz="2400" dirty="0" smtClean="0"/>
              <a:t> Ö. István négysoros epigrammája: „Itt, ahol most zöld gyep felett, vén fák alatt e kis pad áll: Itt tanított s verselgetett Csokonai Vitéz Mihály.) 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https://csodalatosmagyarorszag.hu/wp-content/uploads/2020/04/kaposvar-dorottya-haz-csokonai-csodalatosmagyarorszag.jpg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155509" y="1340768"/>
            <a:ext cx="8832982" cy="4968552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179512" y="188640"/>
            <a:ext cx="8712968" cy="1019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dirty="0" smtClean="0"/>
              <a:t>Kaposvár egyik legidősebb épülete, a 18. századi </a:t>
            </a:r>
            <a:r>
              <a:rPr lang="hu-HU" sz="2400" b="1" dirty="0" smtClean="0"/>
              <a:t>Dorottya-ház, </a:t>
            </a:r>
            <a:r>
              <a:rPr lang="hu-HU" sz="2400" dirty="0" smtClean="0"/>
              <a:t>amely egykor az Esterházy család Somogy vármegyei uradalmi központja volt.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503040" y="1412776"/>
            <a:ext cx="86409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smtClean="0"/>
              <a:t>A Csokonai eredeti szülőházát jelölő emléktábla ma az utódépületen látható Debrecen, Hatvan utca. 23. szám alatt. Bár az emléktábla  szerint ez maga a szülőház</a:t>
            </a:r>
            <a:r>
              <a:rPr lang="hu-HU" dirty="0" smtClean="0"/>
              <a:t>.  </a:t>
            </a:r>
          </a:p>
          <a:p>
            <a:pPr>
              <a:lnSpc>
                <a:spcPts val="2400"/>
              </a:lnSpc>
            </a:pPr>
            <a:endParaRPr lang="hu-HU" dirty="0" smtClean="0"/>
          </a:p>
          <a:p>
            <a:pPr>
              <a:lnSpc>
                <a:spcPts val="2400"/>
              </a:lnSpc>
            </a:pPr>
            <a:r>
              <a:rPr lang="hu-HU" sz="2400" dirty="0" smtClean="0"/>
              <a:t>Ebben a házban működött a város első múzeuma 1905-1928 között. </a:t>
            </a:r>
          </a:p>
          <a:p>
            <a:pPr>
              <a:lnSpc>
                <a:spcPts val="2400"/>
              </a:lnSpc>
            </a:pPr>
            <a:r>
              <a:rPr lang="hu-HU" sz="2400" dirty="0" smtClean="0"/>
              <a:t>1860. – A költő szülőházára emléktáblát helyeznek. (A házacska 1880-ig régi alakjában áll.)</a:t>
            </a:r>
          </a:p>
          <a:p>
            <a:pPr>
              <a:lnSpc>
                <a:spcPts val="2400"/>
              </a:lnSpc>
            </a:pP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87524" y="1124744"/>
            <a:ext cx="856895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1798–99 telén írta </a:t>
            </a:r>
            <a:r>
              <a:rPr lang="hu-HU" sz="2400" b="1" dirty="0" smtClean="0"/>
              <a:t>Dorottya</a:t>
            </a:r>
            <a:r>
              <a:rPr lang="hu-HU" sz="2400" dirty="0" smtClean="0"/>
              <a:t> című vígeposzát, a korabeli vidéki élet hazai körképét. </a:t>
            </a:r>
          </a:p>
          <a:p>
            <a:r>
              <a:rPr lang="hu-HU" sz="2400" dirty="0" smtClean="0"/>
              <a:t> 1799 májusán a csurgói református gimnázium segédtanára lett (Csurgói prédikáció; Búcsúbeszéde csurgói tanítványaitól). Felvilágosult pedagógiájáért rajongó tanítványaival két színjátékát is előadatta; az idegen utánzást bíráló </a:t>
            </a:r>
            <a:r>
              <a:rPr lang="hu-HU" sz="2400" b="1" dirty="0" err="1" smtClean="0"/>
              <a:t>Culturát</a:t>
            </a:r>
            <a:r>
              <a:rPr lang="hu-HU" sz="2400" b="1" dirty="0" smtClean="0"/>
              <a:t> </a:t>
            </a:r>
            <a:r>
              <a:rPr lang="hu-HU" sz="2400" dirty="0" smtClean="0"/>
              <a:t>(feltehetőleg </a:t>
            </a:r>
            <a:r>
              <a:rPr lang="hu-HU" sz="2400" i="1" dirty="0" err="1" smtClean="0"/>
              <a:t>Patvarszki</a:t>
            </a:r>
            <a:r>
              <a:rPr lang="hu-HU" sz="2400" dirty="0" smtClean="0"/>
              <a:t> című [1793] vígjátéka anyagából)  </a:t>
            </a:r>
            <a:r>
              <a:rPr lang="hu-HU" sz="2400" b="1" dirty="0" smtClean="0"/>
              <a:t>Az özvegy </a:t>
            </a:r>
            <a:r>
              <a:rPr lang="hu-HU" sz="2400" b="1" dirty="0" err="1" smtClean="0"/>
              <a:t>Karnyóné</a:t>
            </a:r>
            <a:r>
              <a:rPr lang="hu-HU" sz="2400" b="1" dirty="0" smtClean="0"/>
              <a:t> </a:t>
            </a:r>
            <a:r>
              <a:rPr lang="hu-HU" sz="2400" dirty="0" smtClean="0"/>
              <a:t>című, politikai célzatosságtól sem mentes szerelmi bohózatát, vissza-visszatérő tárgyáról, az öregedő asszony szerelméről.</a:t>
            </a:r>
            <a:r>
              <a:rPr lang="es-ES" sz="2400" dirty="0" smtClean="0"/>
              <a:t>  </a:t>
            </a:r>
            <a:r>
              <a:rPr lang="hu-HU" sz="2400" dirty="0" smtClean="0"/>
              <a:t> </a:t>
            </a:r>
          </a:p>
          <a:p>
            <a:endParaRPr lang="hu-HU" sz="2400" dirty="0" smtClean="0"/>
          </a:p>
          <a:p>
            <a:r>
              <a:rPr lang="es-ES" sz="2400" dirty="0" smtClean="0"/>
              <a:t>1799 telén hagyta el Csurgót, és 1800. májusban Somogyot</a:t>
            </a:r>
            <a:r>
              <a:rPr lang="hu-HU" sz="2400" dirty="0" smtClean="0"/>
              <a:t> és  hosszú kitérőkkel,  végül megérkezett Debrecenbe.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1982450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 smtClean="0">
                <a:latin typeface="Arial Black" pitchFamily="34" charset="0"/>
              </a:rPr>
              <a:t>CSOKONAI ÉLETÉNEK UTOLSÓ ÉVEI</a:t>
            </a:r>
          </a:p>
          <a:p>
            <a:pPr algn="ctr"/>
            <a:r>
              <a:rPr lang="hu-HU" sz="4400" b="1" dirty="0" smtClean="0">
                <a:latin typeface="Arial Black" pitchFamily="34" charset="0"/>
              </a:rPr>
              <a:t>(Újra Debrecenben) </a:t>
            </a:r>
            <a:endParaRPr lang="hu-HU" sz="44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https://4.bp.blogspot.com/-Jo2bydRvom8/VeM6SVvK6hI/AAAAAAAAPD4/XcvZJs4j9eQ/s1600/csokonai%2Bh%25C3%25A1za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139952" y="0"/>
            <a:ext cx="4392488" cy="6884227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395536" y="6165304"/>
            <a:ext cx="87484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hlinkClick r:id="rId3"/>
              </a:rPr>
              <a:t>https://csicsada-irodalom-birodalom.blogspot.com/2015/08/csokonai-lak-es-halalozasi-helye.html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179512" y="2492896"/>
            <a:ext cx="38164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Debrecenben, a ref. főiskola mellett nyúlik le egy keskeny, görbe utca, az úgynevezett „Darabos utca”, melynek jobb oldalán, a 993-dik szám alatt,alacsony, nádas házikó áll, külső falán veres márványtáblán e felirattal.</a:t>
            </a:r>
          </a:p>
          <a:p>
            <a:r>
              <a:rPr lang="hu-HU" sz="2400" dirty="0" smtClean="0"/>
              <a:t>„Csokonai Vitéz Mihály lak- és halálozási helye”</a:t>
            </a:r>
            <a:endParaRPr lang="hu-HU" sz="2400" dirty="0"/>
          </a:p>
        </p:txBody>
      </p:sp>
      <p:sp>
        <p:nvSpPr>
          <p:cNvPr id="5" name="Téglalap 4"/>
          <p:cNvSpPr/>
          <p:nvPr/>
        </p:nvSpPr>
        <p:spPr>
          <a:xfrm>
            <a:off x="0" y="476672"/>
            <a:ext cx="4139952" cy="1327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Csokonai Vitéz Mihály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lak- és halálozási helye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1860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</a:t>
            </a:r>
            <a:r>
              <a:rPr lang="hu-HU" sz="2400" dirty="0" err="1" smtClean="0"/>
              <a:t>Condi</a:t>
            </a:r>
            <a:r>
              <a:rPr lang="hu-HU" sz="2400" dirty="0" smtClean="0"/>
              <a:t> és Egei fényképe után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260648"/>
            <a:ext cx="8496944" cy="1019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dirty="0" smtClean="0"/>
              <a:t>A Darabos és a Hunyadi utca sarkán lévő kis háza ahol </a:t>
            </a:r>
            <a:r>
              <a:rPr lang="hu-HU" sz="2400" b="1" dirty="0" smtClean="0"/>
              <a:t>Csokonai Vitéz Mihály költő utolsó éveit töltötte, mielőtt 1805-ben meghalt. </a:t>
            </a:r>
            <a:r>
              <a:rPr lang="hu-HU" sz="2400" dirty="0" smtClean="0"/>
              <a:t>Az épületben ma a Susmus kávéház működik</a:t>
            </a:r>
            <a:endParaRPr lang="hu-HU" sz="2400" dirty="0"/>
          </a:p>
        </p:txBody>
      </p:sp>
      <p:pic>
        <p:nvPicPr>
          <p:cNvPr id="146434" name="Picture 2" descr="https://visitdebrecen.com/wp-content/uploads/2020/09/Darabos-utca-19-1024x683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432566" y="1336060"/>
            <a:ext cx="8278867" cy="5521940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62116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hlinkClick r:id="rId3"/>
              </a:rPr>
              <a:t>https://visitdebrecen.com/hot-now/the-most-beautiful-civis-houses-in-debrecen/</a:t>
            </a:r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dehir.hu/upload/images/galeria/832/halott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217034"/>
            <a:ext cx="3635896" cy="2423931"/>
          </a:xfrm>
          <a:prstGeom prst="rect">
            <a:avLst/>
          </a:prstGeom>
          <a:noFill/>
        </p:spPr>
      </p:pic>
      <p:pic>
        <p:nvPicPr>
          <p:cNvPr id="2053" name="Picture 5" descr="C:\Users\User\Downloads\halott4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739852" y="0"/>
            <a:ext cx="5143500" cy="6858000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179512" y="692696"/>
            <a:ext cx="34563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Csokonai Vitéz Mihály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lak- és halálozási helye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161764" y="1844824"/>
            <a:ext cx="88204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  Otthon elvonultan, s kizárólag az irodalomnak élt, de innen is kirándult néha a barátaihoz. </a:t>
            </a:r>
          </a:p>
          <a:p>
            <a:r>
              <a:rPr lang="hu-HU" sz="2400" dirty="0" smtClean="0"/>
              <a:t> Felvidulni már csak barátai körében,</a:t>
            </a:r>
            <a:r>
              <a:rPr lang="hu-HU" sz="2400" b="1" dirty="0" smtClean="0"/>
              <a:t> Fazekas Mihály, Kiss Imre</a:t>
            </a:r>
            <a:r>
              <a:rPr lang="hu-HU" sz="2400" dirty="0" smtClean="0"/>
              <a:t>, az </a:t>
            </a:r>
            <a:r>
              <a:rPr lang="hu-HU" sz="2400" dirty="0" err="1" smtClean="0"/>
              <a:t>irodalmárkodó</a:t>
            </a:r>
            <a:r>
              <a:rPr lang="hu-HU" sz="2400" dirty="0" smtClean="0"/>
              <a:t> salétrom-inspektor,</a:t>
            </a:r>
            <a:r>
              <a:rPr lang="hu-HU" sz="2400" b="1" dirty="0" smtClean="0"/>
              <a:t> </a:t>
            </a:r>
            <a:r>
              <a:rPr lang="hu-HU" sz="2400" dirty="0" smtClean="0"/>
              <a:t>Nagy Gábor (Debrecen, 1770. nov. 29. – Buda, 1861): ügyvéd, régiséggyűjtő. Diószegi Sámuel lelkész (Debrecen 1761. január 5.Debrecen), 1813. augusztus 2.) református lelkész, esperes, botanikus.</a:t>
            </a:r>
          </a:p>
          <a:p>
            <a:r>
              <a:rPr lang="hu-HU" sz="2400" b="1" dirty="0" smtClean="0"/>
              <a:t>Kazinczy Ferenc </a:t>
            </a:r>
            <a:r>
              <a:rPr lang="hu-HU" sz="2400" dirty="0" smtClean="0"/>
              <a:t>barátja  és híveinek társaságában látták.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Fazekas Mihály 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764280" y="0"/>
            <a:ext cx="4846320" cy="6858000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0" y="1484784"/>
            <a:ext cx="37799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Fazekas Mihály (1766-1828) 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arcképe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smtClean="0"/>
              <a:t>Magyar írók arcképei.</a:t>
            </a:r>
            <a:br>
              <a:rPr lang="hu-HU" sz="2400" dirty="0" smtClean="0"/>
            </a:br>
            <a:r>
              <a:rPr lang="hu-HU" sz="2400" dirty="0" smtClean="0"/>
              <a:t>Könyvértékesítő Vállalat, Budapest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1052736"/>
            <a:ext cx="84969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Csokonai Vitéz Mihály, Kiss Imre barátja is gyakran kilátogatott a salétromüzembe; ezt </a:t>
            </a:r>
            <a:r>
              <a:rPr lang="hu-HU" sz="2400" b="1" i="1" dirty="0" smtClean="0"/>
              <a:t>Salétrom </a:t>
            </a:r>
            <a:r>
              <a:rPr lang="hu-HU" sz="2400" b="1" i="1" dirty="0" err="1" smtClean="0"/>
              <a:t>inspector</a:t>
            </a:r>
            <a:r>
              <a:rPr lang="hu-HU" sz="2400" b="1" i="1" dirty="0" smtClean="0"/>
              <a:t> Kiss Imre úrhoz</a:t>
            </a:r>
            <a:r>
              <a:rPr lang="hu-HU" sz="2400" dirty="0" smtClean="0"/>
              <a:t> című verse is bizonyítja. </a:t>
            </a:r>
          </a:p>
          <a:p>
            <a:r>
              <a:rPr lang="hu-HU" sz="2400" dirty="0" smtClean="0"/>
              <a:t>A költő halála után Kiss Imre gondozta hagyatékát és ő jelentette meg a Lilla-dalok poszthumusz kötetét. A salétromfőző mesternek egyéb irodalmi kapcsolata is volt, Kazinczyval való levelezésének 80 darabja maradt fenn. </a:t>
            </a:r>
          </a:p>
          <a:p>
            <a:r>
              <a:rPr lang="hu-HU" sz="2400" dirty="0" smtClean="0"/>
              <a:t>Ő maga csak egy – befejezetlenül maradt, majd elveszett – szakmunkát írt a Kollégium felkérésére </a:t>
            </a:r>
            <a:r>
              <a:rPr lang="hu-HU" sz="2400" i="1" dirty="0" smtClean="0"/>
              <a:t>Technológia vagy Mesterség Tudomány</a:t>
            </a:r>
            <a:r>
              <a:rPr lang="hu-HU" sz="2400" dirty="0" smtClean="0"/>
              <a:t> címmel</a:t>
            </a:r>
            <a:r>
              <a:rPr lang="hu-HU" dirty="0" smtClean="0"/>
              <a:t>.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323528" y="0"/>
            <a:ext cx="633670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sz="2400" b="1" dirty="0" smtClean="0"/>
          </a:p>
          <a:p>
            <a:r>
              <a:rPr lang="hu-HU" sz="2400" b="1" dirty="0" smtClean="0"/>
              <a:t>Csokonai Vitéz Mihály </a:t>
            </a:r>
          </a:p>
          <a:p>
            <a:r>
              <a:rPr lang="hu-HU" sz="2400" b="1" dirty="0" err="1" smtClean="0"/>
              <a:t>Inspector</a:t>
            </a:r>
            <a:r>
              <a:rPr lang="hu-HU" sz="2400" b="1" dirty="0" smtClean="0"/>
              <a:t> Kiss Imre úrhoz  </a:t>
            </a:r>
          </a:p>
          <a:p>
            <a:r>
              <a:rPr lang="hu-HU" sz="2400" b="1" dirty="0" smtClean="0"/>
              <a:t> Debrecenben     </a:t>
            </a:r>
          </a:p>
          <a:p>
            <a:endParaRPr lang="hu-HU" sz="2400" dirty="0" smtClean="0"/>
          </a:p>
          <a:p>
            <a:r>
              <a:rPr lang="hu-HU" sz="2400" dirty="0" smtClean="0"/>
              <a:t>Múzsáknak barátja! hát </a:t>
            </a:r>
            <a:r>
              <a:rPr lang="hu-HU" sz="2400" dirty="0" err="1" smtClean="0"/>
              <a:t>Mársot</a:t>
            </a:r>
            <a:r>
              <a:rPr lang="hu-HU" sz="2400" dirty="0" smtClean="0"/>
              <a:t> segíted?</a:t>
            </a:r>
            <a:br>
              <a:rPr lang="hu-HU" sz="2400" dirty="0" smtClean="0"/>
            </a:br>
            <a:r>
              <a:rPr lang="hu-HU" sz="2400" dirty="0" smtClean="0"/>
              <a:t>S gyilkoló bombáit </a:t>
            </a:r>
            <a:r>
              <a:rPr lang="hu-HU" sz="2400" dirty="0" err="1" smtClean="0"/>
              <a:t>langszárnyra</a:t>
            </a:r>
            <a:r>
              <a:rPr lang="hu-HU" sz="2400" dirty="0" smtClean="0"/>
              <a:t> repíted?</a:t>
            </a:r>
            <a:br>
              <a:rPr lang="hu-HU" sz="2400" dirty="0" smtClean="0"/>
            </a:br>
            <a:r>
              <a:rPr lang="hu-HU" sz="2400" dirty="0" err="1" smtClean="0"/>
              <a:t>Írtózva</a:t>
            </a:r>
            <a:r>
              <a:rPr lang="hu-HU" sz="2400" dirty="0" smtClean="0"/>
              <a:t> lépek e halál műhelyébe:</a:t>
            </a:r>
            <a:br>
              <a:rPr lang="hu-HU" sz="2400" dirty="0" smtClean="0"/>
            </a:br>
            <a:r>
              <a:rPr lang="hu-HU" sz="2400" dirty="0" smtClean="0"/>
              <a:t>De </a:t>
            </a:r>
            <a:r>
              <a:rPr lang="hu-HU" sz="2400" dirty="0" err="1" smtClean="0"/>
              <a:t>erősb</a:t>
            </a:r>
            <a:r>
              <a:rPr lang="hu-HU" sz="2400" dirty="0" smtClean="0"/>
              <a:t> ösztön hajt barátom ölébe.</a:t>
            </a:r>
            <a:br>
              <a:rPr lang="hu-HU" sz="2400" dirty="0" smtClean="0"/>
            </a:br>
            <a:r>
              <a:rPr lang="hu-HU" sz="2400" dirty="0" smtClean="0"/>
              <a:t>Bár itt emberölő savakra találok,</a:t>
            </a:r>
            <a:br>
              <a:rPr lang="hu-HU" sz="2400" dirty="0" smtClean="0"/>
            </a:br>
            <a:r>
              <a:rPr lang="hu-HU" sz="2400" dirty="0" smtClean="0"/>
              <a:t>Bár itt kádra </a:t>
            </a:r>
            <a:r>
              <a:rPr lang="hu-HU" sz="2400" dirty="0" err="1" smtClean="0"/>
              <a:t>vagynak</a:t>
            </a:r>
            <a:r>
              <a:rPr lang="hu-HU" sz="2400" dirty="0" smtClean="0"/>
              <a:t> szűrve a halálok;</a:t>
            </a:r>
            <a:br>
              <a:rPr lang="hu-HU" sz="2400" dirty="0" smtClean="0"/>
            </a:br>
            <a:r>
              <a:rPr lang="hu-HU" sz="2400" dirty="0" smtClean="0"/>
              <a:t>Bár itt azt a </a:t>
            </a:r>
            <a:r>
              <a:rPr lang="hu-HU" sz="2400" dirty="0" err="1" smtClean="0"/>
              <a:t>cúkort</a:t>
            </a:r>
            <a:r>
              <a:rPr lang="hu-HU" sz="2400" dirty="0" smtClean="0"/>
              <a:t> öntitek kristályba,</a:t>
            </a:r>
            <a:br>
              <a:rPr lang="hu-HU" sz="2400" dirty="0" smtClean="0"/>
            </a:br>
            <a:r>
              <a:rPr lang="hu-HU" sz="2400" dirty="0" smtClean="0"/>
              <a:t>Mely keserves ízt </a:t>
            </a:r>
            <a:r>
              <a:rPr lang="hu-HU" sz="2400" dirty="0" err="1" smtClean="0"/>
              <a:t>hágy</a:t>
            </a:r>
            <a:r>
              <a:rPr lang="hu-HU" sz="2400" dirty="0" smtClean="0"/>
              <a:t> a népbe s királyba,</a:t>
            </a:r>
            <a:br>
              <a:rPr lang="hu-HU" sz="2400" dirty="0" smtClean="0"/>
            </a:br>
            <a:r>
              <a:rPr lang="hu-HU" sz="2400" dirty="0" smtClean="0"/>
              <a:t>Bár, barátom! az itt </a:t>
            </a:r>
            <a:r>
              <a:rPr lang="hu-HU" sz="2400" dirty="0" err="1" smtClean="0"/>
              <a:t>kipáralgott</a:t>
            </a:r>
            <a:r>
              <a:rPr lang="hu-HU" sz="2400" dirty="0" smtClean="0"/>
              <a:t> lének</a:t>
            </a:r>
            <a:br>
              <a:rPr lang="hu-HU" sz="2400" dirty="0" smtClean="0"/>
            </a:br>
            <a:r>
              <a:rPr lang="hu-HU" sz="2400" dirty="0" smtClean="0"/>
              <a:t>Cseppjei számtalan könnyekké lennének:</a:t>
            </a:r>
            <a:br>
              <a:rPr lang="hu-HU" sz="2400" dirty="0" smtClean="0"/>
            </a:br>
            <a:r>
              <a:rPr lang="hu-HU" sz="2400" dirty="0" smtClean="0"/>
              <a:t>Mégis e gyász </a:t>
            </a:r>
            <a:r>
              <a:rPr lang="hu-HU" sz="2400" dirty="0" err="1" smtClean="0"/>
              <a:t>kohát</a:t>
            </a:r>
            <a:r>
              <a:rPr lang="hu-HU" sz="2400" dirty="0" smtClean="0"/>
              <a:t> édesdeden látom,</a:t>
            </a:r>
            <a:br>
              <a:rPr lang="hu-HU" sz="2400" dirty="0" smtClean="0"/>
            </a:br>
            <a:r>
              <a:rPr lang="hu-HU" sz="2400" dirty="0" smtClean="0"/>
              <a:t>Mihelyt eszembe jutsz, régi jó barátom!......</a:t>
            </a:r>
            <a:endParaRPr lang="hu-HU" sz="2400" b="1" dirty="0"/>
          </a:p>
        </p:txBody>
      </p:sp>
      <p:sp>
        <p:nvSpPr>
          <p:cNvPr id="6" name="Téglalap 5"/>
          <p:cNvSpPr/>
          <p:nvPr/>
        </p:nvSpPr>
        <p:spPr>
          <a:xfrm>
            <a:off x="359532" y="6211669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hlinkClick r:id="rId2"/>
              </a:rPr>
              <a:t>https://jelesnapok.oszk.hu/prod/unnep/kiss_imre_szuletesnapja__1775_</a:t>
            </a:r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1268760"/>
            <a:ext cx="29523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Donát János</a:t>
            </a:r>
            <a:r>
              <a:rPr lang="hu-HU" sz="2400" i="1" dirty="0" smtClean="0"/>
              <a:t> 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Kazinczy Ferenc </a:t>
            </a:r>
            <a:r>
              <a:rPr lang="hu-HU" sz="2400" dirty="0" smtClean="0"/>
              <a:t>(1759-1831)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portréja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1812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olaj, vászon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46 x 57,1 cm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Magyar Nemzeti Múzeum,  Budapest</a:t>
            </a:r>
            <a:endParaRPr lang="hu-HU" sz="2400" dirty="0"/>
          </a:p>
        </p:txBody>
      </p:sp>
      <p:pic>
        <p:nvPicPr>
          <p:cNvPr id="84994" name="Picture 2" descr="https://upload.wikimedia.org/wikipedia/commons/thumb/6/62/Don%C3%A1t_Kazinczy_1812_A.jpg/592px-Don%C3%A1t_Kazinczy_1812_A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635896" y="0"/>
            <a:ext cx="529326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332656"/>
            <a:ext cx="864096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dirty="0" smtClean="0"/>
              <a:t> </a:t>
            </a:r>
            <a:r>
              <a:rPr lang="hu-HU" sz="2400" b="1" dirty="0" smtClean="0"/>
              <a:t>Csokonai Vitéz Mihály (1773–1805) magyar költő emléktáblája </a:t>
            </a:r>
            <a:r>
              <a:rPr lang="hu-HU" sz="2400" dirty="0" smtClean="0"/>
              <a:t>szülőháza falán. (Debrecen, Hatvan utca 23.)</a:t>
            </a:r>
            <a:endParaRPr lang="hu-HU" sz="2400" dirty="0"/>
          </a:p>
        </p:txBody>
      </p:sp>
      <p:pic>
        <p:nvPicPr>
          <p:cNvPr id="1026" name="Picture 2" descr="https://upload.wikimedia.org/wikipedia/commons/thumb/c/c3/Csokonai_Vit%C3%A9z_Mih%C3%A1ly_plaque_%28Debrecen_Hatvan_u_23%29.jpg/1024px-Csokonai_Vit%C3%A9z_Mih%C3%A1ly_plaque_%28Debrecen_Hatvan_u_23%2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97396" y="1196752"/>
            <a:ext cx="8549208" cy="5067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5877272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hlinkClick r:id="rId2"/>
              </a:rPr>
              <a:t>https://vers-versek.hu/csokonai-vitez-mihaly/trocheus-labakon/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539552" y="751344"/>
            <a:ext cx="727280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smtClean="0"/>
              <a:t>Csokonai Vitéz Mihály: Trocheus lábakon</a:t>
            </a:r>
          </a:p>
          <a:p>
            <a:endParaRPr lang="hu-HU" sz="2400" b="1" dirty="0" smtClean="0"/>
          </a:p>
          <a:p>
            <a:r>
              <a:rPr lang="hu-HU" sz="2400" dirty="0" smtClean="0"/>
              <a:t>Jer, Kazinczym, jer, öleld meg e sorokba hívedet,</a:t>
            </a:r>
            <a:br>
              <a:rPr lang="hu-HU" sz="2400" dirty="0" smtClean="0"/>
            </a:br>
            <a:r>
              <a:rPr lang="hu-HU" sz="2400" dirty="0" smtClean="0"/>
              <a:t>     Aki ilyen néma szókkal jött </a:t>
            </a:r>
            <a:r>
              <a:rPr lang="hu-HU" sz="2400" dirty="0" err="1" smtClean="0"/>
              <a:t>köszöntni</a:t>
            </a:r>
            <a:r>
              <a:rPr lang="hu-HU" sz="2400" dirty="0" smtClean="0"/>
              <a:t> tégedet.</a:t>
            </a:r>
            <a:br>
              <a:rPr lang="hu-HU" sz="2400" dirty="0" smtClean="0"/>
            </a:br>
            <a:r>
              <a:rPr lang="hu-HU" sz="2400" dirty="0" smtClean="0"/>
              <a:t>Honnan? - azt kérded - </a:t>
            </a:r>
            <a:r>
              <a:rPr lang="hu-HU" sz="2400" dirty="0" err="1" smtClean="0"/>
              <a:t>talám</a:t>
            </a:r>
            <a:r>
              <a:rPr lang="hu-HU" sz="2400" dirty="0" smtClean="0"/>
              <a:t> a Debrecen vidékiről?</a:t>
            </a:r>
            <a:br>
              <a:rPr lang="hu-HU" sz="2400" dirty="0" smtClean="0"/>
            </a:br>
            <a:r>
              <a:rPr lang="hu-HU" sz="2400" dirty="0" smtClean="0"/>
              <a:t>     Óh nem! a hernádi </a:t>
            </a:r>
            <a:r>
              <a:rPr lang="hu-HU" sz="2400" dirty="0" err="1" smtClean="0"/>
              <a:t>vőlgynek</a:t>
            </a:r>
            <a:r>
              <a:rPr lang="hu-HU" sz="2400" dirty="0" smtClean="0"/>
              <a:t> borba fürdött széliről,</a:t>
            </a:r>
            <a:br>
              <a:rPr lang="hu-HU" sz="2400" dirty="0" smtClean="0"/>
            </a:br>
            <a:r>
              <a:rPr lang="hu-HU" sz="2400" dirty="0" smtClean="0"/>
              <a:t>Hol van a magyar hazának vetve boldog Édene,</a:t>
            </a:r>
            <a:br>
              <a:rPr lang="hu-HU" sz="2400" dirty="0" smtClean="0"/>
            </a:br>
            <a:r>
              <a:rPr lang="hu-HU" sz="2400" dirty="0" smtClean="0"/>
              <a:t>     Melybe múlat, melybe ébreszt víg örömnek istene.</a:t>
            </a:r>
            <a:br>
              <a:rPr lang="hu-HU" sz="2400" dirty="0" smtClean="0"/>
            </a:br>
            <a:r>
              <a:rPr lang="hu-HU" sz="2400" dirty="0" smtClean="0"/>
              <a:t>Mint vetődtem e megáldott </a:t>
            </a:r>
            <a:r>
              <a:rPr lang="hu-HU" sz="2400" dirty="0" err="1" smtClean="0"/>
              <a:t>főldre</a:t>
            </a:r>
            <a:r>
              <a:rPr lang="hu-HU" sz="2400" dirty="0" smtClean="0"/>
              <a:t>? azt ha kérdezed,</a:t>
            </a:r>
            <a:br>
              <a:rPr lang="hu-HU" sz="2400" dirty="0" smtClean="0"/>
            </a:br>
            <a:r>
              <a:rPr lang="hu-HU" sz="2400" dirty="0" smtClean="0"/>
              <a:t>     Erre vitt csupán csak, édes emberem, saját kezed,</a:t>
            </a:r>
            <a:br>
              <a:rPr lang="hu-HU" sz="2400" dirty="0" smtClean="0"/>
            </a:br>
            <a:r>
              <a:rPr lang="hu-HU" sz="2400" dirty="0" smtClean="0"/>
              <a:t>Oly hatalmas volt fogása, úgy lefogtak </a:t>
            </a:r>
            <a:r>
              <a:rPr lang="hu-HU" sz="2400" dirty="0" err="1" smtClean="0"/>
              <a:t>újjai</a:t>
            </a:r>
            <a:r>
              <a:rPr lang="hu-HU" sz="2400" dirty="0" smtClean="0"/>
              <a:t>,</a:t>
            </a:r>
            <a:br>
              <a:rPr lang="hu-HU" sz="2400" dirty="0" smtClean="0"/>
            </a:br>
            <a:r>
              <a:rPr lang="hu-HU" sz="2400" dirty="0" smtClean="0"/>
              <a:t>     Hogy követni Debrecenből kéntelen Csokonai,</a:t>
            </a:r>
            <a:br>
              <a:rPr lang="hu-HU" sz="2400" dirty="0" smtClean="0"/>
            </a:br>
            <a:r>
              <a:rPr lang="hu-HU" sz="2400" dirty="0" smtClean="0"/>
              <a:t>Óh de, óh, minő keserve lett az ő múzsáinak….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2348880"/>
            <a:ext cx="86409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1804. április 10-én indult Nagyváradra </a:t>
            </a:r>
            <a:r>
              <a:rPr lang="hu-HU" sz="2400" dirty="0" err="1" smtClean="0"/>
              <a:t>Rhédei</a:t>
            </a:r>
            <a:r>
              <a:rPr lang="hu-HU" sz="2400" dirty="0" smtClean="0"/>
              <a:t> Lajosné temetésére. Ott megfázott és súlyos tüdőgyulladást kapott, amit akkoriban még nem tudtak kezelni.  </a:t>
            </a:r>
          </a:p>
          <a:p>
            <a:r>
              <a:rPr lang="hu-HU" sz="2400" dirty="0" smtClean="0"/>
              <a:t>E temetésre lázas sietséggel készített és személyesen szavalt búcsúztató verseivel </a:t>
            </a:r>
            <a:r>
              <a:rPr lang="hu-HU" sz="2400" b="1" dirty="0" smtClean="0"/>
              <a:t>(A lélek halhatatlansága) </a:t>
            </a:r>
            <a:r>
              <a:rPr lang="hu-HU" sz="2400" dirty="0" smtClean="0"/>
              <a:t>aratta utolsó költői diadalát. </a:t>
            </a:r>
          </a:p>
          <a:p>
            <a:r>
              <a:rPr lang="hu-HU" sz="2400" dirty="0" smtClean="0"/>
              <a:t>Április 22-én hazautazott. Betegsége mindinkább rosszra fordult.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0"/>
            <a:ext cx="489654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  </a:t>
            </a:r>
            <a:endParaRPr lang="hu-HU" b="1" dirty="0" smtClean="0"/>
          </a:p>
          <a:p>
            <a:r>
              <a:rPr lang="hu-HU" b="1" dirty="0" smtClean="0"/>
              <a:t>Csokonai Vitéz Mihály: A lélek halhatatlansága</a:t>
            </a:r>
          </a:p>
          <a:p>
            <a:endParaRPr lang="hu-HU" dirty="0" smtClean="0"/>
          </a:p>
          <a:p>
            <a:r>
              <a:rPr lang="hu-HU" dirty="0" smtClean="0"/>
              <a:t>Ha most vagyok, látom, mindég is kell lennem:</a:t>
            </a:r>
            <a:br>
              <a:rPr lang="hu-HU" dirty="0" smtClean="0"/>
            </a:br>
            <a:r>
              <a:rPr lang="hu-HU" dirty="0" smtClean="0"/>
              <a:t>S ha nem </a:t>
            </a:r>
            <a:r>
              <a:rPr lang="hu-HU" dirty="0" err="1" smtClean="0"/>
              <a:t>lészek</a:t>
            </a:r>
            <a:r>
              <a:rPr lang="hu-HU" dirty="0" smtClean="0"/>
              <a:t>, csapás volt az élet bennem,</a:t>
            </a:r>
            <a:br>
              <a:rPr lang="hu-HU" dirty="0" smtClean="0"/>
            </a:br>
            <a:r>
              <a:rPr lang="hu-HU" dirty="0" smtClean="0"/>
              <a:t>És ha el kell múlnom, mi szükség volt élni?</a:t>
            </a:r>
            <a:br>
              <a:rPr lang="hu-HU" dirty="0" smtClean="0"/>
            </a:br>
            <a:r>
              <a:rPr lang="hu-HU" dirty="0" smtClean="0"/>
              <a:t>Egy elveszendőnek miért kell remélni?</a:t>
            </a:r>
            <a:br>
              <a:rPr lang="hu-HU" dirty="0" smtClean="0"/>
            </a:br>
            <a:r>
              <a:rPr lang="hu-HU" dirty="0" smtClean="0"/>
              <a:t>Azért? Hogy ezer baj, bú, betegség között,</a:t>
            </a:r>
            <a:br>
              <a:rPr lang="hu-HU" dirty="0" smtClean="0"/>
            </a:br>
            <a:r>
              <a:rPr lang="hu-HU" dirty="0" smtClean="0"/>
              <a:t>Mint egy számkivetett és mint egy üldözött,</a:t>
            </a:r>
            <a:br>
              <a:rPr lang="hu-HU" dirty="0" smtClean="0"/>
            </a:br>
            <a:r>
              <a:rPr lang="hu-HU" dirty="0" smtClean="0"/>
              <a:t>Vágyakozzam </a:t>
            </a:r>
            <a:r>
              <a:rPr lang="hu-HU" dirty="0" err="1" smtClean="0"/>
              <a:t>dicsőbb</a:t>
            </a:r>
            <a:r>
              <a:rPr lang="hu-HU" dirty="0" smtClean="0"/>
              <a:t> rendelésem felé,</a:t>
            </a:r>
            <a:br>
              <a:rPr lang="hu-HU" dirty="0" smtClean="0"/>
            </a:br>
            <a:r>
              <a:rPr lang="hu-HU" dirty="0" smtClean="0"/>
              <a:t>Egy méltóbb országba s még se menjek belé?</a:t>
            </a:r>
            <a:br>
              <a:rPr lang="hu-HU" dirty="0" smtClean="0"/>
            </a:br>
            <a:r>
              <a:rPr lang="hu-HU" dirty="0" err="1" smtClean="0"/>
              <a:t>Légyek</a:t>
            </a:r>
            <a:r>
              <a:rPr lang="hu-HU" dirty="0" smtClean="0"/>
              <a:t>, hogy szenvedjek? És bánjam létemet? </a:t>
            </a:r>
            <a:r>
              <a:rPr lang="hu-HU" dirty="0" err="1" smtClean="0"/>
              <a:t>Reményljek</a:t>
            </a:r>
            <a:r>
              <a:rPr lang="hu-HU" dirty="0" smtClean="0"/>
              <a:t>, de ez is gyötörjön engemet?</a:t>
            </a:r>
            <a:br>
              <a:rPr lang="hu-HU" dirty="0" smtClean="0"/>
            </a:br>
            <a:r>
              <a:rPr lang="hu-HU" dirty="0" smtClean="0"/>
              <a:t>Így örök semmiség, óhajtlak tégedet,</a:t>
            </a:r>
            <a:br>
              <a:rPr lang="hu-HU" dirty="0" smtClean="0"/>
            </a:br>
            <a:r>
              <a:rPr lang="hu-HU" dirty="0" smtClean="0"/>
              <a:t>Vedd vissza méhedbe </a:t>
            </a:r>
            <a:r>
              <a:rPr lang="hu-HU" dirty="0" err="1" smtClean="0"/>
              <a:t>vexált</a:t>
            </a:r>
            <a:r>
              <a:rPr lang="hu-HU" dirty="0" smtClean="0"/>
              <a:t> gyermekedet. -</a:t>
            </a:r>
            <a:br>
              <a:rPr lang="hu-HU" dirty="0" smtClean="0"/>
            </a:br>
            <a:r>
              <a:rPr lang="hu-HU" dirty="0" smtClean="0"/>
              <a:t>Boldog, százszor boldog, aki nem született,</a:t>
            </a:r>
            <a:br>
              <a:rPr lang="hu-HU" dirty="0" smtClean="0"/>
            </a:br>
            <a:r>
              <a:rPr lang="hu-HU" dirty="0" smtClean="0"/>
              <a:t>Aki nem ízlelte még meg az életet!</a:t>
            </a:r>
            <a:br>
              <a:rPr lang="hu-HU" dirty="0" smtClean="0"/>
            </a:br>
            <a:r>
              <a:rPr lang="hu-HU" dirty="0" smtClean="0"/>
              <a:t>De jaj! A ki egyszer van és kezdett lenni,</a:t>
            </a:r>
            <a:br>
              <a:rPr lang="hu-HU" dirty="0" smtClean="0"/>
            </a:br>
            <a:r>
              <a:rPr lang="hu-HU" dirty="0" smtClean="0"/>
              <a:t>Örök halál annak semmiségbe menni.</a:t>
            </a:r>
            <a:br>
              <a:rPr lang="hu-HU" dirty="0" smtClean="0"/>
            </a:br>
            <a:r>
              <a:rPr lang="hu-HU" dirty="0" smtClean="0"/>
              <a:t>Ha nem </a:t>
            </a:r>
            <a:r>
              <a:rPr lang="hu-HU" dirty="0" err="1" smtClean="0"/>
              <a:t>levék</a:t>
            </a:r>
            <a:r>
              <a:rPr lang="hu-HU" dirty="0" smtClean="0"/>
              <a:t> </a:t>
            </a:r>
            <a:r>
              <a:rPr lang="hu-HU" dirty="0" err="1" smtClean="0"/>
              <a:t>vala</a:t>
            </a:r>
            <a:r>
              <a:rPr lang="hu-HU" dirty="0" smtClean="0"/>
              <a:t>, e nagy jót nem tudnám,</a:t>
            </a:r>
            <a:br>
              <a:rPr lang="hu-HU" dirty="0" smtClean="0"/>
            </a:br>
            <a:r>
              <a:rPr lang="hu-HU" dirty="0" smtClean="0"/>
              <a:t>S a nem esmért halál karjain aludnám,</a:t>
            </a:r>
            <a:br>
              <a:rPr lang="hu-HU" dirty="0" smtClean="0"/>
            </a:br>
            <a:r>
              <a:rPr lang="hu-HU" dirty="0" smtClean="0"/>
              <a:t>De az élet bennem mihelyt szikrát vetett,</a:t>
            </a:r>
            <a:br>
              <a:rPr lang="hu-HU" dirty="0" smtClean="0"/>
            </a:br>
            <a:r>
              <a:rPr lang="hu-HU" dirty="0" smtClean="0"/>
              <a:t>Fellobbant a hozzá vonzódó szeretet. …</a:t>
            </a: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5364088" y="4437112"/>
            <a:ext cx="35283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hlinkClick r:id="rId2"/>
              </a:rPr>
              <a:t>http://megoldaskapu.hu/versek-idezetek-humoros-aforizmak-mon/csokonai-vitez-mihaly-a-lelek-halhatatlansaga</a:t>
            </a:r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59532" y="2060848"/>
            <a:ext cx="84249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 1805. január 28-án, délután három órakor  hunyta le örökre szemét, mindössze 31 évesen. </a:t>
            </a:r>
          </a:p>
          <a:p>
            <a:r>
              <a:rPr lang="hu-HU" sz="2400" dirty="0" smtClean="0"/>
              <a:t>Temetésén </a:t>
            </a:r>
            <a:r>
              <a:rPr lang="hu-HU" sz="2400" b="1" dirty="0" smtClean="0"/>
              <a:t>barátja, Diószegi Sámuel lelkész</a:t>
            </a:r>
            <a:r>
              <a:rPr lang="hu-HU" sz="2400" dirty="0" smtClean="0"/>
              <a:t> beszélt, kivonult az egész kollégium.  </a:t>
            </a:r>
          </a:p>
          <a:p>
            <a:r>
              <a:rPr lang="hu-HU" sz="2400" dirty="0" smtClean="0"/>
              <a:t>A Magyar </a:t>
            </a:r>
            <a:r>
              <a:rPr lang="hu-HU" sz="2400" dirty="0" err="1" smtClean="0"/>
              <a:t>Kurirban</a:t>
            </a:r>
            <a:r>
              <a:rPr lang="hu-HU" sz="2400" dirty="0" smtClean="0"/>
              <a:t> </a:t>
            </a:r>
            <a:r>
              <a:rPr lang="hu-HU" sz="2400" b="1" dirty="0" smtClean="0"/>
              <a:t>másik </a:t>
            </a:r>
            <a:r>
              <a:rPr lang="hu-HU" sz="2400" b="1" dirty="0" err="1" smtClean="0"/>
              <a:t>jóbarátja</a:t>
            </a:r>
            <a:r>
              <a:rPr lang="hu-HU" sz="2400" b="1" dirty="0" smtClean="0"/>
              <a:t>, Kazinczy Ferenc</a:t>
            </a:r>
            <a:r>
              <a:rPr lang="hu-HU" sz="2400" dirty="0" smtClean="0"/>
              <a:t> írt róla nekrológot.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751344"/>
            <a:ext cx="2952328" cy="2251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Csokonai Vitéz Mihály sírja </a:t>
            </a:r>
          </a:p>
          <a:p>
            <a:pPr algn="ctr">
              <a:lnSpc>
                <a:spcPts val="2400"/>
              </a:lnSpc>
            </a:pPr>
            <a:r>
              <a:rPr lang="hu-HU" sz="2400" b="1" dirty="0" err="1" smtClean="0"/>
              <a:t>Debreczenben</a:t>
            </a:r>
            <a:r>
              <a:rPr lang="hu-HU" sz="2400" b="1" dirty="0" smtClean="0"/>
              <a:t> 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Grafika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Vasárnapi </a:t>
            </a:r>
            <a:r>
              <a:rPr lang="hu-HU" sz="2400" dirty="0" err="1" smtClean="0"/>
              <a:t>Ujság</a:t>
            </a:r>
            <a:r>
              <a:rPr lang="hu-HU" sz="2400" dirty="0" smtClean="0"/>
              <a:t> 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6. évf. 34. sz. (1859. augusztus 21.)</a:t>
            </a:r>
            <a:endParaRPr lang="hu-HU" sz="2400" dirty="0"/>
          </a:p>
        </p:txBody>
      </p:sp>
      <p:pic>
        <p:nvPicPr>
          <p:cNvPr id="215042" name="Picture 2" descr="Normál kép új ablakban &#10;Normal size picture in a new window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964265" y="0"/>
            <a:ext cx="6179736" cy="6858000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179512" y="3429000"/>
            <a:ext cx="2592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A négy oldalas gúláért </a:t>
            </a:r>
          </a:p>
          <a:p>
            <a:r>
              <a:rPr lang="hu-HU" dirty="0" smtClean="0"/>
              <a:t> 2134 forintot fizettek, egyéb munkálatokra még 143 forintot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260648"/>
            <a:ext cx="345638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Csokonai Vitéz Mihály </a:t>
            </a:r>
            <a:r>
              <a:rPr lang="hu-HU" sz="2400" b="1" dirty="0" err="1" smtClean="0"/>
              <a:t>Siremléke</a:t>
            </a:r>
            <a:r>
              <a:rPr lang="hu-HU" sz="2400" b="1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hu-HU" sz="2400" b="1" u="sng" dirty="0" smtClean="0"/>
              <a:t>Beregszászi Pál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(tervező)</a:t>
            </a:r>
          </a:p>
          <a:p>
            <a:pPr algn="ctr">
              <a:lnSpc>
                <a:spcPts val="2400"/>
              </a:lnSpc>
            </a:pPr>
            <a:r>
              <a:rPr lang="hu-HU" sz="2400" b="1" dirty="0" err="1" smtClean="0"/>
              <a:t>Povolny</a:t>
            </a:r>
            <a:r>
              <a:rPr lang="hu-HU" sz="2400" b="1" dirty="0" smtClean="0"/>
              <a:t> Ferenc 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 (építész, közreműködő) 1836.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Kőalapon vasból öntött piramis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75 mázsa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5,7 m magas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Debrecen</a:t>
            </a:r>
            <a:br>
              <a:rPr lang="hu-HU" sz="2400" dirty="0" smtClean="0"/>
            </a:br>
            <a:r>
              <a:rPr lang="hu-HU" sz="2400" dirty="0" smtClean="0"/>
              <a:t>Dorottya u.</a:t>
            </a:r>
          </a:p>
        </p:txBody>
      </p:sp>
      <p:pic>
        <p:nvPicPr>
          <p:cNvPr id="3" name="Picture 2" descr="https://s3.eu-central-1.amazonaws.com/kozterkep/photos/u5009-a2687-5faaa629b4d4a-688e39563642705f81bbc296_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flipH="1">
            <a:off x="3851920" y="0"/>
            <a:ext cx="5148064" cy="68640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8" name="Picture 8" descr="https://s3.eu-central-1.amazonaws.com/kozterkep/photos/c4357dc9de40e3028758cda2a8b241f0_1.jpg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112150" y="2060848"/>
            <a:ext cx="4459850" cy="4320480"/>
          </a:xfrm>
          <a:prstGeom prst="rect">
            <a:avLst/>
          </a:prstGeom>
          <a:noFill/>
        </p:spPr>
      </p:pic>
      <p:pic>
        <p:nvPicPr>
          <p:cNvPr id="109571" name="Picture 3" descr="C:\Users\User\Downloads\sir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32183" y="2093992"/>
            <a:ext cx="3789399" cy="4293096"/>
          </a:xfrm>
          <a:prstGeom prst="rect">
            <a:avLst/>
          </a:prstGeom>
          <a:noFill/>
        </p:spPr>
      </p:pic>
      <p:sp>
        <p:nvSpPr>
          <p:cNvPr id="6" name="Téglalap 5"/>
          <p:cNvSpPr/>
          <p:nvPr/>
        </p:nvSpPr>
        <p:spPr>
          <a:xfrm>
            <a:off x="251520" y="476672"/>
            <a:ext cx="39604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dirty="0" smtClean="0"/>
              <a:t>Az északi oldalon</a:t>
            </a:r>
            <a:r>
              <a:rPr lang="hu-HU" sz="2400" b="1" dirty="0" smtClean="0"/>
              <a:t> A költő munkái felirat alatt Csokonai könyveit bemutató feliratos táblák vannak</a:t>
            </a:r>
            <a:r>
              <a:rPr lang="hu-HU" sz="2400" dirty="0" smtClean="0"/>
              <a:t> </a:t>
            </a:r>
            <a:endParaRPr lang="hu-HU" sz="2400" dirty="0"/>
          </a:p>
        </p:txBody>
      </p:sp>
      <p:sp>
        <p:nvSpPr>
          <p:cNvPr id="7" name="Téglalap 6"/>
          <p:cNvSpPr/>
          <p:nvPr/>
        </p:nvSpPr>
        <p:spPr>
          <a:xfrm>
            <a:off x="4788024" y="548680"/>
            <a:ext cx="4355976" cy="1019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dirty="0" smtClean="0"/>
              <a:t>A déli oldalon </a:t>
            </a:r>
            <a:r>
              <a:rPr lang="hu-HU" sz="2400" b="1" dirty="0" smtClean="0"/>
              <a:t>olajágat tartó géniusz áll a keresztbe tett furulyák és egy lant felet</a:t>
            </a:r>
            <a:r>
              <a:rPr lang="hu-HU" sz="2400" dirty="0" smtClean="0"/>
              <a:t>t. 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s3.eu-central-1.amazonaws.com/kozterkep/photos/7f42db9365dc2ec9a5236142e2ec113b_1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105516" y="2348881"/>
            <a:ext cx="4466484" cy="4104456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251520" y="404664"/>
            <a:ext cx="3960440" cy="1943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dirty="0" smtClean="0"/>
              <a:t>A gúla nyugati oldalán a „</a:t>
            </a:r>
            <a:r>
              <a:rPr lang="hu-HU" sz="2400" b="1" dirty="0" smtClean="0"/>
              <a:t>CSOKONAI VITÉZ MIHÁLY SZÜLETETT 1773. DEBRECZENBEN MEG-HÓLT 1805. HAZAFIAI EMELTÉK 1836</a:t>
            </a:r>
            <a:r>
              <a:rPr lang="hu-HU" sz="2400" dirty="0" smtClean="0"/>
              <a:t>.” </a:t>
            </a:r>
            <a:endParaRPr lang="hu-HU" sz="2400" dirty="0"/>
          </a:p>
        </p:txBody>
      </p:sp>
      <p:sp>
        <p:nvSpPr>
          <p:cNvPr id="4" name="Téglalap 3"/>
          <p:cNvSpPr/>
          <p:nvPr/>
        </p:nvSpPr>
        <p:spPr>
          <a:xfrm>
            <a:off x="4788024" y="548680"/>
            <a:ext cx="4104456" cy="1635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dirty="0" smtClean="0"/>
              <a:t>A keletin egy Csokonai idézetet olvashatunk: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„- </a:t>
            </a:r>
            <a:r>
              <a:rPr lang="hu-HU" sz="2400" b="1" dirty="0" smtClean="0"/>
              <a:t>a Múzsáknak szózatja  A Sírt is megrázkódtatja s életet </a:t>
            </a:r>
            <a:r>
              <a:rPr lang="hu-HU" sz="2400" b="1" dirty="0" err="1" smtClean="0"/>
              <a:t>fuval</a:t>
            </a:r>
            <a:r>
              <a:rPr lang="hu-HU" sz="2400" b="1" dirty="0" smtClean="0"/>
              <a:t> bele</a:t>
            </a:r>
            <a:r>
              <a:rPr lang="hu-HU" sz="2400" dirty="0" smtClean="0"/>
              <a:t>” </a:t>
            </a:r>
            <a:endParaRPr lang="hu-HU" sz="2400" dirty="0"/>
          </a:p>
        </p:txBody>
      </p:sp>
      <p:pic>
        <p:nvPicPr>
          <p:cNvPr id="5" name="Picture 6" descr="https://s3.eu-central-1.amazonaws.com/kozterkep/photos/b8890a596260cdb984263494f4c9c88e_1.jpg"/>
          <p:cNvPicPr>
            <a:picLocks noChangeAspect="1" noChangeArrowheads="1"/>
          </p:cNvPicPr>
          <p:nvPr/>
        </p:nvPicPr>
        <p:blipFill>
          <a:blip r:embed="rId3" cstate="email">
            <a:lum contrast="20000"/>
          </a:blip>
          <a:srcRect/>
          <a:stretch>
            <a:fillRect/>
          </a:stretch>
        </p:blipFill>
        <p:spPr bwMode="auto">
          <a:xfrm>
            <a:off x="4786515" y="2348880"/>
            <a:ext cx="4263907" cy="41764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87524" y="1268760"/>
            <a:ext cx="856895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 A síremléket 1836-ban állították fel az egykori Hatvan utcai temetőben. 1913-ban újították fel először.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sz="2400" dirty="0" smtClean="0"/>
              <a:t>1929-ben, a temető felszámolásakor el akarták mozdítani a helyéről, de a debreceniek a helyi újságokban megvétózták a tervet. </a:t>
            </a:r>
          </a:p>
          <a:p>
            <a:r>
              <a:rPr lang="hu-HU" sz="2400" dirty="0" smtClean="0"/>
              <a:t>A sírt többé nem bolygatták, sőt a síremléket 1938-ban átfestették és parkosították a környékét….. 2003-ban újra felmerült az elkötöztetése, de lelkes debreceniek és közéleti emberek kiálltak újra Csokonai mellett.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1556792"/>
            <a:ext cx="86409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 smtClean="0">
                <a:latin typeface="Arial Black" pitchFamily="34" charset="0"/>
              </a:rPr>
              <a:t> ÁRKÁDIA-PER</a:t>
            </a:r>
            <a:endParaRPr lang="hu-HU" sz="4400" b="1" dirty="0">
              <a:latin typeface="Arial Black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467544" y="2852936"/>
            <a:ext cx="82089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Az Árkádia-pör a 18 -19. századi korforduló egyik legjelentősebb irodalmi-művészeti vitája volt, amely kezdetben három kérdést vetett föl: milyennek látják a kortársak Csokonai karakterét és hogyan ítélik meg; milyen síremléket kellene állítani a sírja fölé; mit jelent a sírkőre vésendő „Árkádiában éltem én is”.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15516" y="2767280"/>
            <a:ext cx="8712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latin typeface="Arial Black" pitchFamily="34" charset="0"/>
              </a:rPr>
              <a:t>DEBRECENI REFORMÁTUS KOLLÉGIUM</a:t>
            </a:r>
            <a:endParaRPr lang="hu-HU" sz="40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260648"/>
            <a:ext cx="864096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sz="2400" dirty="0" smtClean="0"/>
          </a:p>
          <a:p>
            <a:r>
              <a:rPr lang="hu-HU" sz="2400" dirty="0" smtClean="0"/>
              <a:t> Az irodalmi vita 1806–1807-ben, amely Kazinczy Ferenc illetve Fazekas Mihály és Kis Imre között folyt le.</a:t>
            </a:r>
          </a:p>
          <a:p>
            <a:endParaRPr lang="hu-HU" sz="2400" dirty="0" smtClean="0"/>
          </a:p>
          <a:p>
            <a:r>
              <a:rPr lang="hu-HU" sz="2400" dirty="0" smtClean="0"/>
              <a:t> Csokonai Vitéz Mihály halála után Kazinczy Ferenc a </a:t>
            </a:r>
            <a:r>
              <a:rPr lang="hu-HU" sz="2400" i="1" dirty="0" smtClean="0"/>
              <a:t>Hazai </a:t>
            </a:r>
            <a:r>
              <a:rPr lang="hu-HU" sz="2400" i="1" dirty="0" err="1" smtClean="0"/>
              <a:t>Tudósítások</a:t>
            </a:r>
            <a:r>
              <a:rPr lang="hu-HU" sz="2400" dirty="0" err="1" smtClean="0"/>
              <a:t>-ban</a:t>
            </a:r>
            <a:r>
              <a:rPr lang="hu-HU" sz="2400" dirty="0" smtClean="0"/>
              <a:t> megjelent cikkében az „</a:t>
            </a:r>
            <a:r>
              <a:rPr lang="hu-HU" sz="2400" b="1" dirty="0" smtClean="0"/>
              <a:t>Árkádiában éltem én is</a:t>
            </a:r>
            <a:r>
              <a:rPr lang="hu-HU" sz="2400" dirty="0" smtClean="0"/>
              <a:t>!” idézetet tartalmazó szöveget javasolta a költő sírfeliratául, ezt azonban a debreceniek városuk lebecsüléseként értelmezté</a:t>
            </a:r>
            <a:r>
              <a:rPr lang="hu-HU" sz="2400" b="1" dirty="0" smtClean="0"/>
              <a:t>k, mert </a:t>
            </a:r>
            <a:r>
              <a:rPr lang="hu-HU" sz="2400" b="1" dirty="0" err="1" smtClean="0"/>
              <a:t>Arcádiának</a:t>
            </a:r>
            <a:r>
              <a:rPr lang="hu-HU" sz="2400" b="1" dirty="0" smtClean="0"/>
              <a:t> olyan magyarázatát találták valahol, hogy az „jó marhalegelő volt, kivált szamarak számára.”</a:t>
            </a:r>
            <a:r>
              <a:rPr lang="hu-HU" sz="2400" dirty="0" smtClean="0"/>
              <a:t>   </a:t>
            </a:r>
          </a:p>
          <a:p>
            <a:endParaRPr lang="hu-HU" sz="2400" dirty="0" smtClean="0"/>
          </a:p>
          <a:p>
            <a:r>
              <a:rPr lang="hu-HU" sz="2400" dirty="0" smtClean="0"/>
              <a:t>A vita kapcsán esztétikai filozófiai és vallási nézetkülönbségek is felmerültek. 1807-ben a vitapartnerek többé-kevésbé békességre jutottak, remélve, hogy a közönség számára tanulsággal szolgált vitájuk. </a:t>
            </a:r>
          </a:p>
          <a:p>
            <a:r>
              <a:rPr lang="hu-HU" sz="2400" dirty="0" smtClean="0"/>
              <a:t>Az emlékmű felállítására Kazinczy életében nem került sor.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https://moly.hu/system/covers/big/covers_173986.jpg?13954129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052" name="AutoShape 4" descr="https://moly.hu/system/covers/big/covers_173986.jpg?13954129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2053" name="Picture 5" descr="C:\Users\User\Downloads\covers_17398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62856" y="0"/>
            <a:ext cx="4581144" cy="6858000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179512" y="260648"/>
            <a:ext cx="424847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 smtClean="0"/>
              <a:t>Tótfalusi István</a:t>
            </a:r>
          </a:p>
          <a:p>
            <a:pPr algn="ctr"/>
            <a:r>
              <a:rPr lang="hu-HU" sz="2000" b="1" dirty="0" smtClean="0"/>
              <a:t>Árkádiában éltem én is </a:t>
            </a:r>
          </a:p>
          <a:p>
            <a:pPr algn="ctr"/>
            <a:r>
              <a:rPr lang="hu-HU" sz="2000" dirty="0" smtClean="0"/>
              <a:t>(1966)</a:t>
            </a:r>
          </a:p>
          <a:p>
            <a:r>
              <a:rPr lang="hu-HU" sz="2000" dirty="0" smtClean="0"/>
              <a:t>Nemcsak a rokokó édes hangú dalosa, de a felvilágosodás bátor harcosa is, nem csupán vérbő, vaskos tréfák mestere, de tudatos és tudós értője a poézis mesterségének – ez volt a hányatott sorsú költő, Csokonai Vitéz Mihály. Mostoha életkörülményei ellenére a költészet és a nemzet szolgálatában megalkuvást nem ismert, érte áldozta fiatal életét, szerelmét és a szerény, de biztos polgári jólétet is. Ezt a Csokonait igyekszik bemutatni a regényes életrajz, oszlatva másfél század téves hiedelmeit a szenvelgő szerelemesről és a bohém garabonciásról, és elénk állítani a tudatos népiesség első képviselőjét, Petőfi és Ady elődjét.</a:t>
            </a:r>
            <a:endParaRPr lang="hu-H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63688" y="2659559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smtClean="0">
                <a:latin typeface="Arial Black" pitchFamily="34" charset="0"/>
              </a:rPr>
              <a:t>SZERELMEI</a:t>
            </a:r>
            <a:endParaRPr lang="hu-HU" sz="44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411760" y="2780928"/>
            <a:ext cx="43204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hu-HU" sz="4400" b="1" dirty="0" smtClean="0">
                <a:latin typeface="Arial Black" pitchFamily="34" charset="0"/>
              </a:rPr>
              <a:t>RÓZA</a:t>
            </a:r>
            <a:endParaRPr lang="hu-HU" sz="4400" b="1" dirty="0">
              <a:latin typeface="Arial Black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251520" y="5229200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hlinkClick r:id="rId2"/>
              </a:rPr>
              <a:t>https://hirmagazin.sulinet.hu/hu/pedagogia/csokonai-szerelmei</a:t>
            </a:r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9512" y="692696"/>
            <a:ext cx="878497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hu-HU" sz="2400" dirty="0" smtClean="0"/>
              <a:t>Több feltételezés született, hogy ki lehetett a rejtélyes Róza, aki a szerelmes Csokonai számos korai versében feltűnik. </a:t>
            </a:r>
          </a:p>
          <a:p>
            <a:pPr fontAlgn="base"/>
            <a:r>
              <a:rPr lang="hu-HU" sz="2400" dirty="0" smtClean="0"/>
              <a:t>- Egyes feltételezések szerint Róza a Darabos utcán, Csokonai szomszédságában lakhatott.</a:t>
            </a:r>
          </a:p>
          <a:p>
            <a:pPr fontAlgn="base"/>
            <a:r>
              <a:rPr lang="hu-HU" sz="2400" dirty="0" smtClean="0"/>
              <a:t> - Vannak, akik szerint Róza alakja valójában szimbolikus szerelmes nőalak - fiktív, nem létező személy.</a:t>
            </a:r>
          </a:p>
          <a:p>
            <a:pPr fontAlgn="base"/>
            <a:r>
              <a:rPr lang="hu-HU" sz="2400" dirty="0" smtClean="0"/>
              <a:t>- S megint vannak, akik szerint nem rejt mást e név, mint Földi János szép feleségét.</a:t>
            </a:r>
          </a:p>
          <a:p>
            <a:endParaRPr lang="hu-HU" dirty="0" smtClean="0"/>
          </a:p>
          <a:p>
            <a:r>
              <a:rPr lang="hu-HU" sz="2400" dirty="0" smtClean="0"/>
              <a:t>Csokonai 1802-1803 körül hozta létre a Lilla-kötet kompozícióját. Gyűjteményébe korábbi verseit is felvette, miközben persze újabbakkal gyarapította a ciklust.</a:t>
            </a:r>
          </a:p>
          <a:p>
            <a:r>
              <a:rPr lang="hu-HU" sz="2400" dirty="0" smtClean="0"/>
              <a:t> </a:t>
            </a:r>
          </a:p>
          <a:p>
            <a:r>
              <a:rPr lang="hu-HU" sz="2400" dirty="0" smtClean="0"/>
              <a:t>Így illesztette be a Lilla-versek közé a Róza-verseket is - pusztán a szeretett hölgy nevét változtatva meg bennük. </a:t>
            </a:r>
          </a:p>
          <a:p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15516" y="1844824"/>
            <a:ext cx="87129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hu-HU" sz="4400" b="1" dirty="0" smtClean="0">
                <a:latin typeface="Arial Black" pitchFamily="34" charset="0"/>
              </a:rPr>
              <a:t>FÖLDI JÁNOSNÉ WESZPRÉMI JULIANNA</a:t>
            </a:r>
            <a:endParaRPr lang="hu-HU" sz="44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87524" y="612844"/>
            <a:ext cx="856895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Földi János Csokonai atyai barátja, tanára és pártfogója volt a Kollégiumban segítette, egyengette az ifjú költő útját. </a:t>
            </a:r>
          </a:p>
          <a:p>
            <a:r>
              <a:rPr lang="hu-HU" sz="2400" dirty="0" smtClean="0"/>
              <a:t>Földi János egyébiránt nemcsak a Kollégium egyik jeles professzora volt, de a kor kiemelkedő természettudósát tisztelhetjük benne, aki ráadásul remek kritikus, nyelvész, műfordító és költő is volt egy személyben. Amolyan igazi polihisztor. </a:t>
            </a:r>
          </a:p>
          <a:p>
            <a:endParaRPr lang="hu-HU" sz="2400" dirty="0" smtClean="0"/>
          </a:p>
          <a:p>
            <a:r>
              <a:rPr lang="hu-HU" sz="2400" dirty="0" smtClean="0"/>
              <a:t>Földinek ugyanis a szép pályához adatott egy gyönyörű feleség is. Ragyogó és hűtlen asszony.  </a:t>
            </a:r>
          </a:p>
          <a:p>
            <a:r>
              <a:rPr lang="hu-HU" sz="2400" dirty="0" smtClean="0"/>
              <a:t>A kikapós </a:t>
            </a:r>
            <a:r>
              <a:rPr lang="hu-HU" sz="2400" dirty="0" err="1" smtClean="0"/>
              <a:t>Weszprémi</a:t>
            </a:r>
            <a:r>
              <a:rPr lang="hu-HU" sz="2400" dirty="0" smtClean="0"/>
              <a:t> Julianna megkeserítette férje életét.</a:t>
            </a:r>
          </a:p>
          <a:p>
            <a:r>
              <a:rPr lang="hu-HU" sz="2400" dirty="0" smtClean="0"/>
              <a:t> Hát mikor a mester rádöbbent, hogy a nála sokkalta nagyobb tehetségű tanítványa vált szerelmi vetélytárssá! S nem is viszonzatlanul. </a:t>
            </a:r>
          </a:p>
          <a:p>
            <a:r>
              <a:rPr lang="hu-HU" sz="2400" dirty="0" smtClean="0"/>
              <a:t>A Juliskához írt versek sorsa azonban hasonló lett a Róza-versekéhez: a Lilla-dalok darabjai közé kerültek.</a:t>
            </a:r>
          </a:p>
          <a:p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0" y="2659559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smtClean="0">
                <a:latin typeface="Arial Black" pitchFamily="34" charset="0"/>
              </a:rPr>
              <a:t>VAJDA JULIANNA- LILLA</a:t>
            </a:r>
            <a:r>
              <a:rPr lang="hu-HU" sz="4400" dirty="0" smtClean="0">
                <a:latin typeface="Arial Black" pitchFamily="34" charset="0"/>
              </a:rPr>
              <a:t> </a:t>
            </a:r>
            <a:endParaRPr lang="hu-HU" sz="4400" b="1" dirty="0">
              <a:latin typeface="Arial Black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0" y="450912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dirty="0" smtClean="0"/>
              <a:t> 1779. október 26. – 1855. február 15.) </a:t>
            </a:r>
          </a:p>
          <a:p>
            <a:pPr algn="ctr"/>
            <a:r>
              <a:rPr lang="hu-HU" sz="2400" dirty="0" smtClean="0"/>
              <a:t>Csokonai Vitéz Mihály nagy szerelme, a híres Lilla-dalok ihletője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692696"/>
            <a:ext cx="86409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Vajda Pál komáromi kereskedő leánya, akivel Csokonai 1797 tavaszán, dunántúli utazása során ismerkedett meg. </a:t>
            </a:r>
          </a:p>
          <a:p>
            <a:endParaRPr lang="hu-HU" sz="2400" dirty="0" smtClean="0"/>
          </a:p>
          <a:p>
            <a:r>
              <a:rPr lang="hu-HU" sz="2400" dirty="0" smtClean="0"/>
              <a:t>Az álláskereső költő, mint férj Vajda Julianna szüleinek szemében nem igen jelentett egzisztenciát, ezért 1798 tavaszán, míg Csokonai állás után járt a Balatonnál, a lány, szülei bíztatására és támogatásával igent mondott Lévai István gazdag kereskedőnek.</a:t>
            </a:r>
          </a:p>
          <a:p>
            <a:endParaRPr lang="hu-HU" sz="2400" dirty="0" smtClean="0"/>
          </a:p>
          <a:p>
            <a:r>
              <a:rPr lang="hu-HU" sz="2400" dirty="0" smtClean="0"/>
              <a:t>Amikor első férje 1840-ben meghalt, másodszor is férjhez ment, Végh Mihály református lelkipásztorral kötött házasságot. 1855. február 15-én halt meg, 75 éves korában. </a:t>
            </a:r>
          </a:p>
          <a:p>
            <a:r>
              <a:rPr lang="hu-HU" sz="2400" dirty="0" smtClean="0"/>
              <a:t>Sírja a </a:t>
            </a:r>
            <a:r>
              <a:rPr lang="hu-HU" sz="2400" dirty="0" err="1" smtClean="0"/>
              <a:t>dunaalmási</a:t>
            </a:r>
            <a:r>
              <a:rPr lang="hu-HU" sz="2400" dirty="0" smtClean="0"/>
              <a:t> temetőben található.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https://upload.wikimedia.org/wikipedia/commons/f/f0/Vajda_J%C3%BAlia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851920" y="0"/>
            <a:ext cx="4840940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1340768"/>
            <a:ext cx="3851920" cy="1368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Vajda Julianna feltételezett portréja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Vasárnapi </a:t>
            </a:r>
            <a:r>
              <a:rPr lang="hu-HU" sz="2400" dirty="0" err="1" smtClean="0"/>
              <a:t>Ujság</a:t>
            </a:r>
            <a:r>
              <a:rPr lang="hu-HU" sz="2400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1905. 114. l.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Polgári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2352</TotalTime>
  <Words>3727</Words>
  <Application>Microsoft Office PowerPoint</Application>
  <PresentationFormat>Diavetítés a képernyőre (4:3 oldalarány)</PresentationFormat>
  <Paragraphs>591</Paragraphs>
  <Slides>154</Slides>
  <Notes>8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154</vt:i4>
      </vt:variant>
    </vt:vector>
  </HeadingPairs>
  <TitlesOfParts>
    <vt:vector size="155" baseType="lpstr">
      <vt:lpstr>Office-téma</vt:lpstr>
      <vt:lpstr>CSOKONAI VITÉZ MIHÁLY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CSOKONAI VITÉZ MIHÁLY</dc:title>
  <dc:creator>.Piroska</dc:creator>
  <cp:lastModifiedBy>Judit</cp:lastModifiedBy>
  <cp:revision>252</cp:revision>
  <dcterms:created xsi:type="dcterms:W3CDTF">2023-04-17T18:47:59Z</dcterms:created>
  <dcterms:modified xsi:type="dcterms:W3CDTF">2023-06-14T11:51:28Z</dcterms:modified>
</cp:coreProperties>
</file>