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56" r:id="rId2"/>
    <p:sldId id="265" r:id="rId3"/>
    <p:sldId id="345" r:id="rId4"/>
    <p:sldId id="331" r:id="rId5"/>
    <p:sldId id="332" r:id="rId6"/>
    <p:sldId id="333" r:id="rId7"/>
    <p:sldId id="294" r:id="rId8"/>
    <p:sldId id="295" r:id="rId9"/>
    <p:sldId id="296" r:id="rId10"/>
    <p:sldId id="335" r:id="rId11"/>
    <p:sldId id="336" r:id="rId12"/>
    <p:sldId id="337" r:id="rId13"/>
    <p:sldId id="338" r:id="rId14"/>
    <p:sldId id="340" r:id="rId15"/>
    <p:sldId id="343" r:id="rId16"/>
    <p:sldId id="325" r:id="rId17"/>
    <p:sldId id="297" r:id="rId18"/>
    <p:sldId id="311" r:id="rId19"/>
    <p:sldId id="344" r:id="rId20"/>
    <p:sldId id="277" r:id="rId21"/>
    <p:sldId id="309" r:id="rId22"/>
    <p:sldId id="300" r:id="rId23"/>
    <p:sldId id="322" r:id="rId24"/>
    <p:sldId id="32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-60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73C05-577E-42EC-9619-B2DE0922B2CD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1918C-9A49-4FC7-BFA4-0FD4937F8EC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434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835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944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4633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542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2744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0770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6493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6296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229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170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185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592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775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36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892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6268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4145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79A0C37-FB16-4FAA-A6B0-1A7041A9B20E}" type="datetimeFigureOut">
              <a:rPr lang="hu-HU" smtClean="0"/>
              <a:t>2023. 07. 16.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E5CC7-A670-4600-BE54-73EB059630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884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EF51EA0-6C23-03AC-FE52-197557B1C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7736" y="1751656"/>
            <a:ext cx="9144000" cy="1232589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400" dirty="0">
                <a:latin typeface="Georgia" panose="02040502050405020303" pitchFamily="18" charset="0"/>
              </a:rPr>
              <a:t/>
            </a:r>
            <a:br>
              <a:rPr lang="hu-HU" sz="4400" dirty="0">
                <a:latin typeface="Georgia" panose="02040502050405020303" pitchFamily="18" charset="0"/>
              </a:rPr>
            </a:br>
            <a:r>
              <a:rPr lang="hu-HU" sz="4400" dirty="0">
                <a:latin typeface="Georgia" panose="02040502050405020303" pitchFamily="18" charset="0"/>
              </a:rPr>
              <a:t/>
            </a:r>
            <a:br>
              <a:rPr lang="hu-HU" sz="4400" dirty="0">
                <a:latin typeface="Georgia" panose="02040502050405020303" pitchFamily="18" charset="0"/>
              </a:rPr>
            </a:br>
            <a:r>
              <a:rPr lang="hu-HU" sz="4400" dirty="0">
                <a:latin typeface="Georgia" panose="02040502050405020303" pitchFamily="18" charset="0"/>
              </a:rPr>
              <a:t/>
            </a:r>
            <a:br>
              <a:rPr lang="hu-HU" sz="4400" dirty="0">
                <a:latin typeface="Georgia" panose="02040502050405020303" pitchFamily="18" charset="0"/>
              </a:rPr>
            </a:br>
            <a:r>
              <a:rPr lang="hu-HU" sz="4400" dirty="0">
                <a:latin typeface="Georgia" panose="02040502050405020303" pitchFamily="18" charset="0"/>
              </a:rPr>
              <a:t/>
            </a:r>
            <a:br>
              <a:rPr lang="hu-HU" sz="4400" dirty="0">
                <a:latin typeface="Georgia" panose="02040502050405020303" pitchFamily="18" charset="0"/>
              </a:rPr>
            </a:br>
            <a:r>
              <a:rPr lang="hu-HU" sz="4400" dirty="0">
                <a:latin typeface="Georgia" panose="02040502050405020303" pitchFamily="18" charset="0"/>
              </a:rPr>
              <a:t/>
            </a:r>
            <a:br>
              <a:rPr lang="hu-HU" sz="4400" dirty="0">
                <a:latin typeface="Georgia" panose="02040502050405020303" pitchFamily="18" charset="0"/>
              </a:rPr>
            </a:br>
            <a:r>
              <a:rPr lang="hu-HU" sz="4400" dirty="0">
                <a:latin typeface="Georgia" panose="02040502050405020303" pitchFamily="18" charset="0"/>
              </a:rPr>
              <a:t/>
            </a:r>
            <a:br>
              <a:rPr lang="hu-HU" sz="4400" dirty="0">
                <a:latin typeface="Georgia" panose="02040502050405020303" pitchFamily="18" charset="0"/>
              </a:rPr>
            </a:br>
            <a:r>
              <a:rPr lang="hu-HU" sz="4400" dirty="0">
                <a:latin typeface="Georgia" panose="02040502050405020303" pitchFamily="18" charset="0"/>
              </a:rPr>
              <a:t/>
            </a:r>
            <a:br>
              <a:rPr lang="hu-HU" sz="4400" dirty="0">
                <a:latin typeface="Georgia" panose="02040502050405020303" pitchFamily="18" charset="0"/>
              </a:rPr>
            </a:br>
            <a:r>
              <a:rPr lang="hu-HU" i="1" dirty="0">
                <a:latin typeface="Georgia" panose="02040502050405020303" pitchFamily="18" charset="0"/>
              </a:rPr>
              <a:t/>
            </a:r>
            <a:br>
              <a:rPr lang="hu-HU" i="1" dirty="0">
                <a:latin typeface="Georgia" panose="02040502050405020303" pitchFamily="18" charset="0"/>
              </a:rPr>
            </a:br>
            <a:r>
              <a:rPr lang="hu-HU" sz="6700" i="1" dirty="0">
                <a:latin typeface="Georgia" panose="02040502050405020303" pitchFamily="18" charset="0"/>
              </a:rPr>
              <a:t/>
            </a:r>
            <a:br>
              <a:rPr lang="hu-HU" sz="6700" i="1" dirty="0">
                <a:latin typeface="Georgia" panose="02040502050405020303" pitchFamily="18" charset="0"/>
              </a:rPr>
            </a:br>
            <a:r>
              <a:rPr lang="hu-HU" sz="8000" i="1" dirty="0">
                <a:latin typeface="Georgia" panose="02040502050405020303" pitchFamily="18" charset="0"/>
              </a:rPr>
              <a:t>A bécsi klasszika</a:t>
            </a:r>
            <a:r>
              <a:rPr lang="hu-HU" sz="5300" i="1" dirty="0">
                <a:latin typeface="Georgia" panose="02040502050405020303" pitchFamily="18" charset="0"/>
              </a:rPr>
              <a:t/>
            </a:r>
            <a:br>
              <a:rPr lang="hu-HU" sz="5300" i="1" dirty="0">
                <a:latin typeface="Georgia" panose="02040502050405020303" pitchFamily="18" charset="0"/>
              </a:rPr>
            </a:br>
            <a:r>
              <a:rPr lang="hu-HU" sz="6000" i="1" dirty="0">
                <a:latin typeface="Georgia" panose="02040502050405020303" pitchFamily="18" charset="0"/>
              </a:rPr>
              <a:t>(kb. 1750-1827)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7CF39521-9A31-D8B7-2378-3838C4761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4514"/>
            <a:ext cx="9144000" cy="185848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hu-HU" sz="3200" i="1" dirty="0">
                <a:solidFill>
                  <a:schemeClr val="bg1"/>
                </a:solidFill>
                <a:latin typeface="Georgia" panose="02040502050405020303" pitchFamily="18" charset="0"/>
              </a:rPr>
              <a:t>Joseph Haydn 1732-1809</a:t>
            </a:r>
          </a:p>
          <a:p>
            <a:pPr algn="ctr"/>
            <a:r>
              <a:rPr lang="hu-HU" sz="3200" i="1" dirty="0">
                <a:solidFill>
                  <a:schemeClr val="bg1"/>
                </a:solidFill>
                <a:latin typeface="Georgia" panose="02040502050405020303" pitchFamily="18" charset="0"/>
              </a:rPr>
              <a:t>Wolfgang Amadeus Mozart 1756-1791</a:t>
            </a:r>
          </a:p>
          <a:p>
            <a:pPr algn="ctr"/>
            <a:r>
              <a:rPr lang="hu-HU" sz="3200" i="1" dirty="0">
                <a:solidFill>
                  <a:schemeClr val="bg1"/>
                </a:solidFill>
                <a:latin typeface="Georgia" panose="02040502050405020303" pitchFamily="18" charset="0"/>
              </a:rPr>
              <a:t>Ludwig van Beethoven 1770-1827</a:t>
            </a:r>
          </a:p>
        </p:txBody>
      </p:sp>
    </p:spTree>
    <p:extLst>
      <p:ext uri="{BB962C8B-B14F-4D97-AF65-F5344CB8AC3E}">
        <p14:creationId xmlns:p14="http://schemas.microsoft.com/office/powerpoint/2010/main" val="2582909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474B02E-A3F9-EE52-4999-3B102A346F3D}"/>
              </a:ext>
            </a:extLst>
          </p:cNvPr>
          <p:cNvSpPr txBox="1"/>
          <p:nvPr/>
        </p:nvSpPr>
        <p:spPr>
          <a:xfrm>
            <a:off x="2760454" y="258901"/>
            <a:ext cx="6400799" cy="634019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Georgia" panose="02040502050405020303" pitchFamily="18" charset="0"/>
              </a:rPr>
              <a:t>Változások: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Közérthetőség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Kontrasztgazdagság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Mértékletesség (jó ízlés)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Tartalom és forma egysége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Szimmetria, arányosság,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áttekinthető formák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Egyszerűség, levegősség,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Át-törtség,  könnyedség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Ismétlés, visszatérés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Dallamosság, népi, népies zenei elemek beépítése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Hangerőváltás (crescendo – </a:t>
            </a:r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decrescendo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Párosság (4-4 ütem: nyitás-zárás, kérdés-felelet)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Árnyalt kifejezésmód, érzelmek kifejezése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Megszűnő </a:t>
            </a:r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kontinuo</a:t>
            </a:r>
            <a:endParaRPr lang="hu-H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Fúvósok bevonása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Nagyzenekar végleges formájának kialakulása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Karmester belépése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Kalapácszongora megjelenése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A szólamok egyenrangúságának megszűnése: egy dallam van, a többi ennek van alárendelve.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26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AD3851A8-7E9B-2DA5-4547-E99BF2F7C7FD}"/>
              </a:ext>
            </a:extLst>
          </p:cNvPr>
          <p:cNvSpPr txBox="1"/>
          <p:nvPr/>
        </p:nvSpPr>
        <p:spPr>
          <a:xfrm>
            <a:off x="461108" y="357074"/>
            <a:ext cx="11324492" cy="63094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>
                <a:latin typeface="Georgia" panose="02040502050405020303" pitchFamily="18" charset="0"/>
              </a:rPr>
              <a:t>a. </a:t>
            </a:r>
            <a:r>
              <a:rPr lang="hu-HU" sz="2800" b="1" dirty="0">
                <a:latin typeface="Georgia" panose="02040502050405020303" pitchFamily="18" charset="0"/>
              </a:rPr>
              <a:t>Közérthetőség a zenei gondolatok megfogalmazásában</a:t>
            </a:r>
            <a:r>
              <a:rPr lang="hu-HU" sz="2800" dirty="0">
                <a:latin typeface="Georgia" panose="02040502050405020303" pitchFamily="18" charset="0"/>
              </a:rPr>
              <a:t>: </a:t>
            </a:r>
          </a:p>
          <a:p>
            <a:endParaRPr lang="hu-HU" sz="2800" dirty="0">
              <a:latin typeface="Georgia" panose="02040502050405020303" pitchFamily="18" charset="0"/>
            </a:endParaRPr>
          </a:p>
          <a:p>
            <a:endParaRPr lang="hu-H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a zeneművek harmóniavilágát csak </a:t>
            </a:r>
            <a:r>
              <a:rPr lang="hu-HU" sz="2400" b="1" i="0" u="sng" strike="noStrike" kern="100" baseline="0" dirty="0">
                <a:latin typeface="Georgia" panose="02040502050405020303" pitchFamily="18" charset="0"/>
              </a:rPr>
              <a:t>korlátozott számú és fajtájú hangzat</a:t>
            </a:r>
            <a:r>
              <a:rPr lang="hu-HU" sz="2400" b="0" i="0" u="sng" strike="noStrike" kern="100" baseline="0" dirty="0">
                <a:latin typeface="Georgia" panose="02040502050405020303" pitchFamily="18" charset="0"/>
              </a:rPr>
              <a:t>  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alkotja,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témái </a:t>
            </a:r>
            <a:r>
              <a:rPr lang="hu-HU" sz="2400" b="1" i="0" u="sng" strike="noStrike" kern="100" baseline="0" dirty="0">
                <a:latin typeface="Georgia" panose="02040502050405020303" pitchFamily="18" charset="0"/>
              </a:rPr>
              <a:t>kevés elemből</a:t>
            </a:r>
            <a:r>
              <a:rPr lang="hu-HU" sz="2400" b="0" i="0" u="sng" strike="noStrike" kern="100" baseline="0" dirty="0">
                <a:latin typeface="Georgia" panose="02040502050405020303" pitchFamily="18" charset="0"/>
              </a:rPr>
              <a:t> 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állnak, </a:t>
            </a:r>
            <a:r>
              <a:rPr lang="hu-HU" sz="2400" b="0" i="0" u="sng" strike="noStrike" kern="100" baseline="0" dirty="0">
                <a:latin typeface="Georgia" panose="02040502050405020303" pitchFamily="18" charset="0"/>
              </a:rPr>
              <a:t>tömörek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dallamaikból </a:t>
            </a:r>
            <a:r>
              <a:rPr lang="hu-HU" sz="2400" b="1" i="0" u="sng" strike="noStrike" kern="100" baseline="0" dirty="0">
                <a:latin typeface="Georgia" panose="02040502050405020303" pitchFamily="18" charset="0"/>
              </a:rPr>
              <a:t>hiányoznak a díszítőelemek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b="1" i="0" u="sng" strike="noStrike" kern="100" baseline="0" dirty="0">
                <a:latin typeface="Georgia" panose="02040502050405020303" pitchFamily="18" charset="0"/>
              </a:rPr>
              <a:t>ritmusuk is egyszerű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, valamint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400" b="1" i="0" u="none" strike="noStrike" kern="100" baseline="0" dirty="0">
                <a:latin typeface="Georgia" panose="02040502050405020303" pitchFamily="18" charset="0"/>
              </a:rPr>
              <a:t>mindig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 található bennük </a:t>
            </a:r>
            <a:r>
              <a:rPr lang="hu-HU" sz="2400" b="1" i="0" u="sng" strike="noStrike" kern="100" baseline="0" dirty="0">
                <a:latin typeface="Georgia" panose="02040502050405020303" pitchFamily="18" charset="0"/>
              </a:rPr>
              <a:t>ismétlés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, ami egyrészt a formálás eszköze, másrészt azt segítik, hogy a hallgató tájékozódni tudjon a zenei formában.</a:t>
            </a:r>
          </a:p>
          <a:p>
            <a:pPr lvl="1">
              <a:lnSpc>
                <a:spcPct val="150000"/>
              </a:lnSpc>
            </a:pPr>
            <a:endParaRPr lang="hu-HU" sz="2400" b="0" i="0" u="none" strike="noStrike" kern="100" baseline="0" dirty="0">
              <a:latin typeface="Georgia" panose="02040502050405020303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a barokk </a:t>
            </a:r>
            <a:r>
              <a:rPr lang="hu-HU" sz="2400" b="1" i="0" u="none" strike="noStrike" kern="100" baseline="0" dirty="0">
                <a:latin typeface="Georgia" panose="02040502050405020303" pitchFamily="18" charset="0"/>
              </a:rPr>
              <a:t>polifónia helyett dallamközpontúvá 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teszik a zenét klasszikusaink.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8945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5475C0D8-F2F6-EBB4-834F-19B15D8A7F87}"/>
              </a:ext>
            </a:extLst>
          </p:cNvPr>
          <p:cNvSpPr txBox="1"/>
          <p:nvPr/>
        </p:nvSpPr>
        <p:spPr>
          <a:xfrm>
            <a:off x="431800" y="197346"/>
            <a:ext cx="11328400" cy="646330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dirty="0" err="1">
                <a:latin typeface="Georgia" panose="02040502050405020303" pitchFamily="18" charset="0"/>
              </a:rPr>
              <a:t>b.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b="1" dirty="0">
                <a:latin typeface="Georgia" panose="02040502050405020303" pitchFamily="18" charset="0"/>
              </a:rPr>
              <a:t>Kontrasztgazdagság:</a:t>
            </a:r>
          </a:p>
          <a:p>
            <a:endParaRPr lang="hu-HU" sz="2800" b="1" dirty="0">
              <a:latin typeface="Georgia" panose="02040502050405020303" pitchFamily="18" charset="0"/>
            </a:endParaRPr>
          </a:p>
          <a:p>
            <a:endParaRPr lang="hu-HU" sz="2800" dirty="0">
              <a:latin typeface="Georgia" panose="02040502050405020303" pitchFamily="18" charset="0"/>
            </a:endParaRP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hu-HU" sz="2400" b="1" i="0" u="none" strike="noStrike" kern="100" baseline="0" dirty="0">
                <a:latin typeface="Georgia" panose="02040502050405020303" pitchFamily="18" charset="0"/>
              </a:rPr>
              <a:t>fény–árnyék kettősség </a:t>
            </a:r>
            <a:r>
              <a:rPr lang="hu-HU" sz="2400" i="0" u="none" strike="noStrike" kern="100" baseline="0" dirty="0">
                <a:latin typeface="Georgia" panose="02040502050405020303" pitchFamily="18" charset="0"/>
              </a:rPr>
              <a:t>minden zenei formában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, 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endParaRPr lang="hu-HU" sz="2400" b="0" i="0" u="none" strike="noStrike" kern="100" baseline="0" dirty="0">
              <a:latin typeface="Georgia" panose="02040502050405020303" pitchFamily="18" charset="0"/>
            </a:endParaRP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hu-HU" sz="2400" b="1" i="0" u="sng" strike="noStrike" kern="100" baseline="0" dirty="0">
                <a:latin typeface="Georgia" panose="02040502050405020303" pitchFamily="18" charset="0"/>
              </a:rPr>
              <a:t>komolyság és humor</a:t>
            </a:r>
            <a:r>
              <a:rPr lang="hu-HU" sz="2400" b="0" i="0" u="sng" strike="noStrike" kern="100" baseline="0" dirty="0">
                <a:latin typeface="Georgia" panose="02040502050405020303" pitchFamily="18" charset="0"/>
              </a:rPr>
              <a:t>, </a:t>
            </a:r>
            <a:r>
              <a:rPr lang="hu-HU" sz="2400" b="1" i="0" u="sng" strike="noStrike" kern="100" baseline="0" dirty="0">
                <a:latin typeface="Georgia" panose="02040502050405020303" pitchFamily="18" charset="0"/>
              </a:rPr>
              <a:t>tragikum és komikum</a:t>
            </a:r>
            <a:r>
              <a:rPr lang="hu-HU" sz="2400" b="0" i="0" u="sng" strike="noStrike" kern="100" baseline="0" dirty="0">
                <a:latin typeface="Georgia" panose="02040502050405020303" pitchFamily="18" charset="0"/>
              </a:rPr>
              <a:t> 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váltakozik, 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endParaRPr lang="hu-HU" sz="2400" b="0" i="0" u="none" strike="noStrike" kern="100" baseline="0" dirty="0">
              <a:latin typeface="Georgia" panose="02040502050405020303" pitchFamily="18" charset="0"/>
            </a:endParaRP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hu-HU" sz="2400" b="1" i="0" u="sng" strike="noStrike" kern="100" baseline="0" dirty="0">
                <a:latin typeface="Georgia" panose="02040502050405020303" pitchFamily="18" charset="0"/>
              </a:rPr>
              <a:t>összetett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 és </a:t>
            </a:r>
            <a:r>
              <a:rPr lang="hu-HU" sz="2400" b="1" i="0" u="none" strike="noStrike" kern="100" baseline="0" dirty="0">
                <a:latin typeface="Georgia" panose="02040502050405020303" pitchFamily="18" charset="0"/>
              </a:rPr>
              <a:t>egyszerű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 zenei szakaszok követik egymást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endParaRPr lang="hu-HU" sz="2400" b="0" i="0" u="none" strike="noStrike" kern="100" baseline="0" dirty="0">
              <a:latin typeface="Georgia" panose="02040502050405020303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hu-HU" sz="2400" b="1" i="0" u="none" strike="noStrike" kern="100" baseline="0" dirty="0">
                <a:latin typeface="Georgia" panose="02040502050405020303" pitchFamily="18" charset="0"/>
              </a:rPr>
              <a:t>ellentétes karakterű témák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 kerülnek  egymás mellé, illetve keverednek  egymással. 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hu-HU" sz="2400" b="0" i="0" u="none" strike="noStrike" kern="100" baseline="0" dirty="0">
              <a:latin typeface="Georgia" panose="02040502050405020303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hu-HU" sz="2400" i="0" u="none" strike="noStrike" kern="100" baseline="0" dirty="0">
                <a:latin typeface="Georgia" panose="02040502050405020303" pitchFamily="18" charset="0"/>
              </a:rPr>
              <a:t>Váltja egymást </a:t>
            </a:r>
            <a:r>
              <a:rPr lang="hu-HU" sz="2400" b="1" i="0" u="none" strike="noStrike" kern="100" baseline="0" dirty="0">
                <a:latin typeface="Georgia" panose="02040502050405020303" pitchFamily="18" charset="0"/>
              </a:rPr>
              <a:t>triviális és emelkedett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, 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hu-HU" sz="2400" b="0" i="0" u="none" strike="noStrike" kern="100" baseline="0" dirty="0">
              <a:latin typeface="Georgia" panose="02040502050405020303" pitchFamily="18" charset="0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hu-HU" sz="2400" b="1" i="0" u="none" strike="noStrike" kern="100" baseline="0" dirty="0">
                <a:latin typeface="Georgia" panose="02040502050405020303" pitchFamily="18" charset="0"/>
              </a:rPr>
              <a:t>közérthető és elvont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 közötti szűk mezsgyén egyensúlyozott tehát az alkotóművész, </a:t>
            </a:r>
            <a:r>
              <a:rPr lang="hu-HU" sz="2400" b="1" i="0" u="none" strike="noStrike" kern="100" baseline="0" dirty="0">
                <a:latin typeface="Georgia" panose="02040502050405020303" pitchFamily="18" charset="0"/>
              </a:rPr>
              <a:t>tetszetős, de mély értelmű </a:t>
            </a:r>
            <a:r>
              <a:rPr lang="hu-HU" sz="2400" b="0" i="0" u="none" strike="noStrike" kern="100" baseline="0" dirty="0">
                <a:latin typeface="Georgia" panose="02040502050405020303" pitchFamily="18" charset="0"/>
              </a:rPr>
              <a:t>műveket létrehozva.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5695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096CB118-5696-5AB5-D1DC-4CE1578C0731}"/>
              </a:ext>
            </a:extLst>
          </p:cNvPr>
          <p:cNvSpPr txBox="1"/>
          <p:nvPr/>
        </p:nvSpPr>
        <p:spPr>
          <a:xfrm>
            <a:off x="671534" y="120402"/>
            <a:ext cx="10348747" cy="66171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. C. </a:t>
            </a:r>
            <a:r>
              <a:rPr lang="hu-HU" sz="2800" b="1" dirty="0">
                <a:latin typeface="Georgia" panose="02040502050405020303" pitchFamily="18" charset="0"/>
              </a:rPr>
              <a:t>Mértékletesség, jó ízlés: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Mértéktartás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Visszafogottság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Szélsőségektől való tartózkodás, 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Elegancia, jó ízlés							     antik örökség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„arany középút” központi helyen a kor </a:t>
            </a:r>
          </a:p>
          <a:p>
            <a:r>
              <a:rPr lang="hu-HU" sz="2400" dirty="0">
                <a:latin typeface="Georgia" panose="02040502050405020303" pitchFamily="18" charset="0"/>
              </a:rPr>
              <a:t>    esztétikájában</a:t>
            </a:r>
          </a:p>
          <a:p>
            <a:endParaRPr lang="hu-HU" dirty="0"/>
          </a:p>
          <a:p>
            <a:endParaRPr lang="hu-HU" dirty="0"/>
          </a:p>
          <a:p>
            <a:r>
              <a:rPr lang="hu-HU" sz="2000" i="1" dirty="0">
                <a:latin typeface="Georgia" panose="02040502050405020303" pitchFamily="18" charset="0"/>
              </a:rPr>
              <a:t>„…nemes egyszerűség, csendes nagyság…”</a:t>
            </a:r>
          </a:p>
          <a:p>
            <a:r>
              <a:rPr lang="hu-HU" sz="2000" i="1" dirty="0">
                <a:latin typeface="Georgia" panose="02040502050405020303" pitchFamily="18" charset="0"/>
              </a:rPr>
              <a:t>„…Ahogy a tenger mélye mindig nyugodt marad, bárhogy tombol is a felszín, éppúgy a görögök figuráiban a kifejezés minden szenvedélyesség mellett nagyszerű és higgadt lelket mutat.” (</a:t>
            </a:r>
            <a:r>
              <a:rPr lang="hu-HU" sz="2000" i="1" dirty="0" err="1">
                <a:latin typeface="Georgia" panose="02040502050405020303" pitchFamily="18" charset="0"/>
              </a:rPr>
              <a:t>Winckelmann</a:t>
            </a:r>
            <a:r>
              <a:rPr lang="hu-HU" sz="2000" i="1" dirty="0">
                <a:latin typeface="Georgia" panose="02040502050405020303" pitchFamily="18" charset="0"/>
              </a:rPr>
              <a:t>)</a:t>
            </a:r>
          </a:p>
          <a:p>
            <a:endParaRPr lang="hu-HU" sz="2000" i="1" dirty="0">
              <a:latin typeface="Georgia" panose="02040502050405020303" pitchFamily="18" charset="0"/>
            </a:endParaRPr>
          </a:p>
          <a:p>
            <a:r>
              <a:rPr lang="hu-HU" sz="2000" i="1" dirty="0">
                <a:latin typeface="Georgia" panose="02040502050405020303" pitchFamily="18" charset="0"/>
              </a:rPr>
              <a:t>„Mivel a szenvedélyeket, akár hevesek, akár nem, sohasem szabad undort keltően kifejezni, és a zene a legborzasztóbb helyzetben sem sértheti a fület, hanem ilyenkor is élvezetesnek kell lennie, vagyis mindig zenének kell maradnia.” (Mozart levele, 1781. szeptember 26.)</a:t>
            </a:r>
          </a:p>
          <a:p>
            <a:endParaRPr lang="hu-HU" dirty="0"/>
          </a:p>
        </p:txBody>
      </p:sp>
      <p:sp>
        <p:nvSpPr>
          <p:cNvPr id="7" name="Jobb oldali kapcsos zárójel 6">
            <a:extLst>
              <a:ext uri="{FF2B5EF4-FFF2-40B4-BE49-F238E27FC236}">
                <a16:creationId xmlns:a16="http://schemas.microsoft.com/office/drawing/2014/main" xmlns="" id="{75EC0BFF-9A27-8124-FBBA-1B96DE6C2B5C}"/>
              </a:ext>
            </a:extLst>
          </p:cNvPr>
          <p:cNvSpPr/>
          <p:nvPr/>
        </p:nvSpPr>
        <p:spPr>
          <a:xfrm>
            <a:off x="6096000" y="899174"/>
            <a:ext cx="301925" cy="2186795"/>
          </a:xfrm>
          <a:prstGeom prst="rightBrace">
            <a:avLst>
              <a:gd name="adj1" fmla="val 833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7529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474B02E-A3F9-EE52-4999-3B102A346F3D}"/>
              </a:ext>
            </a:extLst>
          </p:cNvPr>
          <p:cNvSpPr txBox="1"/>
          <p:nvPr/>
        </p:nvSpPr>
        <p:spPr>
          <a:xfrm>
            <a:off x="2760454" y="258901"/>
            <a:ext cx="6400799" cy="6340197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Georgia" panose="02040502050405020303" pitchFamily="18" charset="0"/>
              </a:rPr>
              <a:t>Változások: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Közérthetőség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Kontrasztgazdagság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Mértékletesség (jó ízlés)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Tartalom és forma egysége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Szimmetria, arányosság,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áttekinthető formák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Egyszerűség, levegősség,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áttörtség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 könnyedség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Ismétlés, visszatérés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Dallamosság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Hangerőváltás (crescendo, </a:t>
            </a:r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decrescendo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Párosság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Árnyalt kifejezésmód, érzelmek kifejezése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Megszűnő </a:t>
            </a:r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kontinuo</a:t>
            </a:r>
            <a:endParaRPr lang="hu-H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Fúvósok bevonása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Nagyzenekar végleges formájának </a:t>
            </a:r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kial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Karmester belépése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Kalapácszongora megjelenése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A szólamok nem egyenrangúak többé, egy</a:t>
            </a:r>
          </a:p>
          <a:p>
            <a:pPr lvl="1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	dallam van, a többi ennek van alárendelve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6434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47C1F389-1813-BF02-5D4F-399458E2C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475" y="1938337"/>
            <a:ext cx="6115050" cy="2981325"/>
          </a:xfrm>
          <a:prstGeom prst="rect">
            <a:avLst/>
          </a:prstGeom>
          <a:ln w="88900" cap="sq" cmpd="thickThin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749D2056-576A-6A17-D375-1FD57DFBD10F}"/>
              </a:ext>
            </a:extLst>
          </p:cNvPr>
          <p:cNvSpPr txBox="1"/>
          <p:nvPr/>
        </p:nvSpPr>
        <p:spPr>
          <a:xfrm>
            <a:off x="2596550" y="836762"/>
            <a:ext cx="6797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</a:rPr>
              <a:t>Hangerőváltás a barokk zenében és a bécsi klasszikusoknál</a:t>
            </a:r>
          </a:p>
        </p:txBody>
      </p:sp>
    </p:spTree>
    <p:extLst>
      <p:ext uri="{BB962C8B-B14F-4D97-AF65-F5344CB8AC3E}">
        <p14:creationId xmlns:p14="http://schemas.microsoft.com/office/powerpoint/2010/main" val="3431058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0746BDDB-A43F-593E-6A82-F0E994EF1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38" y="1000428"/>
            <a:ext cx="11409524" cy="48571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8C438FCC-BFD9-808E-5133-7F8C66DBC6F1}"/>
              </a:ext>
            </a:extLst>
          </p:cNvPr>
          <p:cNvSpPr txBox="1"/>
          <p:nvPr/>
        </p:nvSpPr>
        <p:spPr>
          <a:xfrm>
            <a:off x="4423508" y="609600"/>
            <a:ext cx="395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Szimfonikus zenekar</a:t>
            </a:r>
          </a:p>
        </p:txBody>
      </p:sp>
    </p:spTree>
    <p:extLst>
      <p:ext uri="{BB962C8B-B14F-4D97-AF65-F5344CB8AC3E}">
        <p14:creationId xmlns:p14="http://schemas.microsoft.com/office/powerpoint/2010/main" val="1503524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06123C10-E7A0-8F4C-C8FB-838F212E9E36}"/>
              </a:ext>
            </a:extLst>
          </p:cNvPr>
          <p:cNvSpPr txBox="1"/>
          <p:nvPr/>
        </p:nvSpPr>
        <p:spPr>
          <a:xfrm>
            <a:off x="552091" y="310551"/>
            <a:ext cx="11378241" cy="252376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latin typeface="Georgia" panose="02040502050405020303" pitchFamily="18" charset="0"/>
              </a:rPr>
              <a:t>Szimfonikus zenekar:</a:t>
            </a:r>
          </a:p>
          <a:p>
            <a:pPr algn="ctr"/>
            <a:endParaRPr lang="hu-HU" sz="2000" b="1" dirty="0">
              <a:latin typeface="Georgia" panose="02040502050405020303" pitchFamily="18" charset="0"/>
            </a:endParaRPr>
          </a:p>
          <a:p>
            <a:pPr marL="342900" marR="0" indent="-342900" algn="just" rtl="0">
              <a:buAutoNum type="arabicPeriod"/>
            </a:pPr>
            <a:r>
              <a:rPr lang="hu-HU" sz="2000" b="1" dirty="0">
                <a:latin typeface="Georgia" panose="02040502050405020303" pitchFamily="18" charset="0"/>
              </a:rPr>
              <a:t>Vonósok</a:t>
            </a:r>
            <a:r>
              <a:rPr lang="hu-HU" sz="2000" dirty="0">
                <a:latin typeface="Georgia" panose="02040502050405020303" pitchFamily="18" charset="0"/>
              </a:rPr>
              <a:t>  (1. és 2. </a:t>
            </a:r>
            <a:r>
              <a:rPr lang="hu-HU" sz="2000" b="0" i="0" u="none" strike="noStrike" kern="100" baseline="0" dirty="0">
                <a:latin typeface="Georgia" panose="02040502050405020303" pitchFamily="18" charset="0"/>
              </a:rPr>
              <a:t>hegedű, brácsa, cselló, nagybőgő)</a:t>
            </a:r>
          </a:p>
          <a:p>
            <a:pPr marL="342900" marR="0" indent="-342900" algn="just" rtl="0">
              <a:buAutoNum type="arabicPeriod"/>
            </a:pPr>
            <a:r>
              <a:rPr lang="hu-HU" sz="2000" b="1" kern="100" dirty="0">
                <a:latin typeface="Georgia" panose="02040502050405020303" pitchFamily="18" charset="0"/>
              </a:rPr>
              <a:t>F</a:t>
            </a:r>
            <a:r>
              <a:rPr lang="hu-HU" sz="2000" b="1" i="0" u="none" strike="noStrike" kern="100" baseline="0" dirty="0">
                <a:latin typeface="Georgia" panose="02040502050405020303" pitchFamily="18" charset="0"/>
              </a:rPr>
              <a:t>afúvósok</a:t>
            </a:r>
            <a:r>
              <a:rPr lang="hu-HU" sz="2000" b="0" i="0" u="none" strike="noStrike" kern="100" baseline="0" dirty="0">
                <a:latin typeface="Georgia" panose="02040502050405020303" pitchFamily="18" charset="0"/>
              </a:rPr>
              <a:t> (fuvola, oboa, fagott, klarinét, pikoló, angolkürt)</a:t>
            </a:r>
          </a:p>
          <a:p>
            <a:pPr marL="342900" marR="0" indent="-342900" algn="just" rtl="0">
              <a:buAutoNum type="arabicPeriod"/>
            </a:pPr>
            <a:r>
              <a:rPr lang="hu-HU" sz="2000" b="0" i="0" u="none" strike="noStrike" kern="100" baseline="0" dirty="0">
                <a:latin typeface="Georgia" panose="02040502050405020303" pitchFamily="18" charset="0"/>
              </a:rPr>
              <a:t> </a:t>
            </a:r>
            <a:r>
              <a:rPr lang="hu-HU" sz="2000" b="1" i="0" u="none" strike="noStrike" kern="100" baseline="0" dirty="0">
                <a:latin typeface="Georgia" panose="02040502050405020303" pitchFamily="18" charset="0"/>
              </a:rPr>
              <a:t>Rézfúvósok</a:t>
            </a:r>
            <a:r>
              <a:rPr lang="hu-HU" sz="2000" b="0" i="0" u="none" strike="noStrike" kern="100" baseline="0" dirty="0">
                <a:latin typeface="Georgia" panose="02040502050405020303" pitchFamily="18" charset="0"/>
              </a:rPr>
              <a:t> (trombita, kürt, harsona, tuba)</a:t>
            </a:r>
          </a:p>
          <a:p>
            <a:pPr marL="342900" marR="0" indent="-342900" algn="just" rtl="0">
              <a:buAutoNum type="arabicPeriod"/>
            </a:pPr>
            <a:r>
              <a:rPr lang="hu-HU" sz="2000" b="0" i="0" u="none" strike="noStrike" kern="100" baseline="0" dirty="0">
                <a:latin typeface="Georgia" panose="02040502050405020303" pitchFamily="18" charset="0"/>
              </a:rPr>
              <a:t> </a:t>
            </a:r>
            <a:r>
              <a:rPr lang="hu-HU" sz="2000" b="1" i="0" u="none" strike="noStrike" kern="100" baseline="0" dirty="0">
                <a:latin typeface="Georgia" panose="02040502050405020303" pitchFamily="18" charset="0"/>
              </a:rPr>
              <a:t>Ütősök</a:t>
            </a:r>
            <a:r>
              <a:rPr lang="hu-HU" sz="2000" b="0" i="0" u="none" strike="noStrike" kern="100" baseline="0" dirty="0">
                <a:latin typeface="Georgia" panose="02040502050405020303" pitchFamily="18" charset="0"/>
              </a:rPr>
              <a:t>  (üstdob, xilofon, triangulum, nagydob, kisdob, pergődob, réztányér, tamburin, gong, stb.)</a:t>
            </a:r>
          </a:p>
          <a:p>
            <a:endParaRPr lang="hu-HU" dirty="0"/>
          </a:p>
        </p:txBody>
      </p:sp>
      <p:pic>
        <p:nvPicPr>
          <p:cNvPr id="4" name="Ábra 3">
            <a:extLst>
              <a:ext uri="{FF2B5EF4-FFF2-40B4-BE49-F238E27FC236}">
                <a16:creationId xmlns:a16="http://schemas.microsoft.com/office/drawing/2014/main" xmlns="" id="{A1C55FF9-2BF7-916D-65E8-3B264BCB8B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93698" y="2874752"/>
            <a:ext cx="5190586" cy="38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6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E138914-7DD5-E312-5621-180FF06188A1}"/>
              </a:ext>
            </a:extLst>
          </p:cNvPr>
          <p:cNvSpPr txBox="1"/>
          <p:nvPr/>
        </p:nvSpPr>
        <p:spPr>
          <a:xfrm>
            <a:off x="613913" y="505122"/>
            <a:ext cx="10964174" cy="584775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hu-H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hu-H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KLASSZIKUS MŰFAJOK</a:t>
            </a:r>
          </a:p>
          <a:p>
            <a:endParaRPr lang="hu-HU" b="1" dirty="0">
              <a:solidFill>
                <a:schemeClr val="bg1"/>
              </a:solidFill>
            </a:endParaRPr>
          </a:p>
          <a:p>
            <a:pPr marL="514350" indent="-514350">
              <a:buAutoNum type="romanUcPeriod"/>
            </a:pPr>
            <a:r>
              <a:rPr lang="hu-H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Szonáta: </a:t>
            </a: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egy vagy két hangszerre íródott többtételes mű, ABA felépítésű.  </a:t>
            </a: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(Zene l.)</a:t>
            </a:r>
          </a:p>
          <a:p>
            <a:endParaRPr lang="hu-HU" sz="2000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hu-HU" sz="2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hu-HU" sz="2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hu-H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II. Szimfónia: </a:t>
            </a: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zenekarra írt szonáta. 4 </a:t>
            </a:r>
            <a:r>
              <a:rPr lang="hu-HU" sz="2000" b="1" i="1" dirty="0">
                <a:solidFill>
                  <a:schemeClr val="bg1"/>
                </a:solidFill>
                <a:latin typeface="Georgia" panose="02040502050405020303" pitchFamily="18" charset="0"/>
              </a:rPr>
              <a:t>tételes</a:t>
            </a:r>
            <a:r>
              <a:rPr lang="hu-H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:         </a:t>
            </a: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Minden szonáta-tétel 3 </a:t>
            </a:r>
            <a:r>
              <a:rPr lang="hu-HU" sz="2000" b="1" i="1" dirty="0">
                <a:solidFill>
                  <a:schemeClr val="bg1"/>
                </a:solidFill>
                <a:latin typeface="Georgia" panose="02040502050405020303" pitchFamily="18" charset="0"/>
              </a:rPr>
              <a:t>témából</a:t>
            </a: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 épül 														   fel: </a:t>
            </a:r>
          </a:p>
          <a:p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				- allegro – gyors							- A   expozíció</a:t>
            </a:r>
          </a:p>
          <a:p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				- andante – lassú						- B   kidolgozás</a:t>
            </a:r>
          </a:p>
          <a:p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				- menüett v. scherzo						- A   visszatérés</a:t>
            </a:r>
          </a:p>
          <a:p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				- rondó – gyorsabb											   </a:t>
            </a: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(Zene 5.) </a:t>
            </a:r>
          </a:p>
          <a:p>
            <a:endParaRPr lang="hu-HU" sz="2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hu-HU" sz="2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hu-H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III. Kamarazene:</a:t>
            </a: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     - vonósnégyes</a:t>
            </a:r>
          </a:p>
          <a:p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	                                   (trió, kvintett, sextett, szeptett, oktett, stb.)			    </a:t>
            </a:r>
            <a:r>
              <a:rPr lang="hu-HU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(Zene 2.)</a:t>
            </a:r>
          </a:p>
          <a:p>
            <a:endParaRPr lang="hu-H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		</a:t>
            </a:r>
            <a:r>
              <a:rPr lang="hu-HU" dirty="0">
                <a:solidFill>
                  <a:schemeClr val="bg1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893170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E68C1A5-88A0-35E1-CB7A-7AA24A7FAA70}"/>
              </a:ext>
            </a:extLst>
          </p:cNvPr>
          <p:cNvSpPr txBox="1"/>
          <p:nvPr/>
        </p:nvSpPr>
        <p:spPr>
          <a:xfrm>
            <a:off x="738553" y="474345"/>
            <a:ext cx="10714893" cy="62170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rtl="0"/>
            <a:endParaRPr lang="hu-HU" b="1" i="0" u="none" strike="noStrike" kern="1200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rtl="0"/>
            <a:r>
              <a:rPr lang="hu-HU" sz="2000" b="1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IV. Versenymű (concerto)</a:t>
            </a:r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:  általában 3 tételes – gyors (szonáta) – lassú – rondó		 			(egy vagy két szólóhangszer és zenekar egyenrangú  ”versenye”</a:t>
            </a:r>
          </a:p>
          <a:p>
            <a:pPr rtl="0"/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			      			</a:t>
            </a:r>
          </a:p>
          <a:p>
            <a:pPr rtl="0"/>
            <a:r>
              <a:rPr lang="hu-HU" sz="2000" b="1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																	</a:t>
            </a:r>
            <a:r>
              <a:rPr lang="hu-HU" sz="2000" b="1" i="0" u="none" strike="noStrike" kern="1200" baseline="0">
                <a:solidFill>
                  <a:schemeClr val="bg1"/>
                </a:solidFill>
                <a:latin typeface="Georgia" panose="02040502050405020303" pitchFamily="18" charset="0"/>
              </a:rPr>
              <a:t>	   </a:t>
            </a:r>
            <a:r>
              <a:rPr lang="hu-HU" sz="2000" i="0" u="none" strike="noStrike" kern="12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(</a:t>
            </a:r>
            <a:r>
              <a:rPr lang="hu-HU" sz="2000" i="0" u="none" strike="noStrike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Zene 3.)</a:t>
            </a:r>
          </a:p>
          <a:p>
            <a:pPr rtl="0"/>
            <a:r>
              <a:rPr lang="hu-HU" sz="2000" b="1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V. Klasszikus opera</a:t>
            </a:r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: 	</a:t>
            </a:r>
          </a:p>
          <a:p>
            <a:pPr rtl="0"/>
            <a:endParaRPr lang="hu-HU" sz="2000" b="0" i="0" u="none" strike="noStrike" kern="1200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Gluck klasszicizálta a barokk operát: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a cselekményt és a zenei kifejezést nem szolgáló elemek, </a:t>
            </a:r>
            <a:r>
              <a:rPr lang="hu-H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díszítettség elhagyása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tartalmi, formai </a:t>
            </a:r>
            <a:r>
              <a:rPr lang="hu-H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egyszerűsödés</a:t>
            </a:r>
          </a:p>
          <a:p>
            <a:pPr marL="342900" indent="-342900" rtl="0">
              <a:buFontTx/>
              <a:buChar char="-"/>
            </a:pPr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opera </a:t>
            </a:r>
            <a:r>
              <a:rPr lang="hu-HU" sz="2000" b="0" i="0" u="none" strike="noStrike" kern="1200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seria</a:t>
            </a:r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 helyébe lép az </a:t>
            </a:r>
            <a:r>
              <a:rPr lang="hu-HU" sz="2000" b="1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opera </a:t>
            </a:r>
            <a:r>
              <a:rPr lang="hu-HU" sz="2000" b="1" i="0" u="none" strike="noStrike" kern="1200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buffa</a:t>
            </a:r>
            <a:endParaRPr lang="hu-HU" sz="2000" b="1" i="0" u="none" strike="noStrike" kern="1200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 rtl="0">
              <a:buFontTx/>
              <a:buChar char="-"/>
            </a:pP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Az egyoldalúságot felváltja a </a:t>
            </a:r>
            <a:r>
              <a:rPr lang="hu-H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pezsgés</a:t>
            </a:r>
            <a:endParaRPr lang="hu-HU" sz="2000" b="1" i="0" u="none" strike="noStrike" kern="1200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hu-HU" sz="2000" b="1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áriák, duettek </a:t>
            </a:r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	                   		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nagyobb hangszeres </a:t>
            </a:r>
            <a:r>
              <a:rPr lang="hu-HU" sz="2000" b="1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kíséret,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Georgia" panose="02040502050405020303" pitchFamily="18" charset="0"/>
              </a:rPr>
              <a:t>változatos zenei </a:t>
            </a:r>
            <a:r>
              <a:rPr lang="hu-H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hangzásvilág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hu-HU" sz="2000" b="1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Cselekménye </a:t>
            </a:r>
            <a:r>
              <a:rPr lang="hu-HU" sz="200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a mindennapi életből </a:t>
            </a:r>
            <a:r>
              <a:rPr lang="hu-HU" sz="2000" i="0" u="none" strike="noStrike" kern="1200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inspirálódik</a:t>
            </a:r>
            <a:r>
              <a:rPr lang="hu-HU" sz="200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: komikus, </a:t>
            </a:r>
            <a:r>
              <a:rPr lang="hu-HU" sz="2000" i="0" u="none" strike="noStrike" kern="1200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szatírikus</a:t>
            </a:r>
            <a:r>
              <a:rPr lang="hu-HU" sz="200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, idillikus elemek</a:t>
            </a:r>
          </a:p>
          <a:p>
            <a:pPr rtl="0"/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																		   </a:t>
            </a:r>
            <a:r>
              <a:rPr lang="hu-HU" sz="2000" b="0" i="0" u="none" strike="noStrike" kern="12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(Zene 4.)</a:t>
            </a:r>
            <a:endParaRPr lang="hu-HU" sz="2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rtl="0"/>
            <a:endParaRPr lang="hu-HU" sz="2000" b="0" i="0" u="none" strike="noStrike" kern="1200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rtl="0"/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(</a:t>
            </a:r>
            <a:r>
              <a:rPr lang="hu-HU" sz="2000" b="1" i="0" u="none" strike="noStrike" kern="1200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Egyéb</a:t>
            </a:r>
            <a:r>
              <a:rPr lang="hu-HU" sz="2000" b="0" i="0" u="none" strike="noStrike" kern="1200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:rondó</a:t>
            </a:r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, szerenád, dal, daljáték, mise, oratórium, kantáta, a </a:t>
            </a:r>
            <a:r>
              <a:rPr lang="hu-HU" sz="2000" b="0" i="0" u="none" strike="noStrike" kern="1200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cappella</a:t>
            </a:r>
            <a:r>
              <a:rPr lang="hu-HU" sz="2000" b="0" i="0" u="none" strike="noStrike" kern="1200" baseline="0" dirty="0">
                <a:solidFill>
                  <a:schemeClr val="bg1"/>
                </a:solidFill>
                <a:latin typeface="Georgia" panose="02040502050405020303" pitchFamily="18" charset="0"/>
              </a:rPr>
              <a:t>, kórusmű stb. módosítása)	</a:t>
            </a:r>
            <a:r>
              <a:rPr lang="hu-HU" sz="2000" b="0" i="0" u="none" strike="noStrike" kern="1200" baseline="0" dirty="0">
                <a:latin typeface="Georgia" panose="02040502050405020303" pitchFamily="18" charset="0"/>
              </a:rPr>
              <a:t>			V</a:t>
            </a:r>
          </a:p>
        </p:txBody>
      </p:sp>
    </p:spTree>
    <p:extLst>
      <p:ext uri="{BB962C8B-B14F-4D97-AF65-F5344CB8AC3E}">
        <p14:creationId xmlns:p14="http://schemas.microsoft.com/office/powerpoint/2010/main" val="252483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5011280-8956-116A-EC9B-229048F688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36" y="851879"/>
            <a:ext cx="3210118" cy="4056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2A8DB97-F202-7B8D-94FE-27E5CFE275AC}"/>
              </a:ext>
            </a:extLst>
          </p:cNvPr>
          <p:cNvSpPr txBox="1"/>
          <p:nvPr/>
        </p:nvSpPr>
        <p:spPr>
          <a:xfrm>
            <a:off x="-6077" y="5116421"/>
            <a:ext cx="383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Georgia" panose="02040502050405020303" pitchFamily="18" charset="0"/>
              </a:rPr>
              <a:t>Joseph Haydn</a:t>
            </a:r>
          </a:p>
          <a:p>
            <a:pPr algn="ctr"/>
            <a:r>
              <a:rPr lang="hu-HU" sz="2400" dirty="0">
                <a:latin typeface="Georgia" panose="02040502050405020303" pitchFamily="18" charset="0"/>
              </a:rPr>
              <a:t>1732-1809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707F58D8-E4AA-22E8-89AC-1906927CEA43}"/>
              </a:ext>
            </a:extLst>
          </p:cNvPr>
          <p:cNvSpPr txBox="1"/>
          <p:nvPr/>
        </p:nvSpPr>
        <p:spPr>
          <a:xfrm>
            <a:off x="4053314" y="5073296"/>
            <a:ext cx="4156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2400" i="0" u="none" strike="noStrike" kern="1200" baseline="0" dirty="0">
                <a:latin typeface="Georgia" panose="02040502050405020303" pitchFamily="18" charset="0"/>
              </a:rPr>
              <a:t>Wolfgang Amadeus Mozart</a:t>
            </a:r>
          </a:p>
          <a:p>
            <a:pPr algn="ctr" rtl="0"/>
            <a:r>
              <a:rPr lang="hu-HU" sz="2400" i="0" u="none" strike="noStrike" kern="1200" baseline="0" dirty="0">
                <a:latin typeface="Georgia" panose="02040502050405020303" pitchFamily="18" charset="0"/>
              </a:rPr>
              <a:t>1756-1791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xmlns="" id="{E1E0D4DA-4DC7-33EC-8B82-030A7D9A0E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0738" y="793551"/>
            <a:ext cx="3147435" cy="41734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E15C2BC2-23AE-1D7B-7182-3F38E5D4587C}"/>
              </a:ext>
            </a:extLst>
          </p:cNvPr>
          <p:cNvSpPr txBox="1"/>
          <p:nvPr/>
        </p:nvSpPr>
        <p:spPr>
          <a:xfrm>
            <a:off x="8174393" y="5116422"/>
            <a:ext cx="3779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2400" i="0" u="none" strike="noStrike" kern="1200" baseline="0" dirty="0">
                <a:latin typeface="Georgia" panose="02040502050405020303" pitchFamily="18" charset="0"/>
              </a:rPr>
              <a:t>Ludwig van Beethoven</a:t>
            </a:r>
          </a:p>
          <a:p>
            <a:pPr algn="ctr" rtl="0"/>
            <a:r>
              <a:rPr lang="hu-HU" sz="2400" i="0" u="none" strike="noStrike" kern="1200" baseline="0" dirty="0">
                <a:latin typeface="Georgia" panose="02040502050405020303" pitchFamily="18" charset="0"/>
              </a:rPr>
              <a:t>1770-1827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B70A1AB8-FF4E-0D7C-E728-320616FCF5D1}"/>
              </a:ext>
            </a:extLst>
          </p:cNvPr>
          <p:cNvSpPr txBox="1"/>
          <p:nvPr/>
        </p:nvSpPr>
        <p:spPr>
          <a:xfrm>
            <a:off x="353682" y="6236898"/>
            <a:ext cx="33694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„…a forma uralja az anyagot”.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FEB1D195-D655-8D9F-F657-C36863406CA3}"/>
              </a:ext>
            </a:extLst>
          </p:cNvPr>
          <p:cNvSpPr txBox="1"/>
          <p:nvPr/>
        </p:nvSpPr>
        <p:spPr>
          <a:xfrm>
            <a:off x="4053314" y="5985487"/>
            <a:ext cx="412107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i="1" dirty="0">
                <a:latin typeface="Georgia" panose="02040502050405020303" pitchFamily="18" charset="0"/>
              </a:rPr>
              <a:t>„…a forma és anyag teljes egymásba olvadását valósítja meg”.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BD108E73-4E0A-1841-4DBF-3ED93F532F38}"/>
              </a:ext>
            </a:extLst>
          </p:cNvPr>
          <p:cNvSpPr txBox="1"/>
          <p:nvPr/>
        </p:nvSpPr>
        <p:spPr>
          <a:xfrm>
            <a:off x="8430738" y="6064079"/>
            <a:ext cx="35227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i="1" dirty="0">
                <a:latin typeface="Georgia" panose="02040502050405020303" pitchFamily="18" charset="0"/>
              </a:rPr>
              <a:t>„…az anyag felülemelkedik</a:t>
            </a:r>
            <a:r>
              <a:rPr lang="hu-HU" dirty="0"/>
              <a:t> a </a:t>
            </a:r>
            <a:r>
              <a:rPr lang="hu-HU" i="1" dirty="0">
                <a:latin typeface="Georgia" panose="02040502050405020303" pitchFamily="18" charset="0"/>
              </a:rPr>
              <a:t>formán.”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A8C20A34-F942-C21D-AA54-DF4B2BB180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995"/>
          <a:stretch/>
        </p:blipFill>
        <p:spPr>
          <a:xfrm>
            <a:off x="4076699" y="361950"/>
            <a:ext cx="4097694" cy="466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4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C782BCF-D53D-9296-AD79-347B5A194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310" y="932192"/>
            <a:ext cx="653415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7840DEA-22EA-47AE-9F0F-B99EA02218D8}"/>
              </a:ext>
            </a:extLst>
          </p:cNvPr>
          <p:cNvSpPr txBox="1"/>
          <p:nvPr/>
        </p:nvSpPr>
        <p:spPr>
          <a:xfrm>
            <a:off x="4710023" y="5555411"/>
            <a:ext cx="2587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Tátrai-vonósnégyes</a:t>
            </a:r>
          </a:p>
        </p:txBody>
      </p:sp>
    </p:spTree>
    <p:extLst>
      <p:ext uri="{BB962C8B-B14F-4D97-AF65-F5344CB8AC3E}">
        <p14:creationId xmlns:p14="http://schemas.microsoft.com/office/powerpoint/2010/main" val="3830008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862F8F45-533E-B64B-F661-5D172FB647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060" y="108049"/>
            <a:ext cx="10693879" cy="6641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B5CEF4C-86E8-6F4E-7D21-1950B29F8238}"/>
              </a:ext>
            </a:extLst>
          </p:cNvPr>
          <p:cNvSpPr txBox="1"/>
          <p:nvPr/>
        </p:nvSpPr>
        <p:spPr>
          <a:xfrm>
            <a:off x="2493033" y="569343"/>
            <a:ext cx="691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Mozart: La </a:t>
            </a:r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Clemenza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 di Tito c. operája a Metropolitan Operában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B8DD9871-3232-4008-74EA-9100CC37FC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39" y="200011"/>
            <a:ext cx="2097466" cy="2097466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46047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23BDC194-5B6E-25A1-C902-769C34DAA0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527" y="107982"/>
            <a:ext cx="6180224" cy="4924425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60F62937-282B-87D7-A14E-294708F46E25}"/>
              </a:ext>
            </a:extLst>
          </p:cNvPr>
          <p:cNvSpPr txBox="1"/>
          <p:nvPr/>
        </p:nvSpPr>
        <p:spPr>
          <a:xfrm>
            <a:off x="7593761" y="4946142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hu-HU" sz="2000" b="0" i="0" u="none" strike="noStrike" kern="1200" baseline="0" dirty="0">
                <a:latin typeface="Georgia" panose="02040502050405020303" pitchFamily="18" charset="0"/>
              </a:rPr>
              <a:t>Beethoven kotta- kézirata</a:t>
            </a:r>
            <a:r>
              <a:rPr lang="hu-HU" sz="2000" b="0" i="0" u="none" strike="noStrike" kern="1200" baseline="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xmlns="" id="{A365DF04-E566-FB42-1685-8DD9B68349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38100"/>
            <a:ext cx="4419600" cy="681990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60B22B7F-D057-947C-0619-D711B06B8C4B}"/>
              </a:ext>
            </a:extLst>
          </p:cNvPr>
          <p:cNvSpPr txBox="1"/>
          <p:nvPr/>
        </p:nvSpPr>
        <p:spPr>
          <a:xfrm>
            <a:off x="4546480" y="5549689"/>
            <a:ext cx="37348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Heilingenstadti</a:t>
            </a:r>
            <a:r>
              <a:rPr lang="hu-HU" sz="2000" dirty="0">
                <a:latin typeface="Georgia" panose="02040502050405020303" pitchFamily="18" charset="0"/>
              </a:rPr>
              <a:t> testamentuma</a:t>
            </a:r>
          </a:p>
          <a:p>
            <a:endParaRPr lang="hu-HU" sz="2000" dirty="0">
              <a:latin typeface="Georgia" panose="02040502050405020303" pitchFamily="18" charset="0"/>
            </a:endParaRPr>
          </a:p>
          <a:p>
            <a:r>
              <a:rPr lang="hu-HU" sz="2000" dirty="0">
                <a:latin typeface="Georgia" panose="02040502050405020303" pitchFamily="18" charset="0"/>
              </a:rPr>
              <a:t>„Ó ti emberek, kik engem… </a:t>
            </a:r>
          </a:p>
        </p:txBody>
      </p:sp>
    </p:spTree>
    <p:extLst>
      <p:ext uri="{BB962C8B-B14F-4D97-AF65-F5344CB8AC3E}">
        <p14:creationId xmlns:p14="http://schemas.microsoft.com/office/powerpoint/2010/main" val="4273475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1EF867C-9339-100B-FB9B-059171E673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045" y="284672"/>
            <a:ext cx="2441276" cy="3623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2F75ED71-E499-5B39-39D7-E1B55CCE7E98}"/>
              </a:ext>
            </a:extLst>
          </p:cNvPr>
          <p:cNvSpPr txBox="1"/>
          <p:nvPr/>
        </p:nvSpPr>
        <p:spPr>
          <a:xfrm>
            <a:off x="0" y="4106174"/>
            <a:ext cx="3163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Amadeus </a:t>
            </a:r>
            <a:r>
              <a:rPr lang="hu-HU" dirty="0" err="1">
                <a:latin typeface="Georgia" panose="02040502050405020303" pitchFamily="18" charset="0"/>
              </a:rPr>
              <a:t>Wendt</a:t>
            </a:r>
            <a:r>
              <a:rPr lang="hu-HU" dirty="0">
                <a:latin typeface="Georgia" panose="02040502050405020303" pitchFamily="18" charset="0"/>
              </a:rPr>
              <a:t>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filozófus és zeneteoretikus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1783-1836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E5895863-5FF8-8ED5-8F08-030B0E5C89A3}"/>
              </a:ext>
            </a:extLst>
          </p:cNvPr>
          <p:cNvSpPr txBox="1"/>
          <p:nvPr/>
        </p:nvSpPr>
        <p:spPr>
          <a:xfrm>
            <a:off x="3312543" y="569343"/>
            <a:ext cx="8428008" cy="59400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u-HU" sz="2000" b="1" i="1" dirty="0">
                <a:latin typeface="Georgia" panose="02040502050405020303" pitchFamily="18" charset="0"/>
              </a:rPr>
              <a:t>Haydn: </a:t>
            </a:r>
            <a:r>
              <a:rPr lang="hu-HU" sz="2000" i="1" dirty="0">
                <a:latin typeface="Georgia" panose="02040502050405020303" pitchFamily="18" charset="0"/>
              </a:rPr>
              <a:t>„különösen korai műveiben, úgy tűnik, még a forma uralja az anyagot” („kellem és derű, méltóság és pompa az ő erénye; fájdalma még nélkülözi a mély melankóliát, pátoszából hiányzik a harcias erőszak”)</a:t>
            </a:r>
          </a:p>
          <a:p>
            <a:endParaRPr lang="hu-HU" sz="2000" i="1" dirty="0">
              <a:latin typeface="Georgia" panose="02040502050405020303" pitchFamily="18" charset="0"/>
            </a:endParaRPr>
          </a:p>
          <a:p>
            <a:r>
              <a:rPr lang="hu-HU" sz="2000" b="1" i="1" dirty="0">
                <a:latin typeface="Georgia" panose="02040502050405020303" pitchFamily="18" charset="0"/>
              </a:rPr>
              <a:t>Mozart: </a:t>
            </a:r>
            <a:r>
              <a:rPr lang="hu-HU" sz="2000" i="1" dirty="0">
                <a:latin typeface="Georgia" panose="02040502050405020303" pitchFamily="18" charset="0"/>
              </a:rPr>
              <a:t>„a forma és az anyag teljes egymásba olvadását” valósítja meg, a forma nála „a harmonikus lélek szabad kitörése”, „az ének és hangszeres zene legszebb egyesülése”, mely „őt a </a:t>
            </a:r>
            <a:r>
              <a:rPr lang="hu-HU" sz="2000" i="1" dirty="0" err="1">
                <a:latin typeface="Georgia" panose="02040502050405020303" pitchFamily="18" charset="0"/>
              </a:rPr>
              <a:t>classicus</a:t>
            </a:r>
            <a:r>
              <a:rPr lang="hu-HU" sz="2000" i="1" dirty="0">
                <a:latin typeface="Georgia" panose="02040502050405020303" pitchFamily="18" charset="0"/>
              </a:rPr>
              <a:t> korszak középpontjába helyezi”</a:t>
            </a:r>
          </a:p>
          <a:p>
            <a:endParaRPr lang="hu-HU" sz="2000" i="1" dirty="0">
              <a:latin typeface="Georgia" panose="02040502050405020303" pitchFamily="18" charset="0"/>
            </a:endParaRPr>
          </a:p>
          <a:p>
            <a:r>
              <a:rPr lang="hu-HU" sz="2000" b="1" i="1" dirty="0">
                <a:latin typeface="Georgia" panose="02040502050405020303" pitchFamily="18" charset="0"/>
              </a:rPr>
              <a:t>Beethoven</a:t>
            </a:r>
            <a:r>
              <a:rPr lang="hu-HU" sz="2000" i="1" dirty="0">
                <a:latin typeface="Georgia" panose="02040502050405020303" pitchFamily="18" charset="0"/>
              </a:rPr>
              <a:t>: „kiváltképp utolsó alkotásaiban az anyag fölülkerekedik a formán” („a gondolat megközelíti a hallható”, vagyis az érzéki ábrázolhatóság határait; „Beethoven … hallja az új század véres és erőszakos, a nyugati hegyek felől zúduló harcait … látomásai hangokká válnak. … Elemi szabadsággal töri át óriás szelleme a korlátokat …, mindenütt új s minduntalan elvetett utakon bolyongó, s mégis … Haydn játékos kedvét … miként Mozart mély melankóliáját és harmóniai teljességét egyesítve … alkotásának eredménye a hangszeres zene győzelme, s egyúttal a zene felemelése a művészi önállóság rangjára.”</a:t>
            </a:r>
          </a:p>
        </p:txBody>
      </p:sp>
    </p:spTree>
    <p:extLst>
      <p:ext uri="{BB962C8B-B14F-4D97-AF65-F5344CB8AC3E}">
        <p14:creationId xmlns:p14="http://schemas.microsoft.com/office/powerpoint/2010/main" val="3393895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821854D-EB82-1472-656B-4F2221D072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025" y="299343"/>
            <a:ext cx="9417949" cy="625931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A4D0B46E-137A-EBAF-DFF2-D92C17B742F1}"/>
              </a:ext>
            </a:extLst>
          </p:cNvPr>
          <p:cNvSpPr txBox="1"/>
          <p:nvPr/>
        </p:nvSpPr>
        <p:spPr>
          <a:xfrm>
            <a:off x="828134" y="1505396"/>
            <a:ext cx="489693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i="1" dirty="0">
                <a:solidFill>
                  <a:schemeClr val="bg1"/>
                </a:solidFill>
                <a:latin typeface="Georgia" panose="02040502050405020303" pitchFamily="18" charset="0"/>
              </a:rPr>
              <a:t>„A zene ott kezdődik, </a:t>
            </a:r>
          </a:p>
          <a:p>
            <a:pPr algn="ctr"/>
            <a:r>
              <a:rPr lang="hu-HU" sz="3600" b="1" i="1" dirty="0">
                <a:solidFill>
                  <a:schemeClr val="bg1"/>
                </a:solidFill>
                <a:latin typeface="Georgia" panose="02040502050405020303" pitchFamily="18" charset="0"/>
              </a:rPr>
              <a:t>ahol</a:t>
            </a:r>
          </a:p>
          <a:p>
            <a:pPr algn="ctr"/>
            <a:r>
              <a:rPr lang="hu-HU" sz="3600" b="1" i="1" dirty="0">
                <a:solidFill>
                  <a:schemeClr val="bg1"/>
                </a:solidFill>
                <a:latin typeface="Georgia" panose="02040502050405020303" pitchFamily="18" charset="0"/>
              </a:rPr>
              <a:t>a szó hatalma</a:t>
            </a:r>
          </a:p>
          <a:p>
            <a:pPr algn="ctr"/>
            <a:r>
              <a:rPr lang="hu-HU" sz="3600" b="1" i="1" dirty="0">
                <a:solidFill>
                  <a:schemeClr val="bg1"/>
                </a:solidFill>
                <a:latin typeface="Georgia" panose="02040502050405020303" pitchFamily="18" charset="0"/>
              </a:rPr>
              <a:t> véget ér.”</a:t>
            </a:r>
          </a:p>
          <a:p>
            <a:pPr algn="ctr"/>
            <a:endParaRPr lang="hu-HU" sz="36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hu-HU" sz="2800" b="1" i="1" dirty="0">
                <a:solidFill>
                  <a:schemeClr val="bg1"/>
                </a:solidFill>
                <a:latin typeface="Georgia" panose="02040502050405020303" pitchFamily="18" charset="0"/>
              </a:rPr>
              <a:t>(Debussy)</a:t>
            </a:r>
          </a:p>
        </p:txBody>
      </p:sp>
    </p:spTree>
    <p:extLst>
      <p:ext uri="{BB962C8B-B14F-4D97-AF65-F5344CB8AC3E}">
        <p14:creationId xmlns:p14="http://schemas.microsoft.com/office/powerpoint/2010/main" val="243784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F09D2D5-6B4C-B8EB-17A3-95D36DE629DE}"/>
              </a:ext>
            </a:extLst>
          </p:cNvPr>
          <p:cNvSpPr txBox="1"/>
          <p:nvPr/>
        </p:nvSpPr>
        <p:spPr>
          <a:xfrm>
            <a:off x="617415" y="812899"/>
            <a:ext cx="10753970" cy="59708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800" b="1" dirty="0">
                <a:latin typeface="Georgia" panose="02040502050405020303" pitchFamily="18" charset="0"/>
              </a:rPr>
              <a:t>A zenei korszakváltás előzményei:</a:t>
            </a:r>
          </a:p>
          <a:p>
            <a:endParaRPr lang="hu-HU" sz="2800" b="1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A felvilágosodás, polgárosodás hatása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A zene kilép a templomok és főúri rezidenciák kereteiből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A nagy barokk mesterek művészetét továbbfejleszteni lehetetlen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A régi formákat elavultnak, mesterkéltnek érzi az új közönség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Felmerül újfajta zene igénye – népi, népies dallamok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Georgia" panose="02040502050405020303" pitchFamily="18" charset="0"/>
              </a:rPr>
              <a:t>a zenében is az egyszerűség, természetesség, érthetőség lesz a vezérelv a klasszikus ókori minták példájára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000" dirty="0">
              <a:latin typeface="Georgia" panose="02040502050405020303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766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8A72558-C8DC-A9F8-BA4A-B129329C8E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3" y="98538"/>
            <a:ext cx="8812384" cy="6660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B8906638-3BB5-A867-F817-C32400A93045}"/>
              </a:ext>
            </a:extLst>
          </p:cNvPr>
          <p:cNvSpPr txBox="1"/>
          <p:nvPr/>
        </p:nvSpPr>
        <p:spPr>
          <a:xfrm>
            <a:off x="9575321" y="1017917"/>
            <a:ext cx="2372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 err="1">
                <a:latin typeface="Georgia" panose="02040502050405020303" pitchFamily="18" charset="0"/>
              </a:rPr>
              <a:t>Bernardo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Bellotto</a:t>
            </a:r>
            <a:r>
              <a:rPr lang="hu-HU" dirty="0">
                <a:latin typeface="Georgia" panose="02040502050405020303" pitchFamily="18" charset="0"/>
              </a:rPr>
              <a:t>: </a:t>
            </a:r>
            <a:r>
              <a:rPr lang="hu-HU" b="1" i="1" dirty="0">
                <a:latin typeface="Georgia" panose="02040502050405020303" pitchFamily="18" charset="0"/>
              </a:rPr>
              <a:t>Kilátás a bécsi </a:t>
            </a:r>
            <a:r>
              <a:rPr lang="hu-HU" b="1" i="1" dirty="0" err="1">
                <a:latin typeface="Georgia" panose="02040502050405020303" pitchFamily="18" charset="0"/>
              </a:rPr>
              <a:t>Freyung</a:t>
            </a:r>
            <a:r>
              <a:rPr lang="hu-HU" b="1" i="1" dirty="0">
                <a:latin typeface="Georgia" panose="02040502050405020303" pitchFamily="18" charset="0"/>
              </a:rPr>
              <a:t> térre délkelet felől</a:t>
            </a:r>
          </a:p>
          <a:p>
            <a:endParaRPr lang="hu-HU" b="1" i="1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1759-1760</a:t>
            </a:r>
          </a:p>
          <a:p>
            <a:r>
              <a:rPr lang="hu-HU" dirty="0">
                <a:latin typeface="Georgia" panose="02040502050405020303" pitchFamily="18" charset="0"/>
              </a:rPr>
              <a:t>Olaj-vászon</a:t>
            </a:r>
          </a:p>
          <a:p>
            <a:r>
              <a:rPr lang="hu-HU" dirty="0">
                <a:latin typeface="Georgia" panose="02040502050405020303" pitchFamily="18" charset="0"/>
              </a:rPr>
              <a:t>116 x152 cm </a:t>
            </a:r>
            <a:r>
              <a:rPr lang="hu-HU" dirty="0" err="1">
                <a:latin typeface="Georgia" panose="02040502050405020303" pitchFamily="18" charset="0"/>
              </a:rPr>
              <a:t>Kunsthistorisches</a:t>
            </a:r>
            <a:r>
              <a:rPr lang="hu-HU" dirty="0">
                <a:latin typeface="Georgia" panose="02040502050405020303" pitchFamily="18" charset="0"/>
              </a:rPr>
              <a:t> Múzeum, Bécs</a:t>
            </a:r>
          </a:p>
        </p:txBody>
      </p:sp>
    </p:spTree>
    <p:extLst>
      <p:ext uri="{BB962C8B-B14F-4D97-AF65-F5344CB8AC3E}">
        <p14:creationId xmlns:p14="http://schemas.microsoft.com/office/powerpoint/2010/main" val="4165978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D500D486-355A-D553-42C0-564468E338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47" y="213225"/>
            <a:ext cx="10286105" cy="643155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D0AB5B80-6E1C-7A8B-6ED6-69EA7A4D9526}"/>
              </a:ext>
            </a:extLst>
          </p:cNvPr>
          <p:cNvSpPr txBox="1"/>
          <p:nvPr/>
        </p:nvSpPr>
        <p:spPr>
          <a:xfrm>
            <a:off x="7262274" y="357439"/>
            <a:ext cx="3976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Bellotto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: </a:t>
            </a:r>
          </a:p>
          <a:p>
            <a:r>
              <a:rPr lang="hu-HU" b="1" i="1" dirty="0">
                <a:solidFill>
                  <a:schemeClr val="bg1"/>
                </a:solidFill>
                <a:latin typeface="Georgia" panose="02040502050405020303" pitchFamily="18" charset="0"/>
              </a:rPr>
              <a:t>Kilátás Bécsre a Belvedere felől</a:t>
            </a:r>
          </a:p>
          <a:p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1758-61</a:t>
            </a:r>
          </a:p>
          <a:p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Olajfestmény,  136x154 cm</a:t>
            </a:r>
          </a:p>
          <a:p>
            <a:r>
              <a:rPr lang="hu-HU" dirty="0" err="1">
                <a:solidFill>
                  <a:schemeClr val="bg1"/>
                </a:solidFill>
                <a:latin typeface="Georgia" panose="02040502050405020303" pitchFamily="18" charset="0"/>
              </a:rPr>
              <a:t>Kunsthistoriches</a:t>
            </a:r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 Múzeum, Bécs</a:t>
            </a:r>
          </a:p>
        </p:txBody>
      </p:sp>
    </p:spTree>
    <p:extLst>
      <p:ext uri="{BB962C8B-B14F-4D97-AF65-F5344CB8AC3E}">
        <p14:creationId xmlns:p14="http://schemas.microsoft.com/office/powerpoint/2010/main" val="1077802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B6550BD3-BD09-33ED-D329-462E6CD79FD2}"/>
              </a:ext>
            </a:extLst>
          </p:cNvPr>
          <p:cNvSpPr txBox="1"/>
          <p:nvPr/>
        </p:nvSpPr>
        <p:spPr>
          <a:xfrm>
            <a:off x="7025933" y="705148"/>
            <a:ext cx="44421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latin typeface="Georgia" panose="02040502050405020303" pitchFamily="18" charset="0"/>
              </a:rPr>
              <a:t>Carl </a:t>
            </a:r>
            <a:r>
              <a:rPr lang="hu-HU" sz="2000" dirty="0" err="1">
                <a:latin typeface="Georgia" panose="02040502050405020303" pitchFamily="18" charset="0"/>
              </a:rPr>
              <a:t>Spitzweg</a:t>
            </a:r>
            <a:r>
              <a:rPr lang="hu-HU" sz="2000" dirty="0">
                <a:latin typeface="Georgia" panose="02040502050405020303" pitchFamily="18" charset="0"/>
              </a:rPr>
              <a:t>:</a:t>
            </a:r>
          </a:p>
          <a:p>
            <a:endParaRPr lang="hu-HU" sz="2000" dirty="0">
              <a:latin typeface="Georgia" panose="02040502050405020303" pitchFamily="18" charset="0"/>
            </a:endParaRPr>
          </a:p>
          <a:p>
            <a:r>
              <a:rPr lang="hu-HU" sz="2000" b="1" i="1" dirty="0">
                <a:latin typeface="Georgia" panose="02040502050405020303" pitchFamily="18" charset="0"/>
              </a:rPr>
              <a:t>Spanyol szerenád</a:t>
            </a:r>
            <a:r>
              <a:rPr lang="hu-HU" sz="2000" dirty="0">
                <a:latin typeface="Georgia" panose="02040502050405020303" pitchFamily="18" charset="0"/>
              </a:rPr>
              <a:t>. 1856 körül</a:t>
            </a:r>
          </a:p>
          <a:p>
            <a:r>
              <a:rPr lang="hu-HU" sz="2000" dirty="0">
                <a:latin typeface="Georgia" panose="02040502050405020303" pitchFamily="18" charset="0"/>
              </a:rPr>
              <a:t>olaj-vászon, 67x53 cm</a:t>
            </a:r>
          </a:p>
          <a:p>
            <a:endParaRPr lang="hu-HU" sz="2000" dirty="0">
              <a:latin typeface="Georgia" panose="02040502050405020303" pitchFamily="18" charset="0"/>
            </a:endParaRPr>
          </a:p>
          <a:p>
            <a:r>
              <a:rPr lang="hu-HU" sz="2000" dirty="0">
                <a:latin typeface="Georgia" panose="02040502050405020303" pitchFamily="18" charset="0"/>
              </a:rPr>
              <a:t>Museum of Art in </a:t>
            </a:r>
            <a:r>
              <a:rPr lang="hu-HU" sz="2000" dirty="0" err="1">
                <a:latin typeface="Georgia" panose="02040502050405020303" pitchFamily="18" charset="0"/>
              </a:rPr>
              <a:t>Winterthur</a:t>
            </a:r>
            <a:r>
              <a:rPr lang="hu-HU" sz="2000" dirty="0">
                <a:latin typeface="Georgia" panose="02040502050405020303" pitchFamily="18" charset="0"/>
              </a:rPr>
              <a:t>,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CB4C19D0-6663-EC8E-A8BF-16DB9D7D8E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944" y="95250"/>
            <a:ext cx="5065850" cy="6667500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880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851F267-2813-678C-4F5A-7D119A69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534" y="394927"/>
            <a:ext cx="6629400" cy="534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3DBC1F2B-754A-2959-4B18-456557E0149F}"/>
              </a:ext>
            </a:extLst>
          </p:cNvPr>
          <p:cNvSpPr txBox="1"/>
          <p:nvPr/>
        </p:nvSpPr>
        <p:spPr>
          <a:xfrm>
            <a:off x="8540150" y="819510"/>
            <a:ext cx="3088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Georgia" panose="02040502050405020303" pitchFamily="18" charset="0"/>
              </a:rPr>
              <a:t>Haydn kamarazenét játszik</a:t>
            </a: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(ismeretlen festő műve)</a:t>
            </a:r>
          </a:p>
        </p:txBody>
      </p:sp>
    </p:spTree>
    <p:extLst>
      <p:ext uri="{BB962C8B-B14F-4D97-AF65-F5344CB8AC3E}">
        <p14:creationId xmlns:p14="http://schemas.microsoft.com/office/powerpoint/2010/main" val="3374622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E968AAF1-6C1A-DFC2-9138-7E9B33E052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880" y="147004"/>
            <a:ext cx="10120283" cy="6340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75750C0-1FE4-E61D-EBA3-8558BD6B5EE5}"/>
              </a:ext>
            </a:extLst>
          </p:cNvPr>
          <p:cNvSpPr txBox="1"/>
          <p:nvPr/>
        </p:nvSpPr>
        <p:spPr>
          <a:xfrm>
            <a:off x="5434642" y="5796951"/>
            <a:ext cx="2751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Georgia" panose="02040502050405020303" pitchFamily="18" charset="0"/>
              </a:rPr>
              <a:t>A Mozart-család</a:t>
            </a:r>
          </a:p>
        </p:txBody>
      </p:sp>
    </p:spTree>
    <p:extLst>
      <p:ext uri="{BB962C8B-B14F-4D97-AF65-F5344CB8AC3E}">
        <p14:creationId xmlns:p14="http://schemas.microsoft.com/office/powerpoint/2010/main" val="2600205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A2E86E8-587F-FB8B-277F-6E131C2F33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38" y="300846"/>
            <a:ext cx="11122324" cy="6256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69119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1309</TotalTime>
  <Words>824</Words>
  <Application>Microsoft Office PowerPoint</Application>
  <PresentationFormat>Egyéni</PresentationFormat>
  <Paragraphs>189</Paragraphs>
  <Slides>24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5" baseType="lpstr">
      <vt:lpstr>Ion</vt:lpstr>
      <vt:lpstr>         A bécsi klasszika (kb. 1750-1827)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Klasszikus zene</dc:title>
  <dc:creator>Kati</dc:creator>
  <cp:lastModifiedBy>Judit</cp:lastModifiedBy>
  <cp:revision>55</cp:revision>
  <dcterms:created xsi:type="dcterms:W3CDTF">2023-03-14T16:14:30Z</dcterms:created>
  <dcterms:modified xsi:type="dcterms:W3CDTF">2023-07-16T05:42:49Z</dcterms:modified>
</cp:coreProperties>
</file>