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49"/>
  </p:notesMasterIdLst>
  <p:sldIdLst>
    <p:sldId id="311" r:id="rId2"/>
    <p:sldId id="256" r:id="rId3"/>
    <p:sldId id="257" r:id="rId4"/>
    <p:sldId id="258" r:id="rId5"/>
    <p:sldId id="262" r:id="rId6"/>
    <p:sldId id="266" r:id="rId7"/>
    <p:sldId id="264" r:id="rId8"/>
    <p:sldId id="265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8" r:id="rId17"/>
    <p:sldId id="276" r:id="rId18"/>
    <p:sldId id="277" r:id="rId19"/>
    <p:sldId id="279" r:id="rId20"/>
    <p:sldId id="280" r:id="rId21"/>
    <p:sldId id="281" r:id="rId22"/>
    <p:sldId id="282" r:id="rId23"/>
    <p:sldId id="283" r:id="rId24"/>
    <p:sldId id="284" r:id="rId25"/>
    <p:sldId id="286" r:id="rId26"/>
    <p:sldId id="312" r:id="rId27"/>
    <p:sldId id="287" r:id="rId28"/>
    <p:sldId id="288" r:id="rId29"/>
    <p:sldId id="289" r:id="rId30"/>
    <p:sldId id="290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8FE68-CFEC-4700-9CA7-3C68B3523CC4}" type="datetimeFigureOut">
              <a:rPr lang="hu-HU" smtClean="0"/>
              <a:pPr/>
              <a:t>2023.08.05.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B30A7-CCB1-46A3-A662-E8A4BD8EEE1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30A7-CCB1-46A3-A662-E8A4BD8EEE18}" type="slidenum">
              <a:rPr lang="hu-HU" smtClean="0"/>
              <a:pPr/>
              <a:t>41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2C0E-358D-42C1-84D7-CA6902A93E9B}" type="datetimeFigureOut">
              <a:rPr lang="hu-HU" smtClean="0"/>
              <a:pPr/>
              <a:t>2023.08.05.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6249-7A80-4F3D-96D9-802F480B837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2C0E-358D-42C1-84D7-CA6902A93E9B}" type="datetimeFigureOut">
              <a:rPr lang="hu-HU" smtClean="0"/>
              <a:pPr/>
              <a:t>2023.08.05.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6249-7A80-4F3D-96D9-802F480B837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2C0E-358D-42C1-84D7-CA6902A93E9B}" type="datetimeFigureOut">
              <a:rPr lang="hu-HU" smtClean="0"/>
              <a:pPr/>
              <a:t>2023.08.05.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6249-7A80-4F3D-96D9-802F480B837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2C0E-358D-42C1-84D7-CA6902A93E9B}" type="datetimeFigureOut">
              <a:rPr lang="hu-HU" smtClean="0"/>
              <a:pPr/>
              <a:t>2023.08.05.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6249-7A80-4F3D-96D9-802F480B837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2C0E-358D-42C1-84D7-CA6902A93E9B}" type="datetimeFigureOut">
              <a:rPr lang="hu-HU" smtClean="0"/>
              <a:pPr/>
              <a:t>2023.08.05.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6249-7A80-4F3D-96D9-802F480B837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2C0E-358D-42C1-84D7-CA6902A93E9B}" type="datetimeFigureOut">
              <a:rPr lang="hu-HU" smtClean="0"/>
              <a:pPr/>
              <a:t>2023.08.05.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6249-7A80-4F3D-96D9-802F480B837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2C0E-358D-42C1-84D7-CA6902A93E9B}" type="datetimeFigureOut">
              <a:rPr lang="hu-HU" smtClean="0"/>
              <a:pPr/>
              <a:t>2023.08.05.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6249-7A80-4F3D-96D9-802F480B837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2C0E-358D-42C1-84D7-CA6902A93E9B}" type="datetimeFigureOut">
              <a:rPr lang="hu-HU" smtClean="0"/>
              <a:pPr/>
              <a:t>2023.08.05.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6249-7A80-4F3D-96D9-802F480B837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2C0E-358D-42C1-84D7-CA6902A93E9B}" type="datetimeFigureOut">
              <a:rPr lang="hu-HU" smtClean="0"/>
              <a:pPr/>
              <a:t>2023.08.05.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6249-7A80-4F3D-96D9-802F480B837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2C0E-358D-42C1-84D7-CA6902A93E9B}" type="datetimeFigureOut">
              <a:rPr lang="hu-HU" smtClean="0"/>
              <a:pPr/>
              <a:t>2023.08.05.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6249-7A80-4F3D-96D9-802F480B837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2C0E-358D-42C1-84D7-CA6902A93E9B}" type="datetimeFigureOut">
              <a:rPr lang="hu-HU" smtClean="0"/>
              <a:pPr/>
              <a:t>2023.08.05.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96249-7A80-4F3D-96D9-802F480B837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72C0E-358D-42C1-84D7-CA6902A93E9B}" type="datetimeFigureOut">
              <a:rPr lang="hu-HU" smtClean="0"/>
              <a:pPr/>
              <a:t>2023.08.05.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96249-7A80-4F3D-96D9-802F480B8373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2" y="116632"/>
            <a:ext cx="878497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>
                <a:latin typeface="Times New Roman" pitchFamily="18" charset="0"/>
                <a:cs typeface="Times New Roman" pitchFamily="18" charset="0"/>
              </a:rPr>
              <a:t>A klasszicizmus vagy neoklasszicizmu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s szobrászata Európában </a:t>
            </a:r>
          </a:p>
          <a:p>
            <a:pPr algn="ctr"/>
            <a:endParaRPr lang="hu-H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Az antik stílus a </a:t>
            </a:r>
            <a:r>
              <a:rPr lang="hu-HU" sz="1400" dirty="0" err="1" smtClean="0">
                <a:latin typeface="Times New Roman" pitchFamily="18" charset="0"/>
                <a:cs typeface="Times New Roman" pitchFamily="18" charset="0"/>
              </a:rPr>
              <a:t>pompei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 ásatásoknak köszönhetően jött újra divatba. (</a:t>
            </a:r>
            <a:r>
              <a:rPr lang="hu-HU" sz="1400" dirty="0" err="1" smtClean="0">
                <a:latin typeface="Times New Roman" pitchFamily="18" charset="0"/>
                <a:cs typeface="Times New Roman" pitchFamily="18" charset="0"/>
              </a:rPr>
              <a:t>Domenico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 Fontana nápolyi mérnök 1592-ben</a:t>
            </a:r>
          </a:p>
          <a:p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err="1" smtClean="0">
                <a:latin typeface="Times New Roman" pitchFamily="18" charset="0"/>
                <a:cs typeface="Times New Roman" pitchFamily="18" charset="0"/>
              </a:rPr>
              <a:t>Samo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 folyó csatornázási munkálatai közben talált rá a romokra.)</a:t>
            </a:r>
          </a:p>
          <a:p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A kor szobrászai szívesen tanultak Itáliában, ihletet merítettek, de nem másoltak. Szigorú szabályoknak megfelelve, egyszerű eszközökkel dolgoztak.</a:t>
            </a:r>
          </a:p>
          <a:p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(Pl. szögeket vertek a gipszmodell fontosabb pontjaiba, körzővel lemérték a távolságokat, úgy faragták ki aztán a márványt. Vagy azonos osztású rácshálót helyeztek a kész gipszmodell és a kifaragandó márványtömb fölé, és belógatott függőónok segítségével pontosították a méreteket, ellenőrizték az arányokat.)</a:t>
            </a:r>
          </a:p>
          <a:p>
            <a:endParaRPr lang="hu-H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400" b="1" dirty="0" smtClean="0">
                <a:latin typeface="Times New Roman" pitchFamily="18" charset="0"/>
                <a:cs typeface="Times New Roman" pitchFamily="18" charset="0"/>
              </a:rPr>
              <a:t>Itáliában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 hamar üzletté vált az antik másolás, stagnálni kezdett a szobrászat. Változást </a:t>
            </a:r>
            <a:r>
              <a:rPr lang="hu-HU" sz="1400" b="1" dirty="0" err="1" smtClean="0">
                <a:latin typeface="Times New Roman" pitchFamily="18" charset="0"/>
                <a:cs typeface="Times New Roman" pitchFamily="18" charset="0"/>
              </a:rPr>
              <a:t>Canova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 hozott (nyugalom, egyensúly, kecsesség, fiatalság, szenvedély, testi erő ábrázolása). </a:t>
            </a:r>
            <a:r>
              <a:rPr lang="hu-HU" sz="1400" dirty="0" err="1" smtClean="0">
                <a:latin typeface="Times New Roman" pitchFamily="18" charset="0"/>
                <a:cs typeface="Times New Roman" pitchFamily="18" charset="0"/>
              </a:rPr>
              <a:t>Canova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 úgy gondolta, hogy az antikvitás „szellemét” kell megjeleníteni. </a:t>
            </a:r>
          </a:p>
          <a:p>
            <a:endParaRPr lang="hu-H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400" b="1" dirty="0" err="1" smtClean="0">
                <a:latin typeface="Times New Roman" pitchFamily="18" charset="0"/>
                <a:cs typeface="Times New Roman" pitchFamily="18" charset="0"/>
              </a:rPr>
              <a:t>Houdon</a:t>
            </a:r>
            <a:r>
              <a:rPr lang="hu-HU" sz="1400" b="1" dirty="0" smtClean="0">
                <a:latin typeface="Times New Roman" pitchFamily="18" charset="0"/>
                <a:cs typeface="Times New Roman" pitchFamily="18" charset="0"/>
              </a:rPr>
              <a:t> francia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 szobrász  művészete jellegzetes átmenet a barokkból az erősen racionális, polgári ízlésű klasszicizmusba. Eleven, ugyanakkor mértéktartó.  Kapcsolatai a kor nagy gondolkodóival felszabadítóan hatottak rá. Folyamatosan dolgozott és kiállított, de királyi megbízatásokat nem kap. </a:t>
            </a:r>
          </a:p>
          <a:p>
            <a:endParaRPr lang="hu-H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400" dirty="0" err="1" smtClean="0">
                <a:latin typeface="Times New Roman" pitchFamily="18" charset="0"/>
                <a:cs typeface="Times New Roman" pitchFamily="18" charset="0"/>
              </a:rPr>
              <a:t>Bertel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b="1" dirty="0" err="1" smtClean="0">
                <a:latin typeface="Times New Roman" pitchFamily="18" charset="0"/>
                <a:cs typeface="Times New Roman" pitchFamily="18" charset="0"/>
              </a:rPr>
              <a:t>Thorvaldsen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b="1" dirty="0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 szobrász közel egy nemzedékkel </a:t>
            </a:r>
            <a:r>
              <a:rPr lang="hu-HU" sz="1400" dirty="0" err="1" smtClean="0">
                <a:latin typeface="Times New Roman" pitchFamily="18" charset="0"/>
                <a:cs typeface="Times New Roman" pitchFamily="18" charset="0"/>
              </a:rPr>
              <a:t>Canova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 után. Élete nagy részét Rómában töltötte. Kiegyensúlyozatlan egyéniség, merev, hűvös művek. </a:t>
            </a:r>
          </a:p>
          <a:p>
            <a:r>
              <a:rPr lang="hu-HU" sz="1400" b="1" dirty="0" smtClean="0">
                <a:latin typeface="Times New Roman" pitchFamily="18" charset="0"/>
                <a:cs typeface="Times New Roman" pitchFamily="18" charset="0"/>
              </a:rPr>
              <a:t>Anglia: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arckép- és síremlékszobrászat. Thomas </a:t>
            </a:r>
            <a:r>
              <a:rPr lang="hu-HU" sz="1400" b="1" dirty="0" err="1" smtClean="0">
                <a:latin typeface="Times New Roman" pitchFamily="18" charset="0"/>
                <a:cs typeface="Times New Roman" pitchFamily="18" charset="0"/>
              </a:rPr>
              <a:t>Banks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, Joseph </a:t>
            </a:r>
            <a:r>
              <a:rPr lang="hu-HU" sz="1400" b="1" dirty="0" err="1" smtClean="0">
                <a:latin typeface="Times New Roman" pitchFamily="18" charset="0"/>
                <a:cs typeface="Times New Roman" pitchFamily="18" charset="0"/>
              </a:rPr>
              <a:t>Volekens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400" b="1" dirty="0" smtClean="0">
                <a:latin typeface="Times New Roman" pitchFamily="18" charset="0"/>
                <a:cs typeface="Times New Roman" pitchFamily="18" charset="0"/>
              </a:rPr>
              <a:t>Németország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: Johann Heinrich </a:t>
            </a:r>
            <a:r>
              <a:rPr lang="hu-HU" sz="1400" b="1" dirty="0" err="1" smtClean="0">
                <a:latin typeface="Times New Roman" pitchFamily="18" charset="0"/>
                <a:cs typeface="Times New Roman" pitchFamily="18" charset="0"/>
              </a:rPr>
              <a:t>Damecker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, Johann Gottfried </a:t>
            </a:r>
            <a:r>
              <a:rPr lang="hu-HU" sz="1400" b="1" dirty="0" err="1" smtClean="0">
                <a:latin typeface="Times New Roman" pitchFamily="18" charset="0"/>
                <a:cs typeface="Times New Roman" pitchFamily="18" charset="0"/>
              </a:rPr>
              <a:t>Schadow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hu-H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400" b="1" dirty="0" smtClean="0">
                <a:latin typeface="Times New Roman" pitchFamily="18" charset="0"/>
                <a:cs typeface="Times New Roman" pitchFamily="18" charset="0"/>
              </a:rPr>
              <a:t>Magyarország: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gyakorlott </a:t>
            </a:r>
            <a:r>
              <a:rPr lang="hu-HU" sz="1400" b="1" dirty="0" smtClean="0">
                <a:latin typeface="Times New Roman" pitchFamily="18" charset="0"/>
                <a:cs typeface="Times New Roman" pitchFamily="18" charset="0"/>
              </a:rPr>
              <a:t>kőfaragók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 készítenek oromreliefeket, attika-díszeket, díszes csarnokokba mitológiai alakokat, udvari kútszobrokat, oltárokat, szószékeket.  </a:t>
            </a:r>
            <a:r>
              <a:rPr lang="hu-HU" sz="1400" b="1" dirty="0" smtClean="0">
                <a:latin typeface="Times New Roman" pitchFamily="18" charset="0"/>
                <a:cs typeface="Times New Roman" pitchFamily="18" charset="0"/>
              </a:rPr>
              <a:t>Huber József, </a:t>
            </a:r>
            <a:r>
              <a:rPr lang="hu-HU" sz="1400" b="1" dirty="0" err="1" smtClean="0">
                <a:latin typeface="Times New Roman" pitchFamily="18" charset="0"/>
                <a:cs typeface="Times New Roman" pitchFamily="18" charset="0"/>
              </a:rPr>
              <a:t>Dunaiszky</a:t>
            </a:r>
            <a:r>
              <a:rPr lang="hu-HU" sz="1400" b="1" dirty="0" smtClean="0">
                <a:latin typeface="Times New Roman" pitchFamily="18" charset="0"/>
                <a:cs typeface="Times New Roman" pitchFamily="18" charset="0"/>
              </a:rPr>
              <a:t> Lőrinc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hu-H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400" b="1" dirty="0" smtClean="0">
                <a:latin typeface="Times New Roman" pitchFamily="18" charset="0"/>
                <a:cs typeface="Times New Roman" pitchFamily="18" charset="0"/>
              </a:rPr>
              <a:t>Ferenczy István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nemes célja az önálló nemzeti hagyományokra épülő szobrászat megteremtése. Emelkedett, lelkes, elszánt reformkori művész, de tanulmányai félbemaradnak, s talán nem is annyira tehetséges. Ismertebb művei: Kölcsey Ferenc; Pásztorlányka avagy A szép mesterségek kezdete (</a:t>
            </a:r>
            <a:r>
              <a:rPr lang="hu-HU" sz="1400" dirty="0" err="1" smtClean="0">
                <a:latin typeface="Times New Roman" pitchFamily="18" charset="0"/>
                <a:cs typeface="Times New Roman" pitchFamily="18" charset="0"/>
              </a:rPr>
              <a:t>Canova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 tanácsait követve faragta); Csokonai mellszobra. Éremmetsző is volt.</a:t>
            </a:r>
            <a:endParaRPr lang="hu-H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ww.wga.hu/art/h/houdon/bustw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4294" y="63978"/>
            <a:ext cx="4959706" cy="6730045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107505" y="1052736"/>
            <a:ext cx="3888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Marie-Ange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Langlois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büsztje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1770 k., márvány, Louvre, Párizs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mellszobrai talán a legismertebbek,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készültek családtagokról, barátokról, azok gyerekeiről, ismerősökről, tudósokról, politikusokról, művészekről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mind realisztikusak, tükrözik modelljeik személyiségjegyeit, lelkületét is</a:t>
            </a: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www.wga.hu/art/h/houdon/seril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2056052" cy="3240360"/>
          </a:xfrm>
          <a:prstGeom prst="rect">
            <a:avLst/>
          </a:prstGeom>
          <a:noFill/>
        </p:spPr>
      </p:pic>
      <p:pic>
        <p:nvPicPr>
          <p:cNvPr id="22532" name="Picture 4" descr="https://www.wga.hu/art/h/houdon/bustser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492896"/>
            <a:ext cx="2621391" cy="3528392"/>
          </a:xfrm>
          <a:prstGeom prst="rect">
            <a:avLst/>
          </a:prstGeom>
          <a:noFill/>
        </p:spPr>
      </p:pic>
      <p:pic>
        <p:nvPicPr>
          <p:cNvPr id="22534" name="Picture 6" descr="https://www.wga.hu/art/h/houdon/bustsab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465049"/>
            <a:ext cx="2160240" cy="3204311"/>
          </a:xfrm>
          <a:prstGeom prst="rect">
            <a:avLst/>
          </a:prstGeom>
          <a:noFill/>
        </p:spPr>
      </p:pic>
      <p:pic>
        <p:nvPicPr>
          <p:cNvPr id="22536" name="Picture 8" descr="https://www.wga.hu/art/h/houdon/peasa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764704"/>
            <a:ext cx="2778168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wga.hu/art/h/houdon/seril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24"/>
            <a:ext cx="4305270" cy="6785153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5724128" y="1484784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Madame de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Sérilly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4427984" y="2204864"/>
            <a:ext cx="38164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1782. </a:t>
            </a:r>
          </a:p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márvány, 62 cm magas,</a:t>
            </a:r>
          </a:p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Wallace Gyűjtemény, London</a:t>
            </a:r>
          </a:p>
          <a:p>
            <a:pPr algn="ctr"/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18 éves volt, mikor ez a portré készült</a:t>
            </a:r>
          </a:p>
          <a:p>
            <a:pPr algn="ctr"/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7 évvel később csak úgy úszta meg a guillotine-t, hogy terhesnek hazudta magát</a:t>
            </a:r>
          </a:p>
          <a:p>
            <a:pPr algn="ctr"/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párizsi budoárjának lambériája Londonban látható a Victoria és Albert múzeumban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wga.hu/art/h/houdon/bustser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3415" y="-3693"/>
            <a:ext cx="5100585" cy="6865387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 flipH="1">
            <a:off x="683568" y="177281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  Mademoiselle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Servat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95536" y="2780928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1777.  </a:t>
            </a:r>
          </a:p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márvány, 77 cm magas,</a:t>
            </a:r>
          </a:p>
          <a:p>
            <a:pPr algn="ctr"/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Liebighaus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Frankfurt</a:t>
            </a:r>
          </a:p>
          <a:p>
            <a:pPr algn="ctr"/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érdekes, ellentmondásos kidolgozás, néhol aprólékosan részletező, másutt elnagyolt, szinte stilizált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www.wga.hu/art/h/houdon/bustsab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781706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5652120" y="191683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Comtesse de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Sabran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(grófnő)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364088" y="2996952"/>
            <a:ext cx="3312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1785 k.</a:t>
            </a:r>
          </a:p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márvány, Neues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Palais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Potsdam</a:t>
            </a:r>
          </a:p>
          <a:p>
            <a:pPr algn="ctr"/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kortársak visszaemlékezései szerint bájos, élénk, intelligens nő volt, félrefordított feje is ezen jellemvonásait erősíti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www.wga.hu/art/h/houdon/peas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4724841" cy="6858000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179512" y="191683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Parasztlány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Frascatiból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804248" y="3284984"/>
            <a:ext cx="20882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1774.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márvány,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96 cm magas,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Cognacq-Jay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Múzeum, Párizs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wga.hu/art/h/houdon/bustbr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3218258" cy="5135707"/>
          </a:xfrm>
          <a:prstGeom prst="rect">
            <a:avLst/>
          </a:prstGeom>
          <a:noFill/>
        </p:spPr>
      </p:pic>
      <p:pic>
        <p:nvPicPr>
          <p:cNvPr id="3" name="Picture 6" descr="https://www.wga.hu/art/h/houdon/bustbr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928" y="1"/>
            <a:ext cx="3167927" cy="5157192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1475656" y="5229200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Alexandre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Brogniart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1777.</a:t>
            </a:r>
          </a:p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márvány, 39 cm magas, National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Gallery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of Art, Washington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932040" y="5301208"/>
            <a:ext cx="2846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Louise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Brogniart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1777.</a:t>
            </a:r>
          </a:p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terrakotta, 35 cm magas, Louvre, Párizs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" y="116632"/>
            <a:ext cx="140364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kíváncsi,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rosszcsont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tekintet, Alex.</a:t>
            </a:r>
          </a:p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Théodore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B.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építész kisfia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bronz,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terrakotta, sőt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porcelán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változatai is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vannak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(felnőtt korában a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sévresi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porcelángyár igazgatója lett)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7956376" y="23488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testvér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www.wga.hu/art/h/houdon/sab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995936" cy="5796463"/>
          </a:xfrm>
          <a:prstGeom prst="rect">
            <a:avLst/>
          </a:prstGeom>
          <a:noFill/>
        </p:spPr>
      </p:pic>
      <p:pic>
        <p:nvPicPr>
          <p:cNvPr id="28676" name="Picture 4" descr="https://www.wga.hu/art/h/houdon/bustan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560" y="0"/>
            <a:ext cx="3936439" cy="5949280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0" y="5805264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Sabine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Houdon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1778. </a:t>
            </a:r>
          </a:p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márvány, 34 cm magas, Metropolitan Múzeum, New York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220072" y="609329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Anne-Ange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Houdon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1791 k., gipsz, Szépművészeti Múzeum, Houston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wga.hu/art/h/houdon/bustch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-1"/>
            <a:ext cx="3707904" cy="5550447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5508104" y="5589240"/>
            <a:ext cx="3491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Sabine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Houdon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4 évesen</a:t>
            </a:r>
          </a:p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1791., gipsz, 40 cm magas, Louvre, Párizs; pontos arcismeret és ábrázolás (a Szalonban áll. ki)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www.wga.hu/art/h/houdon/sab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07904" cy="5378646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0" y="5657671"/>
            <a:ext cx="3851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Sabine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itt még csak 10 hónapos, ilyen fiatal korban nem volt szokás megformázni valakit akkoriban</a:t>
            </a:r>
          </a:p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(talapzattal együtt 34 cm magas)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Busto de Claudine Houdon según Jean-Antoine Houdon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05300" cy="5562600"/>
          </a:xfrm>
          <a:prstGeom prst="rect">
            <a:avLst/>
          </a:prstGeom>
          <a:noFill/>
        </p:spPr>
      </p:pic>
      <p:pic>
        <p:nvPicPr>
          <p:cNvPr id="29700" name="Picture 4" descr="Antoinette Claude &quot;Claudine&quot; HOUDON : Family tree by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1"/>
            <a:ext cx="4176464" cy="5552525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2123728" y="580526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és a középső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Houdon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kislány: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Claudine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Jean Antoine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Houdon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1741-1828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476672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Megmintázta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felvilágosodás korának filozófusait, feltalálóit, művészeit és politikusait,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készített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büsztöket (kb. 200 darabot) és egész alakos szobrokat Diderot-ról,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Franklin-ről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Rousseau-ról,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Voltaire-ről,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Moliére-ről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Washington-ról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Jefferson-ról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Fulton-ról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XVI. Lajosról és Napóleonról.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1771-ben nyújtja be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Morpheus-át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a Szalonnak; akadémiai tag lesz, majd 7 év múlva professzor. Ekkor, 1778-ban, mintázza meg Voltaire-t, és ettől az évtől tagja a Kilenc Nővér nevű szabadkőműves páholynak is. Itt ismeri meg később Benjamin Franklint, aki meghívja Amerikába, ahol is George Washington modellt ül neki.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1781-ben nyújtja be a Diana-t a Szalonnak, de teljes meztelensége miatt (drapéria nélkül) elutasították.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1780-as években készült a (félig meztelen) Tél is.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Burzsoá- és udvari kapcsolatai miatt a forradalom idején kegyvesztett lett. Be nem börtönözték ugyan, de mellőzték. Később, a Konzulátus idején újra népszerű lett. („A nagy sereg oszlopai” közé tartózónak tekintették.)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1804-ben már a Francia Becsületrend lovagja, ekkor festi meg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Louis-Léopold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Boilly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munka közben, családja körében, Párizsban,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9672" y="5949280"/>
            <a:ext cx="5370984" cy="282154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Houdon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munkában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Kép helye 4" descr="Houdon alko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68" b="668"/>
          <a:stretch>
            <a:fillRect/>
          </a:stretch>
        </p:blipFill>
        <p:spPr>
          <a:xfrm>
            <a:off x="719572" y="50503"/>
            <a:ext cx="7704856" cy="5778642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91680" y="6309320"/>
            <a:ext cx="5515000" cy="366936"/>
          </a:xfrm>
        </p:spPr>
        <p:txBody>
          <a:bodyPr>
            <a:normAutofit/>
          </a:bodyPr>
          <a:lstStyle/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1804-ben festette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Louis-Léopold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Boilly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Párizsban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Morphe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3" y="0"/>
            <a:ext cx="8394194" cy="6791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restaurált Morphe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543" y="116634"/>
            <a:ext cx="8930914" cy="5617555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323528" y="594928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restaurálta Pierre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Zwetkow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2013-ban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Gotha-ban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Friedenstein-kastély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múzeumában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Morpheus felsőt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0"/>
            <a:ext cx="4968552" cy="6733351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107504" y="260648"/>
            <a:ext cx="38164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Morpheus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mitológiai alak, az álmok, (az alvás) istene. Akkor jelent meg a halandóknak, mikor apja, az alvás istene már hatalmába kerítette őket. 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álmokban emberi alakot öltött, az álmodó szeretteinek képében jelent meg. 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Két fivére a különös és a rémálmokért volt felelős.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Nevéből származik a morfium neve.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wga.hu/art/h/houdon/di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25654" cy="6858000"/>
          </a:xfrm>
          <a:prstGeom prst="rect">
            <a:avLst/>
          </a:prstGeom>
          <a:noFill/>
        </p:spPr>
      </p:pic>
      <p:pic>
        <p:nvPicPr>
          <p:cNvPr id="3" name="Picture 2" descr="https://www.wga.hu/art/h/houdon/dian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6040" y="0"/>
            <a:ext cx="3887960" cy="6858000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3851920" y="188640"/>
            <a:ext cx="1368152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Diana, 1776.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Galbenkian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gyűjtemény Lisszabon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márvány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bronz változata is van a Louvre-ban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kákatámasz könnyedség elegáns meztelenség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klasszikus inspiráció 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Gotha-kert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Szt.pétervár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Nagy Katalin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Ermitázs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Lisszabon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067944" y="2924944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A Vadászó Diána megformálása klasszikus képzettségről és a római barokk iránti rokonszenvről tanúskodik.</a:t>
            </a:r>
          </a:p>
          <a:p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Az anatómiai pontosságot mérsékli az érzelmes bágyadtság és a 18. századra jellemző kifinomult elegancia.</a:t>
            </a:r>
            <a:endParaRPr lang="hu-H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www.wga.hu/art/h/houdon/di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2565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www.wga.hu/art/h/houdon/wint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89248"/>
            <a:ext cx="3672408" cy="6739517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107504" y="188640"/>
            <a:ext cx="41764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Tél vagy A fázó lány              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1783.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márvány,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Fabre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Múzeum,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Montpellier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merőben újszerű, allegorikus évszakábrázolás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(barokk: öreg emberek tűznél bebugyolálva, de valamijük fázik, azt melengetik)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Houdon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: félig meztelen fiatal nő zárt lábtartással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-Venus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pudica-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szemérmesen (?)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erotikus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hamar népszerű lett (ami igazán melegít)</a:t>
            </a: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wga.hu/art/h/houdon/wint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22" y="260648"/>
            <a:ext cx="3283278" cy="6408712"/>
          </a:xfrm>
          <a:prstGeom prst="rect">
            <a:avLst/>
          </a:prstGeom>
          <a:noFill/>
        </p:spPr>
      </p:pic>
      <p:pic>
        <p:nvPicPr>
          <p:cNvPr id="41986" name="Picture 2" descr="https://www.wga.hu/art/h/houdon/win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0"/>
            <a:ext cx="3600790" cy="6741368"/>
          </a:xfrm>
          <a:prstGeom prst="rect">
            <a:avLst/>
          </a:prstGeom>
          <a:noFill/>
        </p:spPr>
      </p:pic>
      <p:pic>
        <p:nvPicPr>
          <p:cNvPr id="41988" name="Picture 4" descr="https://www.wga.hu/art/h/houdon/winte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7776" y="0"/>
            <a:ext cx="3226225" cy="6741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www.wga.hu/art/h/houdon/winte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635" y="404665"/>
            <a:ext cx="8430204" cy="5184576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611560" y="573325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bronz változat, 1787.</a:t>
            </a:r>
          </a:p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144 cm magas, New York, Metropolitan Múzeum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9970" y="18"/>
            <a:ext cx="5574030" cy="686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107504" y="764704"/>
            <a:ext cx="32436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Houdon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portréja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estette: Rembrandt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Peale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brit-amerikai festő, Pennsylvania, USA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1808-ban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www.wga.hu/art/h/houdon/wbsum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492"/>
            <a:ext cx="3888432" cy="6855508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611560" y="908720"/>
            <a:ext cx="27363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Nyár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1785.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márvány, 155 cm magas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Fabre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Múzeum,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Montpellier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ez sem hagyományos allegorikus ábrázolás (hajlongó marokszedők, kötényes, nagykalapos kéveölelgetők, sarlósok, kaszások)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letisztult, egyszerű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más kellékek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lányai arcvonásai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www.wga.hu/art/h/houdon/did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3900" y="13119"/>
            <a:ext cx="5240100" cy="6844881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179512" y="260648"/>
            <a:ext cx="34563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Denis Diderot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1771.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terrakotta, 83 cm magas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Louvre, Párizs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filozófus, dráma- és regényíró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Enciklopédia kiadója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katolikus egyház uralmának megkérdőjelezője</a:t>
            </a: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www.wga.hu/art/h/houdon/dider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28" y="78571"/>
            <a:ext cx="4173132" cy="6700858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4283968" y="332656"/>
            <a:ext cx="46805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Diderot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1771.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márvány – első nyilvánosan bemutatott büsztje (Szalon)</a:t>
            </a:r>
          </a:p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Seymour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Gyűjtemény, New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Haven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hasonlít, de anélkül is maradandó lenne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sötét, metszett pupillák, átható tekintet, félig nyitott száj (mint a gyerekábrázolásban)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kíváncsi, félrefordított fej, ráncos nyak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egyszerű, közvetlen, nemes, minőségi, elfogulatlan, ugyanakkor gyerekesen lelkes, idős, de romlatlan, akárcsak az írásai 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(1771-ben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Houdon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poroszországi útra indul, oroszországi megrendeléseket is kap)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www.wga.hu/art/h/houdon/ful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0"/>
            <a:ext cx="4824536" cy="6840121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467544" y="260648"/>
            <a:ext cx="3600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Robert Fulton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1803.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gipsz, 68,5 cm magas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Metropolitan Múzeum, New York 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feltaláló, művész, mérnök találmányai: gőzhajó, tengeralattjáró (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Nautilus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1797-1806-ig Párizsban élt,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1803-ban a Szajnán tesztelte a gőzhajóját 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(támogatást sem az amerikai, sem a francia kormánytól nem kapott) 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mély szemek, előreugró homlok, lényeglátó tekintet, erős áll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egyszerű öltözék, barokkos sál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Benjamin Franklin (1706–1790), Jean Antoine Houdon (French, Versailles 1741–1828 Paris), Marble, French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60670" cy="6858000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5436096" y="117693"/>
            <a:ext cx="36004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Benjamin Franklin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1778.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márvány, 53 cm magas terrakotta eredetije a Louvre-ban van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amerikai polihisztor, államférfi, diplomata, feltaláló (villámhárító), író, természettudós, politikai filozófus, nyomdász, a Függetlenségi Nyilatkozat (1776.) egyik megszövegezője és aláírója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9 évig élt Párizsban, ahol nagy népszerűségnek örvendett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1785-ben ő hívta meg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Houdon-t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Amerikába, hogy Washington elnököt megformázza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természetes egyszerűség, kvéker öltöny, porozatlan haj, jól visszaadott, „ravasz” személyiség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www.wga.hu/art/h/houdon/jeffer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0"/>
            <a:ext cx="4752528" cy="6833970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0" y="188640"/>
            <a:ext cx="35283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Thomas Jefferson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1789.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márvány,53 cm magas, Szépművészeti Múzeum, Boston 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politikus, diplomata, ügyvéd, filozófus, építészmérnök, jogász, államalapító atya, alelnök, majd az USA  3. elnöke, demokrata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méltóságteljes portré, feszes tartás, kissé megbillentett fej, kihívó, magabiztos tekintet, önfegyelem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kissé fáradt, idős korát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Houdon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nagyon finoman ábrázolja – megtört szem, függőleges ráncok az arcon, bemélyedés a nyaknál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egyszerűség, természetesség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www.wga.hu/art/h/houdon/washin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32078" cy="6858000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5652120" y="188640"/>
            <a:ext cx="30243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George Washington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1789-1808., márvány, Louvre, Párizs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Mount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Vernon-ban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ült/állt modellt Washington, agyag teljes alak és gipsz arcmaszk készült róla, ezek lettek a későbbi megformázások mintái (egyenruhás tábornok, klasszikus figura, Római Konzul tógában, mellizomzatát mutogató hős)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4" name="Picture 4" descr="https://www.wga.hu/art/h/houdon/washin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265712"/>
            <a:ext cx="1886281" cy="2592288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7524328" y="4869160"/>
            <a:ext cx="16196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1785., márvány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Mount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Vernon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Virginia 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www.wga.hu/art/h/houdon/washin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392" y="60110"/>
            <a:ext cx="5472608" cy="6737781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0" y="188640"/>
            <a:ext cx="34563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George Washington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1778.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márvány, életnagyságú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Richmond, Virginia,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State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Capitol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virginiai parlament megbízásából Jefferson rendelte meg, ezután utazott Amerikába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Houdon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és Franklin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Jefferson elvárásai: Csak semmi túlzás! Nem isten vagy király, csak  első az egyenlők közül, az államelnök polgár!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K:\George_Washington_bélyegen-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328" y="25239"/>
            <a:ext cx="6048672" cy="6807523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107504" y="1628800"/>
            <a:ext cx="2844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Washington profilja metszet formájában sok postabélyegre rákerült Amerikában a 19. sz. végén, a 20. elején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7" name="Picture 5" descr="https://www.wga.hu/preview/h/houdon/washin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125" y="3789040"/>
            <a:ext cx="1880643" cy="2570212"/>
          </a:xfrm>
          <a:prstGeom prst="rect">
            <a:avLst/>
          </a:prstGeom>
          <a:noFill/>
          <a:scene3d>
            <a:camera prst="orthographicFront">
              <a:rot lat="21299994" lon="10800013" rev="21599984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s://www.wga.hu/art/h/houdon/mirabe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3492" y="116632"/>
            <a:ext cx="4930508" cy="6620968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179512" y="1124744"/>
            <a:ext cx="38164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Mirabeau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1800.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márvány, Versailles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francia gróf, politikus és forradalmár, szabadkőműves író, diplomata, újságíró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teljes neve: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Honoré-Gabriel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Riqueti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de     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Mirabeau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903649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zületett: 1741-ben Versailles-ban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eghalt:  1828-ban Párizsban, 87 évesen. A Montparnasse-i temetőben nyugszik.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nyai nagyapja kertész, apja iskolaszolga, majd gondnok</a:t>
            </a: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zobrász, éremművész, a Francia Becsületrend akadémiai végzettségű lovagja</a:t>
            </a: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elesége: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Marie-Ange-Cécile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Langlois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egy grófnő és egy bankár lánya,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Houdon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managere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   megrendeléseinek, pénzügyeinek intézője, szobrászműhelyének vezetője. Angolból fordít is. 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ányaik: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Sabine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Claudine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(Antoinette Claude) és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Anne-Ange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„A felvilágosodás szobrásza”, klasszicista, neoklasszicista, elfogulatlan természetességgel formáz, alakjait lélektanilag is jellemzi; mind az alakfelépítésben, mind a mintázásban, mind az arcképszobrászatban nagyon jó. Márvány, bronz, terrakotta (égetett agyag) és gipsz munkái vannak.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9 évesen kezd el szobrászkodni, művészeti iskolába jár. Mesterei: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Slodzt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Lemoyne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és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Pigalle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(9+3 év oktatás)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20 évesen elnyer egy római ösztöndíjat. 8 évig marad, behatóan tanulmányozza Michelangelo-t, rajz- és anatómiai tanulmányokat folytat (Rómában a klasszicizmus ekkor kezdi kiszorítani a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berninizmust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Houdon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összekapcsolja a realizmust a görög idealizmussal   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lső sikere a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L’Écorché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(1767)           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www.wga.hu/art/h/houdon/napole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380109" cy="6858000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4932040" y="548680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Napoleon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1806.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márvány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Szépművészeti Múzeum,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Dijon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Houdon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sem az ancien régime, sem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Napoleon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idején nem részesült különösebb kegyekben, mégis talán ez a legsikerültebb büszt a császárról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6" name="Picture 6" descr="Charles Louis Corbet (1758-1808) - Portrait Bust of General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2530406" cy="3334795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7092280" y="4077072"/>
            <a:ext cx="2051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Corbet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Napoleon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kortársa és riválisa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Houdonnak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összahasonlítás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és vélemények)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Jean Jacques Rousseau (1712–1778), After a model by Jean Antoine Houdon (French, Versailles 1741–1828 Paris), Painted plaster; painted and gilded wood, French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3992"/>
            <a:ext cx="4242412" cy="5644008"/>
          </a:xfrm>
          <a:prstGeom prst="rect">
            <a:avLst/>
          </a:prstGeom>
          <a:noFill/>
        </p:spPr>
      </p:pic>
      <p:sp>
        <p:nvSpPr>
          <p:cNvPr id="63492" name="AutoShape 4" descr="File:Jean-Antoine Houdon, Voltaire, 1778, NGA 1266.jp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3521" y="0"/>
            <a:ext cx="4320479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539552" y="5486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Rousseau és Voltaire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355976" y="580526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Rousseau, a messze néző fantaszta és Voltaire, a gunyoros realista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K:\hajas Volta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59665" cy="5689054"/>
          </a:xfrm>
          <a:prstGeom prst="rect">
            <a:avLst/>
          </a:prstGeom>
          <a:noFill/>
        </p:spPr>
      </p:pic>
      <p:pic>
        <p:nvPicPr>
          <p:cNvPr id="64515" name="Picture 3" descr="K:\kopasz Volta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0427" y="0"/>
            <a:ext cx="4493573" cy="5616624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2195736" y="623731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hajas és kopasz, fogatlan Voltaire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s://www.wga.hu/art/h/houdon/volta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070617" cy="5373215"/>
          </a:xfrm>
          <a:prstGeom prst="rect">
            <a:avLst/>
          </a:prstGeom>
          <a:noFill/>
        </p:spPr>
      </p:pic>
      <p:pic>
        <p:nvPicPr>
          <p:cNvPr id="65540" name="Picture 4" descr="https://www.wga.hu/art/h/houdon/volta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1972" y="0"/>
            <a:ext cx="4277907" cy="5373216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0" y="5373216"/>
            <a:ext cx="4067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1781.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terrakotta, 120 cm magas,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Fabre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Múzeum,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Montpellier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; Mme Denis, V.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u.húga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megrendelésére gipszmodell után, kiszínezve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823520" y="5373216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1781.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márvány,165 cm magas,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Comedie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Francaise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Párizs; egy 2.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márv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 másolat Nagy Katalinnak ment; ez meg a Diana a legjobb művei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K:\voltair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16632"/>
            <a:ext cx="5261374" cy="6597352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107504" y="548680"/>
            <a:ext cx="367240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Szarkasztikus mosoly és éles tekintetű, csillogó, eleven szemek tükrözik a jellemét a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ferney-i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filozófusnak, akitől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Houdon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is sokat tanult, amikor 1778-ban Párizsba jött.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„teátrális” környezet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színpadias megvilágítás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mint egy „babérkoszorús” életművész, halhatatlan, örökifjú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hippi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egtört test, de szellemi fölény, méltóság, diadalmaskodó gunyorosság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pró megfigyelések, testközelbe hozott egyéniség és szellem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0" y="0"/>
            <a:ext cx="8820472" cy="84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Voltaire 1694-1778.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(Rousseau 1712-1778.)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XVI. Lajos: 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„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Ez a k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ember rombolta le Franciaorsz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got.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Nap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leon: 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„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Bourbonok uralmon maradhattak volna, ha ellenőrizt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 volna az 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szereket. Az 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gy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feltal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 meg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lte a feud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lis rendszert, a tinta meg fogja 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lni a modern t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rsadalmi szervezetet.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Voltaire: 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„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Semmi sem tesz olyan szabadd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mint a nevel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s.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„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 egy nemzet egyszer gondolkozni kezd, lehetetlen meg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ll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tani.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Rousseau tisztelte Voltaire-t, de ford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tva nem</a:t>
            </a:r>
            <a:r>
              <a:rPr kumimoji="0" lang="hu-H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volt így.</a:t>
            </a:r>
            <a:endParaRPr kumimoji="0" 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Roberto R. </a:t>
            </a:r>
            <a:r>
              <a:rPr kumimoji="0" lang="hu-H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Aramayo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Voltaire avagy ir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nia kontra fanatizmus </a:t>
            </a:r>
            <a:r>
              <a:rPr kumimoji="0" lang="hu-H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c. könyve sz.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Rousseau csak 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r, Voltaire cselekszik is.   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„…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az embereknek, hogy ki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rdemelj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 a t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relmess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get, mindenek előtt nem szabad fanatikusnak </a:t>
            </a:r>
            <a:r>
              <a:rPr kumimoji="0" lang="hu-H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lenni</a:t>
            </a:r>
            <a:r>
              <a:rPr kumimoji="0" lang="hu-H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hu-H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</a:t>
            </a:r>
            <a:endParaRPr kumimoji="0" 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elk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telezett 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rtelmis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gi, remek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ü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 kommunik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l, nyeri meg hallgat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(pl. anekdota </a:t>
            </a:r>
            <a:r>
              <a:rPr kumimoji="0" lang="hu-H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Newton-r</a:t>
            </a:r>
            <a:r>
              <a:rPr kumimoji="0" lang="hu-H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hu-H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meg az almaf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 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N. nőv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től hallhatta vagy ő tal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lta ki)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utols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vtizede volt igaz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term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keny, ha csak 60 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vig 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lt volna, tal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nem is ismern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Francois Marie </a:t>
            </a:r>
            <a:r>
              <a:rPr kumimoji="0" lang="hu-H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Arouet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„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mesters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gem az, hogy elmondjam, amit gondolok.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</a:p>
          <a:p>
            <a:endParaRPr kumimoji="0" 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60 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ves kora előtt 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rta </a:t>
            </a:r>
            <a:r>
              <a:rPr kumimoji="0" lang="hu-H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Henri</a:t>
            </a:r>
            <a:r>
              <a:rPr kumimoji="0" lang="hu-H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sz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c. eposz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logikai, filoz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fiai vizsg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sokat.</a:t>
            </a:r>
          </a:p>
          <a:p>
            <a:endParaRPr kumimoji="0" 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60-84 éves koráig harcolt a fanatizmus, az igazságtalanság, a kegyetlenség és a hatalommal való visszaélés ellen. Deista, pragmatikus, igazi self-made man. </a:t>
            </a:r>
          </a:p>
          <a:p>
            <a:endParaRPr lang="hu-H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7 év jezsuita iskola</a:t>
            </a:r>
          </a:p>
          <a:p>
            <a:pPr lvl="0"/>
            <a:endParaRPr lang="hu-H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hu-H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Hága</a:t>
            </a:r>
          </a:p>
          <a:p>
            <a:pPr lvl="0"/>
            <a:endParaRPr lang="hu-H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1év Bastille (egy kormánygyalázó verse miatt)</a:t>
            </a:r>
          </a:p>
          <a:p>
            <a:pPr lvl="0"/>
            <a:endParaRPr lang="hu-H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hu-H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hu-H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108520" y="548680"/>
            <a:ext cx="903548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Societé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du </a:t>
            </a:r>
            <a:r>
              <a:rPr kumimoji="0" lang="hu-H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Temple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epikureus, szabadgondolkodó irodalmi-filozófusi kör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hu-H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Hága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1év Bastille (egy kormánygyalázó verse miatt)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1726. - újabb raboskodás a Bastille-ban, majd angliai száműzetés (Brutus c, dráma – a forr. előestéjén a jakobinusok ezzel próbálták igazolni a királygyilkosságot)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Filozófiai levelek (1734) – a </a:t>
            </a:r>
            <a:r>
              <a:rPr kumimoji="0" lang="hu-H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parlament betiltotta, Voltaire később: „…rettenetesen bánom, hogy nem mondtam bennük többet.”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hu-HU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hu-H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irey-i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kastély, </a:t>
            </a:r>
            <a:r>
              <a:rPr kumimoji="0" lang="hu-H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Chatelet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márkiné, kísérleti fizikai labor.  „A barátság a lélek házassága, de épp válófélben van.” (A márkiné halála után saját unokahúgával, </a:t>
            </a:r>
            <a:r>
              <a:rPr kumimoji="0" lang="hu-H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Rosalie-val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vigasztalódik.)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 Frigyes porosz király kamarása, aki „úgy tesz, mintha szeretne engem.” Potsdam, </a:t>
            </a:r>
            <a:r>
              <a:rPr kumimoji="0" lang="hu-H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Sanssouci-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kastély,  „szabadon egy királyi palotában”. Kritizálja a király műveit, kapcsolatuk megromlik.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San Giovanni-birtok (Genf közelében) – fényűzés, színházépítés (a kálvinisták </a:t>
            </a:r>
            <a:r>
              <a:rPr lang="hu-H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betiltották</a:t>
            </a:r>
            <a:r>
              <a:rPr lang="hu-H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hu-HU" sz="1400" dirty="0" err="1" smtClean="0">
                <a:latin typeface="Times New Roman" pitchFamily="18" charset="0"/>
                <a:cs typeface="Times New Roman" pitchFamily="18" charset="0"/>
              </a:rPr>
              <a:t>Ferney-i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 „pátriárka” (</a:t>
            </a:r>
            <a:r>
              <a:rPr lang="hu-HU" sz="1400" dirty="0" err="1" smtClean="0">
                <a:latin typeface="Times New Roman" pitchFamily="18" charset="0"/>
                <a:cs typeface="Times New Roman" pitchFamily="18" charset="0"/>
              </a:rPr>
              <a:t>fr.-svájci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 határnál) 60 szolga plusz titkár, másoló, jezsuita, zenész plusz feleség, templomépítő, földművesek, órások, napi átlag 30 levél; Tanulmány az erkölcsökről,  Értekezés a türelmességről,  Filozófiai ábécé („irtsátok ki a gyalázatost!”, mármint a fanatizmust)</a:t>
            </a:r>
          </a:p>
          <a:p>
            <a:pPr lvl="0">
              <a:buFont typeface="Arial" pitchFamily="34" charset="0"/>
              <a:buChar char="•"/>
            </a:pPr>
            <a:endParaRPr lang="hu-H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Kilenc Nővér Szabadkőműves Páholy </a:t>
            </a:r>
          </a:p>
          <a:p>
            <a:pPr lvl="0">
              <a:buFont typeface="Arial" pitchFamily="34" charset="0"/>
              <a:buChar char="•"/>
            </a:pPr>
            <a:endParaRPr lang="hu-H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hu-HU" sz="1400" dirty="0" err="1" smtClean="0">
                <a:latin typeface="Times New Roman" pitchFamily="18" charset="0"/>
                <a:cs typeface="Times New Roman" pitchFamily="18" charset="0"/>
              </a:rPr>
              <a:t>Akadémai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 ülések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84690"/>
            <a:ext cx="9035480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Halála előtt katolikus hitre tér, de nem áldozik („Hagyjatok békén!”). „meghalok Istent imádva, barátaimat szeretve, ellenségeimet nem gyűlölve, és a babonaságtól irtózva.”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Hétezer kötetes könyvtárát, plusz kéziratait, jegyzeteit, Nagy Katalin cárnő vette meg.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Szívét és agyát megőrizték, testét bebalzsamozták, szarkofágjára a következő felirat került: „…Költő, filozófus és történész, aki megtanított minket szabadnak lenni.”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„Mindig  mondom, hogy meg kell próbálnod felkelteni az olvasó étvágyát; az emberekhez az  élvezeten keresztül lehet eljutni; …keverd a nevetségest és az </a:t>
            </a:r>
            <a:r>
              <a:rPr kumimoji="0" lang="hu-H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észszerűt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igyekezz  közönyt  kelteni,</a:t>
            </a:r>
            <a:r>
              <a:rPr kumimoji="0" lang="hu-H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és</a:t>
            </a:r>
            <a:r>
              <a:rPr kumimoji="0" lang="hu-H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nagy valószínűséggel türelmet fogsz kapni.”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tudatlan </a:t>
            </a:r>
            <a:r>
              <a:rPr kumimoji="0" lang="hu-H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filozófus-ból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„Ha nem értesz egyet azzal, hogy csak tapasztalásból származhat tudás, le kell mondanod a józan észről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!”… 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„ok nélkül semmi sem létezik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véletlen pedig semmi. Ezt a szót az ismeretlen okok ismert okozatainak kifejezésére találtuk  ki.”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„...szerencsére úgy érzem, hogy nehézségeim és tudatlanságom nem befolyásolhatják az erkölcsöt.” „ …abból a gondolatból merítek erőt, hogy nem kell tudnom, uram és teremtőm a térben létezik-e, amíg semmit nem teszek tőle kapott lelkiismeretem ellen.”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„Legnagyobb bűn a háború…Egy ékesszóló, ügyes, tekintélyes ember nagyobb hatást gyakorolhat, mint száz filozófus.”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Összefoglalva: Voltaire harapós stílusú, felforgató szellem. Példátlanul harcias,</a:t>
            </a:r>
            <a:r>
              <a:rPr kumimoji="0" lang="hu-H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ugyanakkor  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szórakoztató. Irodalmi eszközökkel filozofál. Módszere az irónia.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Levelezése több mint 40ezer tétel. </a:t>
            </a:r>
            <a:r>
              <a:rPr lang="hu-H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ssz</a:t>
            </a:r>
            <a:r>
              <a:rPr lang="hu-H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műve mintegy 200 kötet.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Célkitűzése a </a:t>
            </a:r>
            <a:r>
              <a:rPr kumimoji="0" lang="hu-H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tolerancia.</a:t>
            </a:r>
            <a:r>
              <a:rPr kumimoji="0" lang="hu-H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Legnagyobb ellensége a fanatizmus.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Ma, az internet korában, mit tudna tenni?  </a:t>
            </a:r>
            <a:endParaRPr kumimoji="0" 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wga.hu/art/h/houdon/flayed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67536" y="54837"/>
            <a:ext cx="4176464" cy="6748326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107504" y="332656"/>
            <a:ext cx="47525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L’Écorché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avagy A megnyúzott fé</a:t>
            </a:r>
            <a:r>
              <a:rPr lang="hu-HU" dirty="0" smtClean="0"/>
              <a:t>rfi, 1767.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gipsz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Washington,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Gallery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of Art</a:t>
            </a: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Keresztelő Szent János szobrának elkészítésére kérték fel a Santa Maria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degli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Angeli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Bazilika számára. Tanulmányként készült ez az anatómiai modell. Gipszváltozata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Gothaban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Schloss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Friedensteinben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későbbi, módosított bronzváltozata a párizsi École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Nationale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Superieure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Beaux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Artsban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van.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Jól bizonyítja, hogy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Houdon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a természet tanulmányozásából nyert nagyszerű ihletet.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wga.hu/art/h/houdon/flayed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67536" y="54837"/>
            <a:ext cx="4176464" cy="6748326"/>
          </a:xfrm>
          <a:prstGeom prst="rect">
            <a:avLst/>
          </a:prstGeom>
          <a:noFill/>
        </p:spPr>
      </p:pic>
      <p:pic>
        <p:nvPicPr>
          <p:cNvPr id="4" name="Picture 2" descr="Kunstdrucke von Jean Antoine Houdon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205198"/>
            <a:ext cx="4597222" cy="6447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Jean-Antoine Houdon | Ecorché anatomique | Mutual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56" y="0"/>
            <a:ext cx="2430016" cy="3645024"/>
          </a:xfrm>
          <a:prstGeom prst="rect">
            <a:avLst/>
          </a:prstGeom>
          <a:noFill/>
        </p:spPr>
      </p:pic>
      <p:sp>
        <p:nvSpPr>
          <p:cNvPr id="20486" name="AutoShape 6" descr="Pair of Anatomical Models, Jean Antoine Houdon at 1stDibs | houdon's  l'ecorche 1800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487" name="Picture 7" descr="C:\Users\User\Desktop\Jean-Antoine_Houdon,_san_giovanni_battista,_modello_per_s.m._degli_angeli,_1766-67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821" y="0"/>
            <a:ext cx="4457179" cy="7039342"/>
          </a:xfrm>
          <a:prstGeom prst="rect">
            <a:avLst/>
          </a:prstGeom>
          <a:noFill/>
        </p:spPr>
      </p:pic>
      <p:pic>
        <p:nvPicPr>
          <p:cNvPr id="6" name="Picture 2" descr="https://www.wga.hu/art/h/houdon/flayed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123728" y="3068960"/>
            <a:ext cx="2304256" cy="3723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s://upload.wikimedia.org/wikipedia/commons/3/32/Jean-Antoine_Houdon%2C_san_giovanni_battista%2C_modello_per_s.m._degli_angeli%2C_1766-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6" name="Picture 2" descr="https://www.wga.hu/art/h/houdon/st_bru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345" y="1"/>
            <a:ext cx="4729655" cy="6858000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0" y="260648"/>
            <a:ext cx="410445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Szintén első sikerei közül: Szent Brúnó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1766-67.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márvány, 3,15 m magas,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Santa Maria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degli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Angeli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templom előcsarnokában van, Rómában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Róma karthauzi szerzetesei rendelték meg rendjük alapítója (1084) tiszteletére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Nevük egy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Chartreuse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nevű, 1175 m magasságban elhelyezkedő,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lakatlan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zord völgyre vezethető vissza, ahol folytathatták a szent remeték hagyományos életét. 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Jelmondatuk: „A kereszt szilárdan áll, míg a világ forog.” Brúnót II. Orbán pápa hívta Rómába, ahol Diocletianus egykori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thermái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helyén remeteként élhetett. Nem akart püspök lenni. 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Letisztult egyszerűség, nagyfokú koncentráció, elragadtatott, elmélyült tekintet. A karthauzi-ideál megtestesítője.  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wga.hu/art/h/houdon/st_bru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0104"/>
            <a:ext cx="4632960" cy="6717792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6632"/>
            <a:ext cx="3096344" cy="464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4860032" y="4797152"/>
            <a:ext cx="4283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Slodzt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: Szent Brúnó (1744.), Szent Péter                      Székesegyház, Róma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barokkosan mozgalmas, teátrális történetmesélés, kellékek, de már a klasszicizmus felé</a:t>
            </a: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több eltérés, mint hasonlóság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1530</TotalTime>
  <Words>2873</Words>
  <Application>Microsoft Office PowerPoint</Application>
  <PresentationFormat>Diavetítés a képernyőre (4:3 oldalarány)</PresentationFormat>
  <Paragraphs>405</Paragraphs>
  <Slides>47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47</vt:i4>
      </vt:variant>
    </vt:vector>
  </HeadingPairs>
  <TitlesOfParts>
    <vt:vector size="48" baseType="lpstr">
      <vt:lpstr>Office-téma</vt:lpstr>
      <vt:lpstr>1. dia</vt:lpstr>
      <vt:lpstr>Jean Antoine Houdon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Houdon munkában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  <vt:lpstr>38. dia</vt:lpstr>
      <vt:lpstr>39. dia</vt:lpstr>
      <vt:lpstr>40. dia</vt:lpstr>
      <vt:lpstr>41. dia</vt:lpstr>
      <vt:lpstr>42. dia</vt:lpstr>
      <vt:lpstr>43. dia</vt:lpstr>
      <vt:lpstr>44. dia</vt:lpstr>
      <vt:lpstr>45. dia</vt:lpstr>
      <vt:lpstr>46. dia</vt:lpstr>
      <vt:lpstr>47.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Jean Antoine Hudon</dc:title>
  <dc:creator>User</dc:creator>
  <cp:lastModifiedBy>User</cp:lastModifiedBy>
  <cp:revision>10</cp:revision>
  <dcterms:created xsi:type="dcterms:W3CDTF">2023-07-14T17:01:54Z</dcterms:created>
  <dcterms:modified xsi:type="dcterms:W3CDTF">2023-08-05T12:35:46Z</dcterms:modified>
</cp:coreProperties>
</file>