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82" r:id="rId3"/>
    <p:sldId id="283" r:id="rId4"/>
    <p:sldId id="284" r:id="rId5"/>
    <p:sldId id="301" r:id="rId6"/>
    <p:sldId id="287" r:id="rId7"/>
    <p:sldId id="285" r:id="rId8"/>
    <p:sldId id="286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6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hu-HU" smtClean="0"/>
              <a:t>2014.11.04.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hu-HU" smtClean="0"/>
              <a:t>2014.11.04.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noProof="0" dirty="0" smtClean="0"/>
              <a:t>Harmadik</a:t>
            </a:r>
            <a:r>
              <a:rPr lang="hu-HU" dirty="0" smtClean="0"/>
              <a:t>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4624183"/>
          </a:xfrm>
          <a:prstGeom prst="rect">
            <a:avLst/>
          </a:prstGeom>
        </p:spPr>
      </p:pic>
      <p:sp useBgFill="1">
        <p:nvSpPr>
          <p:cNvPr id="7" name="Téglalap 6"/>
          <p:cNvSpPr/>
          <p:nvPr/>
        </p:nvSpPr>
        <p:spPr bwMode="white">
          <a:xfrm>
            <a:off x="0" y="3074521"/>
            <a:ext cx="12201888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Szabadkézi sokszög 9"/>
          <p:cNvSpPr/>
          <p:nvPr/>
        </p:nvSpPr>
        <p:spPr>
          <a:xfrm rot="21388434">
            <a:off x="12235" y="2969834"/>
            <a:ext cx="12169907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 dirty="0"/>
          </a:p>
        </p:txBody>
      </p:sp>
      <p:sp>
        <p:nvSpPr>
          <p:cNvPr id="11" name="Szabadkézi sokszög 10"/>
          <p:cNvSpPr/>
          <p:nvPr/>
        </p:nvSpPr>
        <p:spPr>
          <a:xfrm rot="21388434">
            <a:off x="29672" y="2764068"/>
            <a:ext cx="12205856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 dirty="0"/>
          </a:p>
        </p:txBody>
      </p:sp>
      <p:sp>
        <p:nvSpPr>
          <p:cNvPr id="12" name="Szabadkézi sokszög 11"/>
          <p:cNvSpPr/>
          <p:nvPr/>
        </p:nvSpPr>
        <p:spPr>
          <a:xfrm rot="21388434">
            <a:off x="-4585" y="3108508"/>
            <a:ext cx="12215153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93814" y="3937321"/>
            <a:ext cx="9601200" cy="162527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93814" y="5641975"/>
            <a:ext cx="9601200" cy="9141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u-HU" smtClean="0"/>
              <a:t>2014.11.04.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u-HU" smtClean="0"/>
              <a:t>2014.11.04.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u-HU" smtClean="0"/>
              <a:t>2014.11.04.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1928553"/>
            <a:ext cx="9601200" cy="226244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3813" y="4267200"/>
            <a:ext cx="9601200" cy="93452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u-HU" smtClean="0"/>
              <a:t>2014.11.04.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3962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50767" y="1828800"/>
            <a:ext cx="46482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72D1-64D5-4552-ACDD-1CCE5F7F800D}" type="datetimeFigureOut">
              <a:rPr lang="hu-HU" smtClean="0"/>
              <a:t>2014.11.04.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F29E-967E-4B69-BEAA-E3504E43784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3813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93813" y="27432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49862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49862" y="27432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u-HU" smtClean="0"/>
              <a:t>2014.11.04.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u-HU" smtClean="0"/>
              <a:t>2014.11.04.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u-HU" smtClean="0"/>
              <a:t>2014.11.04.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8013" y="533400"/>
            <a:ext cx="4572001" cy="2743199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37213" y="533401"/>
            <a:ext cx="5943603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013" y="3429000"/>
            <a:ext cx="4572000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u-HU" smtClean="0"/>
              <a:t>2014.11.04.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3"/>
            <a:ext cx="6553318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09050" y="533401"/>
            <a:ext cx="4573192" cy="274319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009049" y="3429001"/>
            <a:ext cx="4573191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hu-HU" smtClean="0"/>
              <a:pPr/>
              <a:t>2014.11.04.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ba foglalás 7"/>
          <p:cNvGrpSpPr/>
          <p:nvPr/>
        </p:nvGrpSpPr>
        <p:grpSpPr>
          <a:xfrm>
            <a:off x="-4585" y="5374939"/>
            <a:ext cx="12240113" cy="1559261"/>
            <a:chOff x="-4585" y="2764068"/>
            <a:chExt cx="12240113" cy="1559261"/>
          </a:xfrm>
        </p:grpSpPr>
        <p:sp>
          <p:nvSpPr>
            <p:cNvPr id="9" name="Szabadkézi sokszög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hu-HU" dirty="0"/>
            </a:p>
          </p:txBody>
        </p:sp>
        <p:sp>
          <p:nvSpPr>
            <p:cNvPr id="10" name="Szabadkézi sokszög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hu-HU" dirty="0"/>
            </a:p>
          </p:txBody>
        </p:sp>
        <p:sp>
          <p:nvSpPr>
            <p:cNvPr id="11" name="Szabadkézi sokszög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hu-HU" dirty="0"/>
            </a:p>
          </p:txBody>
        </p:sp>
      </p:grp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3814" y="1828801"/>
            <a:ext cx="9601198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</a:t>
            </a:r>
            <a:r>
              <a:rPr lang="hu-HU" noProof="0" dirty="0" smtClean="0"/>
              <a:t>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989510" y="6400800"/>
            <a:ext cx="154866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hu-HU" smtClean="0"/>
              <a:pPr/>
              <a:t>2014.11.04.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299152" y="6400800"/>
            <a:ext cx="595483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818310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6600" b="1" dirty="0" smtClean="0"/>
              <a:t> </a:t>
            </a:r>
            <a:br>
              <a:rPr lang="hu-HU" sz="6600" b="1" dirty="0" smtClean="0"/>
            </a:br>
            <a:r>
              <a:rPr lang="hu-HU" sz="8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Klasszicizmus</a:t>
            </a:r>
            <a:endParaRPr lang="hu-HU" sz="6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artalom hely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4" y="4340606"/>
            <a:ext cx="3453133" cy="2517394"/>
          </a:xfrm>
          <a:prstGeom prst="rect">
            <a:avLst/>
          </a:prstGeom>
        </p:spPr>
      </p:pic>
      <p:pic>
        <p:nvPicPr>
          <p:cNvPr id="7" name="Tartalom hely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32" y="4578439"/>
            <a:ext cx="3540762" cy="2279561"/>
          </a:xfrm>
          <a:prstGeom prst="rect">
            <a:avLst/>
          </a:prstGeom>
        </p:spPr>
      </p:pic>
      <p:pic>
        <p:nvPicPr>
          <p:cNvPr id="8" name="Tartalom hely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976" y="4340606"/>
            <a:ext cx="3641024" cy="251739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21" y="1596111"/>
            <a:ext cx="1994865" cy="284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Picture 3" descr="egriszékesegyhá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3" y="1"/>
            <a:ext cx="4792452" cy="564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egriszékesegyházalapraj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23" y="0"/>
            <a:ext cx="3541690" cy="564094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639534" y="5945746"/>
            <a:ext cx="6909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Székesegyház-Eger, 1831-1836</a:t>
            </a:r>
          </a:p>
        </p:txBody>
      </p:sp>
    </p:spTree>
    <p:extLst>
      <p:ext uri="{BB962C8B-B14F-4D97-AF65-F5344CB8AC3E}">
        <p14:creationId xmlns:p14="http://schemas.microsoft.com/office/powerpoint/2010/main" val="49096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875763" y="304800"/>
            <a:ext cx="10019250" cy="45719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0" y="350520"/>
            <a:ext cx="12191999" cy="63851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eometriai formák:</a:t>
            </a:r>
            <a:endParaRPr lang="hu-HU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hu-HU" sz="4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u-H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impanon:</a:t>
            </a:r>
            <a:endParaRPr lang="hu-HU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hu-HU" sz="4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u-H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ntik oszlopok:</a:t>
            </a:r>
            <a:endParaRPr lang="hu-HU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879" y="2164573"/>
            <a:ext cx="1783120" cy="178312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878" y="45485"/>
            <a:ext cx="1803042" cy="177822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20" y="0"/>
            <a:ext cx="3309357" cy="1787052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9449" y="34215"/>
            <a:ext cx="1758648" cy="1784136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6772" y="2046367"/>
            <a:ext cx="6430114" cy="2019532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7296" y="4293915"/>
            <a:ext cx="581025" cy="2441736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2963" y="4324727"/>
            <a:ext cx="704850" cy="241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3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Szobrászat</a:t>
            </a:r>
            <a:endParaRPr lang="hu-HU" sz="7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rtalom hely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270" y="2601532"/>
            <a:ext cx="5644286" cy="3825026"/>
          </a:xfrm>
          <a:prstGeom prst="rect">
            <a:avLst/>
          </a:prstGeom>
        </p:spPr>
      </p:pic>
      <p:pic>
        <p:nvPicPr>
          <p:cNvPr id="6" name="Tartalom hely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374" y="755426"/>
            <a:ext cx="2625305" cy="44862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48" y="755426"/>
            <a:ext cx="2491158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1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Tartalom hely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16" y="0"/>
            <a:ext cx="6724393" cy="549927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-62500" y="5499278"/>
            <a:ext cx="55894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Polükleitosz</a:t>
            </a:r>
            <a:r>
              <a:rPr lang="hu-H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Lándzsavivő</a:t>
            </a:r>
          </a:p>
          <a:p>
            <a:pPr algn="ctr"/>
            <a:r>
              <a:rPr lang="hu-H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Kr.e.460-420</a:t>
            </a:r>
            <a:r>
              <a:rPr lang="hu-H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4000" dirty="0">
              <a:solidFill>
                <a:schemeClr val="tx2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526932" y="5499278"/>
            <a:ext cx="63989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Thorwaldsen</a:t>
            </a:r>
            <a:r>
              <a:rPr lang="hu-H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Jaszón</a:t>
            </a:r>
            <a:r>
              <a:rPr lang="hu-H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</a:p>
          <a:p>
            <a:pPr algn="ctr"/>
            <a:r>
              <a:rPr lang="hu-H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Aranygyapjúval, 1803-1826</a:t>
            </a:r>
            <a:endParaRPr lang="hu-HU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Tartalom hely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4" y="0"/>
            <a:ext cx="7447163" cy="4685947"/>
          </a:xfrm>
          <a:prstGeom prst="rect">
            <a:avLst/>
          </a:prstGeom>
        </p:spPr>
      </p:pic>
      <p:pic>
        <p:nvPicPr>
          <p:cNvPr id="4" name="Tartalom hely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51" y="0"/>
            <a:ext cx="4452149" cy="6858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-1" y="4759299"/>
            <a:ext cx="744398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hu-H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Antonio </a:t>
            </a:r>
            <a:r>
              <a:rPr lang="hu-HU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Canova</a:t>
            </a:r>
            <a:r>
              <a:rPr lang="hu-H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Amor és </a:t>
            </a:r>
            <a:r>
              <a:rPr lang="hu-H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Psyche</a:t>
            </a:r>
          </a:p>
          <a:p>
            <a:pPr algn="ctr"/>
            <a:r>
              <a:rPr lang="hu-H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1787-1793</a:t>
            </a:r>
            <a:endParaRPr lang="hu-HU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0" y="6186868"/>
            <a:ext cx="773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Pigalle</a:t>
            </a:r>
            <a:r>
              <a:rPr lang="hu-H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saruját kötöző </a:t>
            </a:r>
            <a:r>
              <a:rPr lang="hu-H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Hermész, 1744 </a:t>
            </a:r>
            <a:r>
              <a:rPr lang="hu-H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</a:p>
        </p:txBody>
      </p:sp>
    </p:spTree>
    <p:extLst>
      <p:ext uri="{BB962C8B-B14F-4D97-AF65-F5344CB8AC3E}">
        <p14:creationId xmlns:p14="http://schemas.microsoft.com/office/powerpoint/2010/main" val="294053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139113" y="3755707"/>
            <a:ext cx="4939560" cy="25618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rányosság</a:t>
            </a:r>
            <a:endParaRPr lang="hu-H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elület kidolgozása</a:t>
            </a:r>
            <a:endParaRPr lang="hu-H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sz="half" idx="2"/>
          </p:nvPr>
        </p:nvSpPr>
        <p:spPr>
          <a:xfrm>
            <a:off x="6323527" y="3710151"/>
            <a:ext cx="5556780" cy="26509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dealizált </a:t>
            </a:r>
            <a:r>
              <a:rPr lang="hu-H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szépség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ekintet</a:t>
            </a:r>
            <a:r>
              <a:rPr lang="hu-H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hűvös nyugalom</a:t>
            </a:r>
          </a:p>
          <a:p>
            <a:endParaRPr lang="hu-HU" sz="3200" dirty="0"/>
          </a:p>
        </p:txBody>
      </p:sp>
      <p:pic>
        <p:nvPicPr>
          <p:cNvPr id="5" name="Tartalom hely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74" y="0"/>
            <a:ext cx="2599638" cy="2331076"/>
          </a:xfrm>
          <a:prstGeom prst="rect">
            <a:avLst/>
          </a:prstGeom>
        </p:spPr>
      </p:pic>
      <p:pic>
        <p:nvPicPr>
          <p:cNvPr id="6" name="Tartalom hely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232" y="0"/>
            <a:ext cx="3378774" cy="2331077"/>
          </a:xfrm>
          <a:prstGeom prst="rect">
            <a:avLst/>
          </a:prstGeom>
        </p:spPr>
      </p:pic>
      <p:pic>
        <p:nvPicPr>
          <p:cNvPr id="7" name="Tartalom hely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99" y="-12879"/>
            <a:ext cx="1659627" cy="2556456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2494284" y="2848377"/>
            <a:ext cx="72002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Téma: ókori </a:t>
            </a:r>
            <a:r>
              <a:rPr lang="hu-H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görög-római mitológia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675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1064654"/>
            <a:ext cx="9601200" cy="1219200"/>
          </a:xfrm>
        </p:spPr>
        <p:txBody>
          <a:bodyPr>
            <a:normAutofit/>
          </a:bodyPr>
          <a:lstStyle/>
          <a:p>
            <a:pPr algn="ctr"/>
            <a:r>
              <a:rPr lang="hu-HU" sz="8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Festészet</a:t>
            </a:r>
            <a:endParaRPr lang="hu-HU" sz="8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988"/>
            <a:ext cx="4404575" cy="3084012"/>
          </a:xfrm>
          <a:prstGeom prst="rect">
            <a:avLst/>
          </a:prstGeom>
        </p:spPr>
      </p:pic>
      <p:pic>
        <p:nvPicPr>
          <p:cNvPr id="6" name="Tartalom hely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89" y="3773988"/>
            <a:ext cx="4482912" cy="3084012"/>
          </a:xfrm>
          <a:prstGeom prst="rect">
            <a:avLst/>
          </a:prstGeom>
          <a:ln>
            <a:noFill/>
          </a:ln>
        </p:spPr>
      </p:pic>
      <p:pic>
        <p:nvPicPr>
          <p:cNvPr id="7" name="Tartalom hely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69" y="2842535"/>
            <a:ext cx="2801488" cy="401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0" y="0"/>
            <a:ext cx="4073264" cy="5838345"/>
          </a:xfrm>
        </p:spPr>
      </p:pic>
      <p:pic>
        <p:nvPicPr>
          <p:cNvPr id="8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988" y="0"/>
            <a:ext cx="6513838" cy="4829577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0" y="5881535"/>
            <a:ext cx="5215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Francois </a:t>
            </a:r>
            <a:r>
              <a:rPr lang="hu-H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Gerard</a:t>
            </a:r>
            <a:r>
              <a:rPr lang="hu-H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Amor és </a:t>
            </a:r>
            <a:r>
              <a:rPr lang="hu-H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Psyche</a:t>
            </a:r>
          </a:p>
          <a:p>
            <a:pPr algn="ctr"/>
            <a:r>
              <a:rPr lang="hu-H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1798</a:t>
            </a:r>
            <a:endParaRPr lang="hu-H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903936" y="5061319"/>
            <a:ext cx="6284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Antonio </a:t>
            </a:r>
            <a:r>
              <a:rPr lang="hu-H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Canova</a:t>
            </a:r>
            <a:r>
              <a:rPr lang="hu-H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Amor és </a:t>
            </a:r>
            <a:r>
              <a:rPr lang="hu-H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Psyche</a:t>
            </a:r>
          </a:p>
          <a:p>
            <a:pPr algn="ctr"/>
            <a:r>
              <a:rPr lang="hu-H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1787-1793</a:t>
            </a:r>
          </a:p>
          <a:p>
            <a:endParaRPr lang="hu-H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8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88676" cy="4610637"/>
          </a:xfrm>
          <a:prstGeom prst="rect">
            <a:avLst/>
          </a:prstGeom>
        </p:spPr>
      </p:pic>
      <p:pic>
        <p:nvPicPr>
          <p:cNvPr id="6" name="Tartalom helye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59" y="0"/>
            <a:ext cx="6011582" cy="4610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Szövegdoboz 6"/>
          <p:cNvSpPr txBox="1"/>
          <p:nvPr/>
        </p:nvSpPr>
        <p:spPr>
          <a:xfrm>
            <a:off x="508715" y="4966954"/>
            <a:ext cx="497124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David: A Horatiusok </a:t>
            </a:r>
            <a:r>
              <a:rPr lang="hu-H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esküje</a:t>
            </a:r>
          </a:p>
          <a:p>
            <a:pPr algn="ctr"/>
            <a:r>
              <a:rPr lang="hu-H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1784</a:t>
            </a:r>
            <a:endParaRPr lang="hu-H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785483" y="4966954"/>
            <a:ext cx="48043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Ingres</a:t>
            </a:r>
            <a:r>
              <a:rPr lang="hu-H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Homérosz </a:t>
            </a:r>
            <a:r>
              <a:rPr lang="hu-H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apoteózisa</a:t>
            </a:r>
          </a:p>
          <a:p>
            <a:pPr algn="ctr"/>
            <a:r>
              <a:rPr lang="hu-H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1827</a:t>
            </a:r>
            <a:endParaRPr lang="hu-H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Tartalom helye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12091"/>
            <a:ext cx="3316311" cy="2653049"/>
          </a:xfrm>
          <a:prstGeom prst="rect">
            <a:avLst/>
          </a:prstGeom>
        </p:spPr>
      </p:pic>
      <p:sp>
        <p:nvSpPr>
          <p:cNvPr id="14" name="Tartalom helye 13"/>
          <p:cNvSpPr>
            <a:spLocks noGrp="1"/>
          </p:cNvSpPr>
          <p:nvPr>
            <p:ph sz="half" idx="2"/>
          </p:nvPr>
        </p:nvSpPr>
        <p:spPr>
          <a:xfrm>
            <a:off x="0" y="4423038"/>
            <a:ext cx="12192000" cy="231261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u-H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incs antik múlt, lelet</a:t>
            </a:r>
            <a:r>
              <a:rPr lang="hu-H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u-H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szobrászatot </a:t>
            </a:r>
            <a:r>
              <a:rPr lang="hu-H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tanulmányozták</a:t>
            </a:r>
            <a:r>
              <a:rPr lang="hu-H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hu-H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lnSpc>
                <a:spcPct val="100000"/>
              </a:lnSpc>
            </a:pPr>
            <a:r>
              <a:rPr lang="hu-H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zínpadias beállítás	</a:t>
            </a:r>
          </a:p>
          <a:p>
            <a:pPr algn="ctr">
              <a:lnSpc>
                <a:spcPct val="100000"/>
              </a:lnSpc>
            </a:pPr>
            <a:r>
              <a:rPr lang="hu-HU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észletgazdag</a:t>
            </a:r>
            <a:r>
              <a:rPr lang="hu-H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kidolgozás</a:t>
            </a:r>
            <a:endParaRPr lang="hu-H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hu-HU" dirty="0"/>
          </a:p>
        </p:txBody>
      </p:sp>
      <p:pic>
        <p:nvPicPr>
          <p:cNvPr id="7" name="Tartalom hely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56" y="12091"/>
            <a:ext cx="2302313" cy="3299983"/>
          </a:xfrm>
          <a:prstGeom prst="rect">
            <a:avLst/>
          </a:prstGeom>
        </p:spPr>
      </p:pic>
      <p:pic>
        <p:nvPicPr>
          <p:cNvPr id="9" name="Tartalom hely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02" y="12091"/>
            <a:ext cx="3474943" cy="2665139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2601532" y="3405891"/>
            <a:ext cx="6751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Téma: ókori </a:t>
            </a:r>
            <a:r>
              <a:rPr lang="hu-H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görög-római mitológia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652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6735137" cy="1219200"/>
          </a:xfrm>
        </p:spPr>
        <p:txBody>
          <a:bodyPr>
            <a:normAutofit/>
          </a:bodyPr>
          <a:lstStyle/>
          <a:p>
            <a:pPr algn="ctr"/>
            <a:r>
              <a:rPr lang="hu-HU" sz="6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Kialakulása</a:t>
            </a:r>
            <a:endParaRPr lang="hu-HU" sz="6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206062" y="1219201"/>
            <a:ext cx="6310647" cy="5258872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50000"/>
              </a:lnSpc>
            </a:pPr>
            <a:r>
              <a:rPr lang="hu-H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XVII. </a:t>
            </a:r>
            <a:r>
              <a:rPr lang="hu-H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zázad  </a:t>
            </a:r>
          </a:p>
          <a:p>
            <a:pPr algn="ctr">
              <a:lnSpc>
                <a:spcPct val="150000"/>
              </a:lnSpc>
            </a:pPr>
            <a:r>
              <a:rPr lang="hu-H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Franciaország</a:t>
            </a:r>
          </a:p>
          <a:p>
            <a:pPr algn="ctr">
              <a:lnSpc>
                <a:spcPct val="150000"/>
              </a:lnSpc>
            </a:pPr>
            <a:r>
              <a:rPr lang="hu-H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uralkodó: XIV. Lajos</a:t>
            </a:r>
          </a:p>
          <a:p>
            <a:pPr algn="ctr">
              <a:lnSpc>
                <a:spcPct val="150000"/>
              </a:lnSpc>
            </a:pPr>
            <a:r>
              <a:rPr lang="hu-H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hu-H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llamforma: abszolút monarchia</a:t>
            </a:r>
          </a:p>
          <a:p>
            <a:pPr algn="ctr">
              <a:lnSpc>
                <a:spcPct val="150000"/>
              </a:lnSpc>
            </a:pPr>
            <a:r>
              <a:rPr lang="hu-H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ízlést a józan ész nevében </a:t>
            </a:r>
            <a:r>
              <a:rPr lang="hu-H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uralkodó irányítja</a:t>
            </a:r>
            <a:endParaRPr lang="hu-HU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hu-HU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34" y="0"/>
            <a:ext cx="5263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Zene</a:t>
            </a:r>
            <a:endParaRPr lang="hu-HU" sz="7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396"/>
            <a:ext cx="4324350" cy="43243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458" y="1410751"/>
            <a:ext cx="3168396" cy="465734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63" y="674396"/>
            <a:ext cx="3785446" cy="4324350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399245" y="5254580"/>
            <a:ext cx="3400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Haydn</a:t>
            </a:r>
          </a:p>
          <a:p>
            <a:pPr algn="ctr"/>
            <a:r>
              <a:rPr lang="hu-H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1732-1809</a:t>
            </a:r>
            <a:endParaRPr lang="hu-HU" sz="3200" dirty="0">
              <a:solidFill>
                <a:schemeClr val="tx2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324350" y="6096828"/>
            <a:ext cx="3940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Mozart, 1756-1791</a:t>
            </a:r>
          </a:p>
          <a:p>
            <a:pPr algn="ctr"/>
            <a:endParaRPr lang="hu-HU" sz="3200" dirty="0">
              <a:solidFill>
                <a:schemeClr val="tx2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8264962" y="5254580"/>
            <a:ext cx="37381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Beethoven</a:t>
            </a:r>
          </a:p>
          <a:p>
            <a:pPr algn="ctr"/>
            <a:r>
              <a:rPr lang="hu-H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1770-1827</a:t>
            </a:r>
            <a:endParaRPr lang="hu-H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19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9244" y="270457"/>
            <a:ext cx="5795493" cy="1300765"/>
          </a:xfrm>
        </p:spPr>
        <p:txBody>
          <a:bodyPr>
            <a:noAutofit/>
          </a:bodyPr>
          <a:lstStyle/>
          <a:p>
            <a:pPr algn="ctr"/>
            <a:r>
              <a:rPr lang="hu-HU" sz="6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Racionalizmus</a:t>
            </a:r>
            <a:endParaRPr lang="hu-H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80305" y="1571222"/>
            <a:ext cx="6156101" cy="48038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klasszicizmus </a:t>
            </a:r>
            <a:r>
              <a:rPr lang="hu-H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filozófiai </a:t>
            </a:r>
            <a:r>
              <a:rPr lang="hu-H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háttere</a:t>
            </a:r>
          </a:p>
          <a:p>
            <a:pPr>
              <a:lnSpc>
                <a:spcPct val="100000"/>
              </a:lnSpc>
            </a:pPr>
            <a:r>
              <a:rPr lang="hu-H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‚ráció’=ész, </a:t>
            </a:r>
            <a:r>
              <a:rPr lang="hu-H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értelem</a:t>
            </a:r>
            <a:endParaRPr lang="hu-H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hu-H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ismereteink </a:t>
            </a:r>
            <a:r>
              <a:rPr lang="hu-H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forrása: </a:t>
            </a:r>
            <a:r>
              <a:rPr lang="hu-H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ráció</a:t>
            </a:r>
          </a:p>
          <a:p>
            <a:pPr>
              <a:lnSpc>
                <a:spcPct val="100000"/>
              </a:lnSpc>
            </a:pPr>
            <a:r>
              <a:rPr lang="hu-HU" sz="36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„</a:t>
            </a:r>
            <a:r>
              <a:rPr lang="hu-H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Gondolkodom, tehát vagyok</a:t>
            </a:r>
            <a:r>
              <a:rPr lang="hu-H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45720" indent="0" algn="r">
              <a:lnSpc>
                <a:spcPct val="100000"/>
              </a:lnSpc>
              <a:buNone/>
            </a:pPr>
            <a:r>
              <a:rPr lang="hu-H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/Descartes/</a:t>
            </a:r>
          </a:p>
        </p:txBody>
      </p:sp>
      <p:pic>
        <p:nvPicPr>
          <p:cNvPr id="5" name="Picture 6" descr="Descart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0692" y="0"/>
            <a:ext cx="56213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0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64368" y="0"/>
            <a:ext cx="4956954" cy="1219200"/>
          </a:xfrm>
        </p:spPr>
        <p:txBody>
          <a:bodyPr/>
          <a:lstStyle/>
          <a:p>
            <a:pPr algn="ctr"/>
            <a:r>
              <a:rPr lang="hu-HU" sz="6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Empirizmus</a:t>
            </a:r>
            <a:endParaRPr lang="hu-H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" y="1828800"/>
            <a:ext cx="4353058" cy="3962400"/>
          </a:xfrm>
        </p:spPr>
        <p:txBody>
          <a:bodyPr/>
          <a:lstStyle/>
          <a:p>
            <a:r>
              <a:rPr lang="hu-H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szentimentalizmus filozófiai háttere</a:t>
            </a:r>
          </a:p>
          <a:p>
            <a:r>
              <a:rPr lang="hu-HU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empeiria</a:t>
            </a:r>
            <a:r>
              <a:rPr lang="hu-H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tapasztalat</a:t>
            </a:r>
          </a:p>
          <a:p>
            <a:r>
              <a:rPr lang="hu-H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smereteink forrása: tapasztalat</a:t>
            </a:r>
          </a:p>
          <a:p>
            <a:pPr marL="45720" indent="0">
              <a:buNone/>
            </a:pPr>
            <a:endParaRPr lang="hu-HU" dirty="0" smtClean="0"/>
          </a:p>
        </p:txBody>
      </p:sp>
      <p:pic>
        <p:nvPicPr>
          <p:cNvPr id="5" name="Tartalom helye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13" y="1219200"/>
            <a:ext cx="3803531" cy="5638800"/>
          </a:xfrm>
        </p:spPr>
      </p:pic>
      <p:pic>
        <p:nvPicPr>
          <p:cNvPr id="6" name="Tartalom hely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484" y="1219200"/>
            <a:ext cx="3632516" cy="56388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692017" y="1170057"/>
            <a:ext cx="3622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acon</a:t>
            </a:r>
            <a:endParaRPr lang="hu-H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9010581" y="1219200"/>
            <a:ext cx="2730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Locke</a:t>
            </a:r>
            <a:endParaRPr lang="hu-H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136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3776" y="0"/>
            <a:ext cx="5859373" cy="1253543"/>
          </a:xfrm>
        </p:spPr>
        <p:txBody>
          <a:bodyPr>
            <a:normAutofit/>
          </a:bodyPr>
          <a:lstStyle/>
          <a:p>
            <a:pPr algn="ctr"/>
            <a:r>
              <a:rPr lang="hu-HU" sz="6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Irodalom</a:t>
            </a:r>
            <a:endParaRPr lang="hu-HU" sz="7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72732" y="1253543"/>
            <a:ext cx="5750418" cy="546922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Nicolas </a:t>
            </a:r>
            <a:r>
              <a:rPr lang="hu-HU" sz="4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Boileau</a:t>
            </a:r>
            <a:endParaRPr lang="hu-HU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u-H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öltő</a:t>
            </a:r>
            <a:r>
              <a:rPr lang="hu-H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kritikus</a:t>
            </a:r>
          </a:p>
          <a:p>
            <a:pPr>
              <a:lnSpc>
                <a:spcPct val="150000"/>
              </a:lnSpc>
            </a:pPr>
            <a:r>
              <a:rPr lang="hu-H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Ars </a:t>
            </a:r>
            <a:r>
              <a:rPr lang="hu-H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poetica: előírások </a:t>
            </a:r>
            <a:r>
              <a:rPr lang="hu-H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műalkotással szemben </a:t>
            </a:r>
          </a:p>
          <a:p>
            <a:pPr>
              <a:lnSpc>
                <a:spcPct val="150000"/>
              </a:lnSpc>
            </a:pPr>
            <a:endParaRPr lang="hu-HU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87" y="0"/>
            <a:ext cx="5417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0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298366" y="279042"/>
            <a:ext cx="5119866" cy="1330816"/>
          </a:xfrm>
        </p:spPr>
        <p:txBody>
          <a:bodyPr>
            <a:normAutofit/>
          </a:bodyPr>
          <a:lstStyle/>
          <a:p>
            <a:pPr algn="ctr"/>
            <a:r>
              <a:rPr lang="hu-HU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Szabályok</a:t>
            </a:r>
            <a:endParaRPr lang="hu-HU" sz="7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half" idx="1"/>
          </p:nvPr>
        </p:nvSpPr>
        <p:spPr>
          <a:xfrm>
            <a:off x="1262129" y="2556318"/>
            <a:ext cx="5447763" cy="430168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hu-H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normakövetés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hu-H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orma: antik </a:t>
            </a:r>
            <a:r>
              <a:rPr lang="hu-H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művek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hu-H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józan ész szerint</a:t>
            </a:r>
            <a:endParaRPr lang="hu-H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hu-H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értéktartás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hu-H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rányosság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6709892" y="2556318"/>
            <a:ext cx="5035639" cy="430168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követhetőség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érthetőség</a:t>
            </a:r>
            <a:endParaRPr lang="hu-H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tanít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gyönyörködtet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 az igaz a szép</a:t>
            </a:r>
            <a:endParaRPr lang="hu-H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096" y="0"/>
            <a:ext cx="3837904" cy="255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Építészet</a:t>
            </a:r>
            <a:endParaRPr lang="hu-HU" sz="7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rtalom hely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01" y="1828800"/>
            <a:ext cx="3279177" cy="2390576"/>
          </a:xfrm>
          <a:prstGeom prst="rect">
            <a:avLst/>
          </a:prstGeom>
        </p:spPr>
      </p:pic>
      <p:pic>
        <p:nvPicPr>
          <p:cNvPr id="7" name="Picture 3" descr="egriszékesegyhá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122"/>
            <a:ext cx="2927977" cy="351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 descr="egriszékesegyházalapraj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978" y="1266122"/>
            <a:ext cx="2598070" cy="351878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5991" y="4582113"/>
            <a:ext cx="4776844" cy="227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1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792" y="1"/>
            <a:ext cx="5518208" cy="478544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6490952" cy="478544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056067" y="5125792"/>
            <a:ext cx="4378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Panthéon-Róma</a:t>
            </a:r>
            <a:endParaRPr lang="hu-HU" sz="4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Kr.e.27</a:t>
            </a:r>
            <a:endParaRPr lang="hu-HU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828338" y="5125792"/>
            <a:ext cx="47626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Panthéon-Párizs</a:t>
            </a:r>
            <a:endParaRPr lang="hu-HU" sz="4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1758-1789</a:t>
            </a:r>
            <a:endParaRPr lang="hu-HU" sz="4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71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2718281" y="5808774"/>
            <a:ext cx="6752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British Museum-London, 1753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580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shells 16x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7F38F90-B6CE-4A36-B557-E2C696D08F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Kagylómintázatú bemutató (szélesvásznú)</Template>
  <TotalTime>0</TotalTime>
  <Words>205</Words>
  <Application>Microsoft Office PowerPoint</Application>
  <PresentationFormat>Szélesvásznú</PresentationFormat>
  <Paragraphs>79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Arial</vt:lpstr>
      <vt:lpstr>Corbel</vt:lpstr>
      <vt:lpstr>Times New Roman</vt:lpstr>
      <vt:lpstr>Wingdings</vt:lpstr>
      <vt:lpstr>Seashells 16x9</vt:lpstr>
      <vt:lpstr>  Klasszicizmus</vt:lpstr>
      <vt:lpstr>Kialakulása</vt:lpstr>
      <vt:lpstr>Racionalizmus</vt:lpstr>
      <vt:lpstr>Empirizmus</vt:lpstr>
      <vt:lpstr>Irodalom</vt:lpstr>
      <vt:lpstr>Szabályok</vt:lpstr>
      <vt:lpstr>Építészet</vt:lpstr>
      <vt:lpstr>PowerPoint bemutató</vt:lpstr>
      <vt:lpstr>PowerPoint bemutató</vt:lpstr>
      <vt:lpstr>PowerPoint bemutató</vt:lpstr>
      <vt:lpstr>PowerPoint bemutató</vt:lpstr>
      <vt:lpstr>Szobrászat</vt:lpstr>
      <vt:lpstr>PowerPoint bemutató</vt:lpstr>
      <vt:lpstr>PowerPoint bemutató</vt:lpstr>
      <vt:lpstr>PowerPoint bemutató</vt:lpstr>
      <vt:lpstr>Festészet</vt:lpstr>
      <vt:lpstr>PowerPoint bemutató</vt:lpstr>
      <vt:lpstr>PowerPoint bemutató</vt:lpstr>
      <vt:lpstr>PowerPoint bemutató</vt:lpstr>
      <vt:lpstr>Zene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2014-10-31T12:02:00Z</dcterms:created>
  <dcterms:modified xsi:type="dcterms:W3CDTF">2014-11-04T10:27:12Z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TC028952559991</vt:lpwstr>
  </property>
</Properties>
</file>