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9" r:id="rId2"/>
    <p:sldId id="260" r:id="rId3"/>
    <p:sldId id="261" r:id="rId4"/>
    <p:sldId id="262" r:id="rId5"/>
    <p:sldId id="263" r:id="rId6"/>
    <p:sldId id="265" r:id="rId7"/>
    <p:sldId id="264" r:id="rId8"/>
    <p:sldId id="270" r:id="rId9"/>
    <p:sldId id="267" r:id="rId10"/>
    <p:sldId id="268" r:id="rId11"/>
    <p:sldId id="269" r:id="rId1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53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AE043E-80E1-4602-B7A0-2225954DEF77}" type="datetimeFigureOut">
              <a:rPr lang="hu-HU" smtClean="0"/>
              <a:t>2023. 10. 22.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B4671-F43D-455B-9E79-E5D0C7D2E92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0341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56E6DE-A401-40AE-BCA2-3A2979D7A13D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026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56E6DE-A401-40AE-BCA2-3A2979D7A13D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49489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55D9-BBFD-4A0D-B060-999036508483}" type="datetimeFigureOut">
              <a:rPr lang="hu-HU" smtClean="0"/>
              <a:t>2023. 10. 22.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3D872-B648-486B-A86D-8FCC557BFD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0640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55D9-BBFD-4A0D-B060-999036508483}" type="datetimeFigureOut">
              <a:rPr lang="hu-HU" smtClean="0"/>
              <a:t>2023. 10. 22.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3D872-B648-486B-A86D-8FCC557BFD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3403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55D9-BBFD-4A0D-B060-999036508483}" type="datetimeFigureOut">
              <a:rPr lang="hu-HU" smtClean="0"/>
              <a:t>2023. 10. 22.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3D872-B648-486B-A86D-8FCC557BFD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1304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55D9-BBFD-4A0D-B060-999036508483}" type="datetimeFigureOut">
              <a:rPr lang="hu-HU" smtClean="0"/>
              <a:t>2023. 10. 22.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3D872-B648-486B-A86D-8FCC557BFD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2413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55D9-BBFD-4A0D-B060-999036508483}" type="datetimeFigureOut">
              <a:rPr lang="hu-HU" smtClean="0"/>
              <a:t>2023. 10. 22.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3D872-B648-486B-A86D-8FCC557BFD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1948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55D9-BBFD-4A0D-B060-999036508483}" type="datetimeFigureOut">
              <a:rPr lang="hu-HU" smtClean="0"/>
              <a:t>2023. 10. 22.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3D872-B648-486B-A86D-8FCC557BFD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9226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55D9-BBFD-4A0D-B060-999036508483}" type="datetimeFigureOut">
              <a:rPr lang="hu-HU" smtClean="0"/>
              <a:t>2023. 10. 22.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3D872-B648-486B-A86D-8FCC557BFD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0802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55D9-BBFD-4A0D-B060-999036508483}" type="datetimeFigureOut">
              <a:rPr lang="hu-HU" smtClean="0"/>
              <a:t>2023. 10. 22.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3D872-B648-486B-A86D-8FCC557BFD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68762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55D9-BBFD-4A0D-B060-999036508483}" type="datetimeFigureOut">
              <a:rPr lang="hu-HU" smtClean="0"/>
              <a:t>2023. 10. 22.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3D872-B648-486B-A86D-8FCC557BFD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8772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55D9-BBFD-4A0D-B060-999036508483}" type="datetimeFigureOut">
              <a:rPr lang="hu-HU" smtClean="0"/>
              <a:t>2023. 10. 22.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3D872-B648-486B-A86D-8FCC557BFD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6086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55D9-BBFD-4A0D-B060-999036508483}" type="datetimeFigureOut">
              <a:rPr lang="hu-HU" smtClean="0"/>
              <a:t>2023. 10. 22.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3D872-B648-486B-A86D-8FCC557BFD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3639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155D9-BBFD-4A0D-B060-999036508483}" type="datetimeFigureOut">
              <a:rPr lang="hu-HU" smtClean="0"/>
              <a:t>2023. 10. 22.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3D872-B648-486B-A86D-8FCC557BFD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509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7-a1d0VY6NA" TargetMode="External"/><Relationship Id="rId3" Type="http://schemas.openxmlformats.org/officeDocument/2006/relationships/hyperlink" Target="https://www.youtube.com/watch?v=nXgBtAD5daM" TargetMode="External"/><Relationship Id="rId7" Type="http://schemas.openxmlformats.org/officeDocument/2006/relationships/hyperlink" Target="https://www.youtube.com/watch?v=5DXyZ4KEbj0" TargetMode="External"/><Relationship Id="rId2" Type="http://schemas.openxmlformats.org/officeDocument/2006/relationships/hyperlink" Target="https://www.youtube.com/watch?v=7aWBgWDmsmk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sm7hGCSkhTE" TargetMode="External"/><Relationship Id="rId5" Type="http://schemas.openxmlformats.org/officeDocument/2006/relationships/hyperlink" Target="https://www.youtube.com/watch?v=IS_oYVXK9zg" TargetMode="External"/><Relationship Id="rId10" Type="http://schemas.openxmlformats.org/officeDocument/2006/relationships/hyperlink" Target="https://videa.hu/videok/film-animacio/halhatatlan-kedves.1994-1oVqsTaKBzcg7AgE" TargetMode="External"/><Relationship Id="rId4" Type="http://schemas.openxmlformats.org/officeDocument/2006/relationships/hyperlink" Target="https://www.youtube.com/watch?v=g1LSGTdioXc" TargetMode="External"/><Relationship Id="rId9" Type="http://schemas.openxmlformats.org/officeDocument/2006/relationships/hyperlink" Target="https://www.youtube.com/watch?v=0Ak_7tTxZr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AC4D9FF0-0DEC-4176-89A6-B4DA667C48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4408" y="433791"/>
            <a:ext cx="5535185" cy="4156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61A3F5DC-A0E7-4407-8FC9-62C4BE149E58}"/>
              </a:ext>
            </a:extLst>
          </p:cNvPr>
          <p:cNvSpPr txBox="1"/>
          <p:nvPr/>
        </p:nvSpPr>
        <p:spPr>
          <a:xfrm>
            <a:off x="4674093" y="1047565"/>
            <a:ext cx="25367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u-HU" sz="36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  <a:p>
            <a:pPr algn="ctr"/>
            <a:r>
              <a:rPr lang="hu-HU" sz="3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Ludwig van Beethoven</a:t>
            </a:r>
          </a:p>
          <a:p>
            <a:pPr algn="ctr"/>
            <a:endParaRPr lang="hu-HU" sz="36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  <a:p>
            <a:pPr algn="ctr"/>
            <a:r>
              <a:rPr lang="hu-HU" sz="2400" dirty="0">
                <a:solidFill>
                  <a:schemeClr val="bg1"/>
                </a:solidFill>
                <a:latin typeface="Bernard MT Condensed" panose="02050806060905020404" pitchFamily="18" charset="0"/>
              </a:rPr>
              <a:t>1770-1827</a:t>
            </a:r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CB3F29ED-6D7F-4CB7-8E25-5F44466E9A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584" y="4830236"/>
            <a:ext cx="8353768" cy="1767993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827584" y="6397483"/>
            <a:ext cx="3291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2023 Jungné Tóth Katalin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04523" y="433791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Részletek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bemutatóból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94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048" y="169043"/>
            <a:ext cx="3889922" cy="6519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4025970" y="890426"/>
            <a:ext cx="20851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Joseph </a:t>
            </a:r>
            <a:r>
              <a:rPr lang="hu-HU" dirty="0" err="1">
                <a:latin typeface="Georgia" panose="02040502050405020303" pitchFamily="18" charset="0"/>
              </a:rPr>
              <a:t>Willibrord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Mähler</a:t>
            </a:r>
            <a:r>
              <a:rPr lang="hu-HU" dirty="0">
                <a:latin typeface="Georgia" panose="02040502050405020303" pitchFamily="18" charset="0"/>
              </a:rPr>
              <a:t>: </a:t>
            </a:r>
            <a:r>
              <a:rPr lang="hu-HU" b="1" i="1" dirty="0">
                <a:latin typeface="Georgia" panose="02040502050405020303" pitchFamily="18" charset="0"/>
              </a:rPr>
              <a:t>Ludwig van Beethoven</a:t>
            </a:r>
            <a:r>
              <a:rPr lang="hu-HU" dirty="0">
                <a:latin typeface="Georgia" panose="02040502050405020303" pitchFamily="18" charset="0"/>
              </a:rPr>
              <a:t>, 1804/05, 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olaj, vászon, 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Bécsi Múzeum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669DB5D7-9D26-4057-B314-05505DA5CA0A}"/>
              </a:ext>
            </a:extLst>
          </p:cNvPr>
          <p:cNvSpPr txBox="1"/>
          <p:nvPr/>
        </p:nvSpPr>
        <p:spPr>
          <a:xfrm>
            <a:off x="6012629" y="5570266"/>
            <a:ext cx="3248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Leopold </a:t>
            </a:r>
            <a:r>
              <a:rPr lang="hu-HU" dirty="0" err="1">
                <a:latin typeface="Georgia" panose="02040502050405020303" pitchFamily="18" charset="0"/>
              </a:rPr>
              <a:t>Radoux</a:t>
            </a:r>
            <a:r>
              <a:rPr lang="hu-HU" dirty="0">
                <a:latin typeface="Georgia" panose="02040502050405020303" pitchFamily="18" charset="0"/>
              </a:rPr>
              <a:t> portréja 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Beethoven nagyapjáról, 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Ludwig </a:t>
            </a:r>
            <a:r>
              <a:rPr lang="hu-HU" dirty="0" err="1">
                <a:latin typeface="Georgia" panose="02040502050405020303" pitchFamily="18" charset="0"/>
              </a:rPr>
              <a:t>Lodevijk</a:t>
            </a:r>
            <a:r>
              <a:rPr lang="hu-HU" dirty="0">
                <a:latin typeface="Georgia" panose="02040502050405020303" pitchFamily="18" charset="0"/>
              </a:rPr>
              <a:t> Beethovenről </a:t>
            </a:r>
          </a:p>
        </p:txBody>
      </p:sp>
      <p:pic>
        <p:nvPicPr>
          <p:cNvPr id="5" name="Kép 4">
            <a:extLst>
              <a:ext uri="{FF2B5EF4-FFF2-40B4-BE49-F238E27FC236}">
                <a16:creationId xmlns="" xmlns:a16="http://schemas.microsoft.com/office/drawing/2014/main" id="{3FEF856F-D40A-47C2-9C0E-48E2AE4E67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9413" y="734761"/>
            <a:ext cx="2664286" cy="45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60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332656"/>
            <a:ext cx="667848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A bemutatóban idézett zeneművek és film:</a:t>
            </a:r>
            <a:endParaRPr lang="hu-HU" dirty="0" smtClean="0">
              <a:hlinkClick r:id="rId2"/>
            </a:endParaRPr>
          </a:p>
          <a:p>
            <a:endParaRPr lang="hu-HU" dirty="0">
              <a:hlinkClick r:id="rId2"/>
            </a:endParaRPr>
          </a:p>
          <a:p>
            <a:r>
              <a:rPr lang="hu-HU" dirty="0" smtClean="0">
                <a:hlinkClick r:id="rId2"/>
              </a:rPr>
              <a:t>https://www.youtube.com/watch?v=7aWBgWDmsmk</a:t>
            </a:r>
            <a:r>
              <a:rPr lang="hu-HU" dirty="0" smtClean="0"/>
              <a:t> </a:t>
            </a:r>
          </a:p>
          <a:p>
            <a:endParaRPr lang="hu-HU" dirty="0"/>
          </a:p>
          <a:p>
            <a:r>
              <a:rPr lang="hu-HU" dirty="0" smtClean="0">
                <a:hlinkClick r:id="rId3"/>
              </a:rPr>
              <a:t>https://www.youtube.com/watch?v=nXgBtAD5daM</a:t>
            </a:r>
            <a:endParaRPr lang="hu-HU" dirty="0" smtClean="0"/>
          </a:p>
          <a:p>
            <a:endParaRPr lang="hu-HU" dirty="0"/>
          </a:p>
          <a:p>
            <a:r>
              <a:rPr lang="hu-HU" dirty="0" smtClean="0">
                <a:latin typeface="Georgia" panose="02040502050405020303" pitchFamily="18" charset="0"/>
              </a:rPr>
              <a:t>Vivaldi: Négy évszak – Nyár – A vihar  III. tétel:</a:t>
            </a:r>
          </a:p>
          <a:p>
            <a:r>
              <a:rPr lang="hu-HU" dirty="0" smtClean="0">
                <a:latin typeface="Georgia" panose="02040502050405020303" pitchFamily="18" charset="0"/>
                <a:hlinkClick r:id="rId4"/>
              </a:rPr>
              <a:t>https://www.youtube.com/watch?v=g1LSGTdioXc</a:t>
            </a:r>
            <a:endParaRPr lang="hu-HU" dirty="0" smtClean="0">
              <a:latin typeface="Georgia" panose="02040502050405020303" pitchFamily="18" charset="0"/>
            </a:endParaRPr>
          </a:p>
          <a:p>
            <a:endParaRPr lang="hu-HU" dirty="0" smtClean="0">
              <a:latin typeface="Georgia" panose="02040502050405020303" pitchFamily="18" charset="0"/>
            </a:endParaRPr>
          </a:p>
          <a:p>
            <a:r>
              <a:rPr lang="hu-HU" dirty="0" smtClean="0">
                <a:solidFill>
                  <a:schemeClr val="bg1"/>
                </a:solidFill>
                <a:latin typeface="Georgia" panose="02040502050405020303" pitchFamily="18" charset="0"/>
                <a:hlinkClick r:id="rId5"/>
              </a:rPr>
              <a:t>https://www.youtube.com/watch?v=IS_oYVXK9zg</a:t>
            </a:r>
            <a:endParaRPr lang="hu-HU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endParaRPr lang="hu-HU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hu-HU" dirty="0" smtClean="0">
                <a:hlinkClick r:id="rId6"/>
              </a:rPr>
              <a:t>https://www.youtube.com/watch?v=sm7hGCSkhTE</a:t>
            </a:r>
            <a:endParaRPr lang="hu-HU" dirty="0" smtClean="0"/>
          </a:p>
          <a:p>
            <a:endParaRPr lang="hu-HU" dirty="0"/>
          </a:p>
          <a:p>
            <a:r>
              <a:rPr lang="hu-HU" dirty="0" smtClean="0">
                <a:hlinkClick r:id="rId7"/>
              </a:rPr>
              <a:t>https://www.youtube.com/watch?v=5DXyZ4KEbj0</a:t>
            </a:r>
            <a:endParaRPr lang="hu-HU" dirty="0" smtClean="0"/>
          </a:p>
          <a:p>
            <a:endParaRPr lang="hu-HU" dirty="0"/>
          </a:p>
          <a:p>
            <a:r>
              <a:rPr lang="hu-HU" dirty="0" smtClean="0">
                <a:hlinkClick r:id="rId8"/>
              </a:rPr>
              <a:t>https://www.youtube.com/watch?v=7-a1d0VY6NA</a:t>
            </a:r>
            <a:endParaRPr lang="hu-HU" dirty="0" smtClean="0"/>
          </a:p>
          <a:p>
            <a:endParaRPr lang="hu-HU" dirty="0" smtClean="0"/>
          </a:p>
          <a:p>
            <a:r>
              <a:rPr lang="hu-HU" dirty="0" smtClean="0">
                <a:hlinkClick r:id="rId9"/>
              </a:rPr>
              <a:t>https://www.youtube.com/watch?v=0Ak_7tTxZrk</a:t>
            </a:r>
            <a:endParaRPr lang="hu-HU" dirty="0" smtClean="0"/>
          </a:p>
          <a:p>
            <a:endParaRPr lang="hu-HU" dirty="0" smtClean="0"/>
          </a:p>
          <a:p>
            <a:endParaRPr lang="hu-HU" dirty="0"/>
          </a:p>
          <a:p>
            <a:r>
              <a:rPr lang="hu-HU" dirty="0" smtClean="0">
                <a:hlinkClick r:id="rId10"/>
              </a:rPr>
              <a:t>https://videa.hu/videok/film-animacio/halhatatlan-kedves.1994-1oVqsTaKBzcg7AgE</a:t>
            </a:r>
            <a:endParaRPr lang="hu-HU" dirty="0" smtClean="0"/>
          </a:p>
          <a:p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82121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E7B99B9F-A3F8-4B73-940F-4971ED69BD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9473" y="156730"/>
            <a:ext cx="3554340" cy="5882432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B31322D3-F0D0-4DD0-A1D8-5836F98251E5}"/>
              </a:ext>
            </a:extLst>
          </p:cNvPr>
          <p:cNvSpPr txBox="1"/>
          <p:nvPr/>
        </p:nvSpPr>
        <p:spPr>
          <a:xfrm>
            <a:off x="5846618" y="6119213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Vitatott 13 éves kori képmása</a:t>
            </a:r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26BAF3FA-4B47-4C3D-AFA0-3136E8BB46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036" y="226985"/>
            <a:ext cx="2878879" cy="6261561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="" xmlns:a16="http://schemas.microsoft.com/office/drawing/2014/main" id="{428D7ACE-2C7E-4353-88F2-4C6A231E3F1F}"/>
              </a:ext>
            </a:extLst>
          </p:cNvPr>
          <p:cNvSpPr txBox="1"/>
          <p:nvPr/>
        </p:nvSpPr>
        <p:spPr>
          <a:xfrm>
            <a:off x="3235037" y="766618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A </a:t>
            </a:r>
            <a:r>
              <a:rPr lang="hu-HU" dirty="0" err="1">
                <a:latin typeface="Georgia" panose="02040502050405020303" pitchFamily="18" charset="0"/>
              </a:rPr>
              <a:t>bonn</a:t>
            </a:r>
            <a:r>
              <a:rPr lang="hu-HU" dirty="0">
                <a:latin typeface="Georgia" panose="02040502050405020303" pitchFamily="18" charset="0"/>
              </a:rPr>
              <a:t>-i szülőház</a:t>
            </a:r>
          </a:p>
        </p:txBody>
      </p:sp>
    </p:spTree>
    <p:extLst>
      <p:ext uri="{BB962C8B-B14F-4D97-AF65-F5344CB8AC3E}">
        <p14:creationId xmlns:p14="http://schemas.microsoft.com/office/powerpoint/2010/main" val="2826457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C1232D82-76FB-4DCF-928D-CAE02E461E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7742" y="132181"/>
            <a:ext cx="1174937" cy="208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12958ED3-2598-427C-9F2C-DF6064FB1CF2}"/>
              </a:ext>
            </a:extLst>
          </p:cNvPr>
          <p:cNvSpPr txBox="1"/>
          <p:nvPr/>
        </p:nvSpPr>
        <p:spPr>
          <a:xfrm>
            <a:off x="4137932" y="2273524"/>
            <a:ext cx="868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latin typeface="Georgia" panose="02040502050405020303" pitchFamily="18" charset="0"/>
              </a:rPr>
              <a:t>Christian </a:t>
            </a:r>
          </a:p>
          <a:p>
            <a:pPr algn="ctr"/>
            <a:r>
              <a:rPr lang="hu-HU" sz="1400" dirty="0" err="1">
                <a:latin typeface="Georgia" panose="02040502050405020303" pitchFamily="18" charset="0"/>
              </a:rPr>
              <a:t>Gottlob</a:t>
            </a:r>
            <a:endParaRPr lang="hu-HU" sz="1400" dirty="0">
              <a:latin typeface="Georgia" panose="02040502050405020303" pitchFamily="18" charset="0"/>
            </a:endParaRPr>
          </a:p>
          <a:p>
            <a:pPr algn="ctr"/>
            <a:r>
              <a:rPr lang="hu-HU" sz="1400" dirty="0">
                <a:latin typeface="Georgia" panose="02040502050405020303" pitchFamily="18" charset="0"/>
              </a:rPr>
              <a:t> </a:t>
            </a:r>
            <a:r>
              <a:rPr lang="hu-HU" sz="1400" dirty="0" err="1">
                <a:latin typeface="Georgia" panose="02040502050405020303" pitchFamily="18" charset="0"/>
              </a:rPr>
              <a:t>Neefe</a:t>
            </a:r>
            <a:endParaRPr lang="hu-HU" sz="1400" dirty="0">
              <a:latin typeface="Georgia" panose="02040502050405020303" pitchFamily="18" charset="0"/>
            </a:endParaRPr>
          </a:p>
        </p:txBody>
      </p:sp>
      <p:sp>
        <p:nvSpPr>
          <p:cNvPr id="5" name="Téglalap 4">
            <a:extLst>
              <a:ext uri="{FF2B5EF4-FFF2-40B4-BE49-F238E27FC236}">
                <a16:creationId xmlns="" xmlns:a16="http://schemas.microsoft.com/office/drawing/2014/main" id="{DA0B6C1B-B215-466D-875F-EACE2CF1D032}"/>
              </a:ext>
            </a:extLst>
          </p:cNvPr>
          <p:cNvSpPr/>
          <p:nvPr/>
        </p:nvSpPr>
        <p:spPr>
          <a:xfrm>
            <a:off x="2268850" y="6073169"/>
            <a:ext cx="12384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latin typeface="Georgia" panose="02040502050405020303" pitchFamily="18" charset="0"/>
              </a:rPr>
              <a:t>C. Filip </a:t>
            </a:r>
            <a:r>
              <a:rPr lang="hu-HU" sz="1400" dirty="0" err="1">
                <a:latin typeface="Georgia" panose="02040502050405020303" pitchFamily="18" charset="0"/>
              </a:rPr>
              <a:t>Emanuel</a:t>
            </a:r>
            <a:r>
              <a:rPr lang="hu-HU" sz="1400" dirty="0">
                <a:latin typeface="Georgia" panose="02040502050405020303" pitchFamily="18" charset="0"/>
              </a:rPr>
              <a:t> </a:t>
            </a:r>
          </a:p>
          <a:p>
            <a:pPr algn="ctr"/>
            <a:r>
              <a:rPr lang="hu-HU" sz="1400" dirty="0">
                <a:latin typeface="Georgia" panose="02040502050405020303" pitchFamily="18" charset="0"/>
              </a:rPr>
              <a:t>Bach</a:t>
            </a:r>
          </a:p>
        </p:txBody>
      </p:sp>
      <p:pic>
        <p:nvPicPr>
          <p:cNvPr id="6" name="Kép 5">
            <a:extLst>
              <a:ext uri="{FF2B5EF4-FFF2-40B4-BE49-F238E27FC236}">
                <a16:creationId xmlns="" xmlns:a16="http://schemas.microsoft.com/office/drawing/2014/main" id="{2B81EB87-444F-4AB1-8EAC-0B95CC87D1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6599" y="3547452"/>
            <a:ext cx="1392182" cy="2462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Kép 2">
            <a:extLst>
              <a:ext uri="{FF2B5EF4-FFF2-40B4-BE49-F238E27FC236}">
                <a16:creationId xmlns="" xmlns:a16="http://schemas.microsoft.com/office/drawing/2014/main" id="{783A2AC7-E5CA-4050-91EE-CBCA9E5B78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0962" y="239613"/>
            <a:ext cx="1085833" cy="1987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églalap 6">
            <a:extLst>
              <a:ext uri="{FF2B5EF4-FFF2-40B4-BE49-F238E27FC236}">
                <a16:creationId xmlns="" xmlns:a16="http://schemas.microsoft.com/office/drawing/2014/main" id="{20ECA637-C4B2-4897-8232-02E2A4A1D6B9}"/>
              </a:ext>
            </a:extLst>
          </p:cNvPr>
          <p:cNvSpPr/>
          <p:nvPr/>
        </p:nvSpPr>
        <p:spPr>
          <a:xfrm>
            <a:off x="5396933" y="2293055"/>
            <a:ext cx="8444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latin typeface="Georgia" panose="02040502050405020303" pitchFamily="18" charset="0"/>
              </a:rPr>
              <a:t>Ferdinand von </a:t>
            </a:r>
          </a:p>
          <a:p>
            <a:pPr algn="ctr"/>
            <a:r>
              <a:rPr lang="hu-HU" sz="1400" dirty="0" err="1">
                <a:latin typeface="Georgia" panose="02040502050405020303" pitchFamily="18" charset="0"/>
              </a:rPr>
              <a:t>Waldstein</a:t>
            </a:r>
            <a:endParaRPr lang="hu-HU" sz="1400" dirty="0">
              <a:latin typeface="Georgia" panose="02040502050405020303" pitchFamily="18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="" xmlns:a16="http://schemas.microsoft.com/office/drawing/2014/main" id="{C68B21E5-CFFA-4D77-9B55-F5BEA9C1B9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2690" y="222125"/>
            <a:ext cx="985896" cy="1989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églalap 8">
            <a:extLst>
              <a:ext uri="{FF2B5EF4-FFF2-40B4-BE49-F238E27FC236}">
                <a16:creationId xmlns="" xmlns:a16="http://schemas.microsoft.com/office/drawing/2014/main" id="{FCC937BC-2C34-4CD4-8F02-89A7A897332D}"/>
              </a:ext>
            </a:extLst>
          </p:cNvPr>
          <p:cNvSpPr/>
          <p:nvPr/>
        </p:nvSpPr>
        <p:spPr>
          <a:xfrm>
            <a:off x="2996015" y="2322346"/>
            <a:ext cx="7513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 err="1">
                <a:latin typeface="Georgia" panose="02040502050405020303" pitchFamily="18" charset="0"/>
              </a:rPr>
              <a:t>Helene</a:t>
            </a:r>
            <a:r>
              <a:rPr lang="hu-HU" sz="1400" dirty="0">
                <a:latin typeface="Georgia" panose="02040502050405020303" pitchFamily="18" charset="0"/>
              </a:rPr>
              <a:t> von </a:t>
            </a:r>
          </a:p>
          <a:p>
            <a:pPr algn="ctr"/>
            <a:r>
              <a:rPr lang="hu-HU" sz="1400" dirty="0" err="1">
                <a:latin typeface="Georgia" panose="02040502050405020303" pitchFamily="18" charset="0"/>
              </a:rPr>
              <a:t>Breuning</a:t>
            </a:r>
            <a:endParaRPr lang="hu-HU" sz="1400" dirty="0">
              <a:latin typeface="Georgia" panose="02040502050405020303" pitchFamily="18" charset="0"/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="" xmlns:a16="http://schemas.microsoft.com/office/drawing/2014/main" id="{73CC57F6-F8A8-4143-AE55-DC11A2EBCFE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1038" y="3545355"/>
            <a:ext cx="1448343" cy="2464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Kép 10">
            <a:extLst>
              <a:ext uri="{FF2B5EF4-FFF2-40B4-BE49-F238E27FC236}">
                <a16:creationId xmlns="" xmlns:a16="http://schemas.microsoft.com/office/drawing/2014/main" id="{A3EEAC3D-2743-410E-873F-F197F5993C2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9212" y="3545354"/>
            <a:ext cx="1493829" cy="2464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Kép 11">
            <a:extLst>
              <a:ext uri="{FF2B5EF4-FFF2-40B4-BE49-F238E27FC236}">
                <a16:creationId xmlns="" xmlns:a16="http://schemas.microsoft.com/office/drawing/2014/main" id="{7F3813FD-B68E-4E14-8CEE-AA88F271ED8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5151" y="3545354"/>
            <a:ext cx="1426241" cy="2464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Szövegdoboz 12">
            <a:extLst>
              <a:ext uri="{FF2B5EF4-FFF2-40B4-BE49-F238E27FC236}">
                <a16:creationId xmlns="" xmlns:a16="http://schemas.microsoft.com/office/drawing/2014/main" id="{81C4CF36-9ACE-4132-8D98-F9451DB30F6A}"/>
              </a:ext>
            </a:extLst>
          </p:cNvPr>
          <p:cNvSpPr txBox="1"/>
          <p:nvPr/>
        </p:nvSpPr>
        <p:spPr>
          <a:xfrm>
            <a:off x="4017741" y="6167960"/>
            <a:ext cx="1141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latin typeface="Georgia" panose="02040502050405020303" pitchFamily="18" charset="0"/>
              </a:rPr>
              <a:t>W. A. Mozart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="" xmlns:a16="http://schemas.microsoft.com/office/drawing/2014/main" id="{4C82ADEE-2AE2-4D4B-8018-B36F0FE4F8F4}"/>
              </a:ext>
            </a:extLst>
          </p:cNvPr>
          <p:cNvSpPr txBox="1"/>
          <p:nvPr/>
        </p:nvSpPr>
        <p:spPr>
          <a:xfrm>
            <a:off x="5923877" y="6167960"/>
            <a:ext cx="1022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>
                <a:latin typeface="Georgia" panose="02040502050405020303" pitchFamily="18" charset="0"/>
              </a:rPr>
              <a:t>Joseph Haydn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="" xmlns:a16="http://schemas.microsoft.com/office/drawing/2014/main" id="{88F4AD62-C2C8-40A5-A84C-4CDDC5F4852E}"/>
              </a:ext>
            </a:extLst>
          </p:cNvPr>
          <p:cNvSpPr txBox="1"/>
          <p:nvPr/>
        </p:nvSpPr>
        <p:spPr>
          <a:xfrm>
            <a:off x="7395150" y="6167961"/>
            <a:ext cx="1351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latin typeface="Georgia" panose="02040502050405020303" pitchFamily="18" charset="0"/>
              </a:rPr>
              <a:t>Antonio </a:t>
            </a:r>
            <a:r>
              <a:rPr lang="hu-HU" sz="1400" dirty="0" err="1">
                <a:latin typeface="Georgia" panose="02040502050405020303" pitchFamily="18" charset="0"/>
              </a:rPr>
              <a:t>Salieri</a:t>
            </a:r>
            <a:endParaRPr lang="hu-HU" sz="1400" dirty="0">
              <a:latin typeface="Georgia" panose="02040502050405020303" pitchFamily="18" charset="0"/>
            </a:endParaRPr>
          </a:p>
        </p:txBody>
      </p:sp>
      <p:pic>
        <p:nvPicPr>
          <p:cNvPr id="16" name="Kép 15">
            <a:extLst>
              <a:ext uri="{FF2B5EF4-FFF2-40B4-BE49-F238E27FC236}">
                <a16:creationId xmlns="" xmlns:a16="http://schemas.microsoft.com/office/drawing/2014/main" id="{B9C7C593-69C2-455A-91D5-F042B7EFD65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5949" y="226683"/>
            <a:ext cx="1090421" cy="1987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Szövegdoboz 16">
            <a:extLst>
              <a:ext uri="{FF2B5EF4-FFF2-40B4-BE49-F238E27FC236}">
                <a16:creationId xmlns="" xmlns:a16="http://schemas.microsoft.com/office/drawing/2014/main" id="{F5466D43-1A4B-44E2-951A-D59B47F2D262}"/>
              </a:ext>
            </a:extLst>
          </p:cNvPr>
          <p:cNvSpPr txBox="1"/>
          <p:nvPr/>
        </p:nvSpPr>
        <p:spPr>
          <a:xfrm>
            <a:off x="6631878" y="2427382"/>
            <a:ext cx="1070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latin typeface="Georgia" panose="02040502050405020303" pitchFamily="18" charset="0"/>
              </a:rPr>
              <a:t>Rudolf főherceg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="" xmlns:a16="http://schemas.microsoft.com/office/drawing/2014/main" id="{59601485-D626-466D-8F9F-0B6A10502358}"/>
              </a:ext>
            </a:extLst>
          </p:cNvPr>
          <p:cNvSpPr txBox="1"/>
          <p:nvPr/>
        </p:nvSpPr>
        <p:spPr>
          <a:xfrm>
            <a:off x="7945219" y="2369153"/>
            <a:ext cx="1007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latin typeface="Georgia" panose="02040502050405020303" pitchFamily="18" charset="0"/>
              </a:rPr>
              <a:t>Anton </a:t>
            </a:r>
          </a:p>
          <a:p>
            <a:pPr algn="ctr"/>
            <a:r>
              <a:rPr lang="hu-HU" sz="1400" dirty="0" err="1">
                <a:latin typeface="Georgia" panose="02040502050405020303" pitchFamily="18" charset="0"/>
              </a:rPr>
              <a:t>Schindler</a:t>
            </a:r>
            <a:endParaRPr lang="hu-HU" sz="1400" dirty="0">
              <a:latin typeface="Georgia" panose="02040502050405020303" pitchFamily="18" charset="0"/>
            </a:endParaRPr>
          </a:p>
        </p:txBody>
      </p:sp>
      <p:pic>
        <p:nvPicPr>
          <p:cNvPr id="22" name="Kép 21">
            <a:extLst>
              <a:ext uri="{FF2B5EF4-FFF2-40B4-BE49-F238E27FC236}">
                <a16:creationId xmlns="" xmlns:a16="http://schemas.microsoft.com/office/drawing/2014/main" id="{84A21E75-F8E4-4F22-933A-22628EBE961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346"/>
          <a:stretch/>
        </p:blipFill>
        <p:spPr>
          <a:xfrm>
            <a:off x="7915526" y="194201"/>
            <a:ext cx="1092601" cy="2020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Kép 19">
            <a:extLst>
              <a:ext uri="{FF2B5EF4-FFF2-40B4-BE49-F238E27FC236}">
                <a16:creationId xmlns="" xmlns:a16="http://schemas.microsoft.com/office/drawing/2014/main" id="{66C9D9EC-D1C5-4070-B1A2-BF3B4825FBA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04" y="222125"/>
            <a:ext cx="1214980" cy="2000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Kép 22">
            <a:extLst>
              <a:ext uri="{FF2B5EF4-FFF2-40B4-BE49-F238E27FC236}">
                <a16:creationId xmlns="" xmlns:a16="http://schemas.microsoft.com/office/drawing/2014/main" id="{830DD07E-D4BC-4308-9688-6DA90EC3156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705" y="235922"/>
            <a:ext cx="1214981" cy="1994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Szövegdoboz 23">
            <a:extLst>
              <a:ext uri="{FF2B5EF4-FFF2-40B4-BE49-F238E27FC236}">
                <a16:creationId xmlns="" xmlns:a16="http://schemas.microsoft.com/office/drawing/2014/main" id="{79A5745A-A3C3-4FA5-BB37-6B921974341D}"/>
              </a:ext>
            </a:extLst>
          </p:cNvPr>
          <p:cNvSpPr txBox="1"/>
          <p:nvPr/>
        </p:nvSpPr>
        <p:spPr>
          <a:xfrm>
            <a:off x="125081" y="2371519"/>
            <a:ext cx="2699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latin typeface="Georgia" panose="02040502050405020303" pitchFamily="18" charset="0"/>
              </a:rPr>
              <a:t>Johann van Beethoven és Maria </a:t>
            </a:r>
            <a:r>
              <a:rPr lang="hu-HU" sz="1400" dirty="0" err="1">
                <a:latin typeface="Georgia" panose="02040502050405020303" pitchFamily="18" charset="0"/>
              </a:rPr>
              <a:t>Magdalena</a:t>
            </a:r>
            <a:r>
              <a:rPr lang="hu-HU" sz="1400" dirty="0">
                <a:latin typeface="Georgia" panose="02040502050405020303" pitchFamily="18" charset="0"/>
              </a:rPr>
              <a:t> </a:t>
            </a:r>
            <a:r>
              <a:rPr lang="hu-HU" sz="1400" dirty="0" err="1">
                <a:latin typeface="Georgia" panose="02040502050405020303" pitchFamily="18" charset="0"/>
              </a:rPr>
              <a:t>Keverich</a:t>
            </a:r>
            <a:endParaRPr lang="hu-HU" sz="1400" dirty="0">
              <a:latin typeface="Georgia" panose="02040502050405020303" pitchFamily="18" charset="0"/>
            </a:endParaRPr>
          </a:p>
        </p:txBody>
      </p:sp>
      <p:pic>
        <p:nvPicPr>
          <p:cNvPr id="25" name="Kép 24">
            <a:extLst>
              <a:ext uri="{FF2B5EF4-FFF2-40B4-BE49-F238E27FC236}">
                <a16:creationId xmlns="" xmlns:a16="http://schemas.microsoft.com/office/drawing/2014/main" id="{3DAB54A5-BD3F-4026-AAA2-9B34DA30ABCD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020" y="3545356"/>
            <a:ext cx="1500554" cy="2464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Szövegdoboz 25">
            <a:extLst>
              <a:ext uri="{FF2B5EF4-FFF2-40B4-BE49-F238E27FC236}">
                <a16:creationId xmlns="" xmlns:a16="http://schemas.microsoft.com/office/drawing/2014/main" id="{C3BB8821-4A19-4A06-9B47-F89321637F14}"/>
              </a:ext>
            </a:extLst>
          </p:cNvPr>
          <p:cNvSpPr txBox="1"/>
          <p:nvPr/>
        </p:nvSpPr>
        <p:spPr>
          <a:xfrm>
            <a:off x="284350" y="6073170"/>
            <a:ext cx="1500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latin typeface="Georgia" panose="02040502050405020303" pitchFamily="18" charset="0"/>
              </a:rPr>
              <a:t>Johann S. Bach</a:t>
            </a:r>
          </a:p>
        </p:txBody>
      </p:sp>
    </p:spTree>
    <p:extLst>
      <p:ext uri="{BB962C8B-B14F-4D97-AF65-F5344CB8AC3E}">
        <p14:creationId xmlns:p14="http://schemas.microsoft.com/office/powerpoint/2010/main" val="3214767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A85FC479-25CE-48A2-8FBF-3292AF5B399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1" y="148359"/>
            <a:ext cx="5715000" cy="56007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="" xmlns:a16="http://schemas.microsoft.com/office/drawing/2014/main" id="{A33BF884-5C72-42CA-A958-33FFE8EFFE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0194" y="148359"/>
            <a:ext cx="2099505" cy="37638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zövegdoboz 7">
            <a:extLst>
              <a:ext uri="{FF2B5EF4-FFF2-40B4-BE49-F238E27FC236}">
                <a16:creationId xmlns="" xmlns:a16="http://schemas.microsoft.com/office/drawing/2014/main" id="{1C7473E6-2C70-49C1-85A8-7C816931F89C}"/>
              </a:ext>
            </a:extLst>
          </p:cNvPr>
          <p:cNvSpPr txBox="1"/>
          <p:nvPr/>
        </p:nvSpPr>
        <p:spPr>
          <a:xfrm>
            <a:off x="7285622" y="3900587"/>
            <a:ext cx="1651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Brunszvik Jozefin</a:t>
            </a:r>
          </a:p>
        </p:txBody>
      </p:sp>
      <p:pic>
        <p:nvPicPr>
          <p:cNvPr id="9" name="Kép 8">
            <a:extLst>
              <a:ext uri="{FF2B5EF4-FFF2-40B4-BE49-F238E27FC236}">
                <a16:creationId xmlns="" xmlns:a16="http://schemas.microsoft.com/office/drawing/2014/main" id="{D14FD722-8716-44F8-BAA1-A1597834923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508" y="1953021"/>
            <a:ext cx="1961282" cy="38951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Szövegdoboz 9">
            <a:extLst>
              <a:ext uri="{FF2B5EF4-FFF2-40B4-BE49-F238E27FC236}">
                <a16:creationId xmlns="" xmlns:a16="http://schemas.microsoft.com/office/drawing/2014/main" id="{CCB1F330-4BAC-43D0-8C46-F03E71BD2345}"/>
              </a:ext>
            </a:extLst>
          </p:cNvPr>
          <p:cNvSpPr txBox="1"/>
          <p:nvPr/>
        </p:nvSpPr>
        <p:spPr>
          <a:xfrm>
            <a:off x="5419817" y="5848153"/>
            <a:ext cx="1693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latin typeface="Georgia" panose="02040502050405020303" pitchFamily="18" charset="0"/>
              </a:rPr>
              <a:t>Guilietta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Guicchardi</a:t>
            </a:r>
            <a:endParaRPr lang="hu-H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325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="" xmlns:a16="http://schemas.microsoft.com/office/drawing/2014/main" id="{5BE8CADA-F523-4B38-B6A1-F5158FFF9E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294" y="1225145"/>
            <a:ext cx="2587682" cy="42259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églalap 4">
            <a:extLst>
              <a:ext uri="{FF2B5EF4-FFF2-40B4-BE49-F238E27FC236}">
                <a16:creationId xmlns="" xmlns:a16="http://schemas.microsoft.com/office/drawing/2014/main" id="{8B00128A-C6F4-4B80-A8A9-F11BBC803118}"/>
              </a:ext>
            </a:extLst>
          </p:cNvPr>
          <p:cNvSpPr/>
          <p:nvPr/>
        </p:nvSpPr>
        <p:spPr>
          <a:xfrm>
            <a:off x="144903" y="206601"/>
            <a:ext cx="24955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>
                <a:solidFill>
                  <a:srgbClr val="212529"/>
                </a:solidFill>
                <a:latin typeface="Georgia" panose="02040502050405020303" pitchFamily="18" charset="0"/>
              </a:rPr>
              <a:t>Louis </a:t>
            </a:r>
            <a:r>
              <a:rPr lang="hu-HU" dirty="0" err="1">
                <a:solidFill>
                  <a:srgbClr val="212529"/>
                </a:solidFill>
                <a:latin typeface="Georgia" panose="02040502050405020303" pitchFamily="18" charset="0"/>
              </a:rPr>
              <a:t>Rene</a:t>
            </a:r>
            <a:r>
              <a:rPr lang="hu-HU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hu-HU" dirty="0" err="1">
                <a:solidFill>
                  <a:srgbClr val="212529"/>
                </a:solidFill>
                <a:latin typeface="Georgia" panose="02040502050405020303" pitchFamily="18" charset="0"/>
              </a:rPr>
              <a:t>Letronne</a:t>
            </a:r>
            <a:endParaRPr lang="hu-HU" dirty="0">
              <a:solidFill>
                <a:srgbClr val="212529"/>
              </a:solidFill>
              <a:latin typeface="Georgia" panose="02040502050405020303" pitchFamily="18" charset="0"/>
            </a:endParaRPr>
          </a:p>
          <a:p>
            <a:pPr algn="ctr"/>
            <a:r>
              <a:rPr lang="hu-HU" dirty="0">
                <a:solidFill>
                  <a:srgbClr val="212529"/>
                </a:solidFill>
                <a:latin typeface="Georgia" panose="02040502050405020303" pitchFamily="18" charset="0"/>
              </a:rPr>
              <a:t>metszete</a:t>
            </a:r>
          </a:p>
          <a:p>
            <a:pPr algn="ctr"/>
            <a:r>
              <a:rPr lang="hu-HU" dirty="0">
                <a:solidFill>
                  <a:srgbClr val="212529"/>
                </a:solidFill>
                <a:latin typeface="Georgia" panose="02040502050405020303" pitchFamily="18" charset="0"/>
              </a:rPr>
              <a:t>(datálás nélkül)</a:t>
            </a:r>
          </a:p>
          <a:p>
            <a:pPr algn="ctr"/>
            <a:r>
              <a:rPr lang="hu-HU" dirty="0">
                <a:solidFill>
                  <a:srgbClr val="212529"/>
                </a:solidFill>
                <a:latin typeface="Georgia" panose="02040502050405020303" pitchFamily="18" charset="0"/>
              </a:rPr>
              <a:t> </a:t>
            </a:r>
            <a:endParaRPr lang="hu-HU" b="0" i="0" dirty="0">
              <a:solidFill>
                <a:srgbClr val="212529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="" xmlns:a16="http://schemas.microsoft.com/office/drawing/2014/main" id="{385A1129-FE76-4C0B-B89D-5F30E98DC66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029" y="124809"/>
            <a:ext cx="2730851" cy="492665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D541E8C2-FA0C-4A09-B904-E33AB2823669}"/>
              </a:ext>
            </a:extLst>
          </p:cNvPr>
          <p:cNvSpPr txBox="1"/>
          <p:nvPr/>
        </p:nvSpPr>
        <p:spPr>
          <a:xfrm>
            <a:off x="3423489" y="5104090"/>
            <a:ext cx="21170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</a:rPr>
              <a:t>Beethoven 1809-ben Ludwig Ferdinand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</a:rPr>
              <a:t>Schnorr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</a:rPr>
              <a:t> von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</a:rPr>
              <a:t>Carolsfeld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</a:rPr>
              <a:t> rajzán</a:t>
            </a:r>
          </a:p>
        </p:txBody>
      </p:sp>
      <p:pic>
        <p:nvPicPr>
          <p:cNvPr id="7" name="D3163DB4">
            <a:hlinkClick r:id="" action="ppaction://media"/>
            <a:extLst>
              <a:ext uri="{FF2B5EF4-FFF2-40B4-BE49-F238E27FC236}">
                <a16:creationId xmlns="" xmlns:a16="http://schemas.microsoft.com/office/drawing/2014/main" id="{0DDC605F-64B6-40C6-B74B-475D528609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2664" y="5451072"/>
            <a:ext cx="379775" cy="506367"/>
          </a:xfrm>
          <a:prstGeom prst="rect">
            <a:avLst/>
          </a:prstGeom>
        </p:spPr>
      </p:pic>
      <p:sp>
        <p:nvSpPr>
          <p:cNvPr id="6" name="Téglalap 5">
            <a:extLst>
              <a:ext uri="{FF2B5EF4-FFF2-40B4-BE49-F238E27FC236}">
                <a16:creationId xmlns="" xmlns:a16="http://schemas.microsoft.com/office/drawing/2014/main" id="{DA5FDF2B-946E-4F3F-9E9D-2E2C4EC0E967}"/>
              </a:ext>
            </a:extLst>
          </p:cNvPr>
          <p:cNvSpPr/>
          <p:nvPr/>
        </p:nvSpPr>
        <p:spPr>
          <a:xfrm>
            <a:off x="219722" y="6409679"/>
            <a:ext cx="38484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kern="100" dirty="0">
                <a:solidFill>
                  <a:srgbClr val="000000"/>
                </a:solidFill>
                <a:latin typeface="Georgia" panose="02040502050405020303" pitchFamily="18" charset="0"/>
              </a:rPr>
              <a:t>Beethoven piano trio in C min</a:t>
            </a:r>
            <a:r>
              <a:rPr lang="hu-HU" sz="1200" kern="100" dirty="0">
                <a:solidFill>
                  <a:srgbClr val="000000"/>
                </a:solidFill>
                <a:latin typeface="Georgia" panose="02040502050405020303" pitchFamily="18" charset="0"/>
              </a:rPr>
              <a:t>. </a:t>
            </a:r>
            <a:r>
              <a:rPr lang="it-IT" sz="1200" kern="100" dirty="0">
                <a:solidFill>
                  <a:srgbClr val="000000"/>
                </a:solidFill>
                <a:latin typeface="Georgia" panose="02040502050405020303" pitchFamily="18" charset="0"/>
              </a:rPr>
              <a:t>op 1</a:t>
            </a:r>
            <a:r>
              <a:rPr lang="hu-HU" sz="1200" kern="100" dirty="0">
                <a:solidFill>
                  <a:srgbClr val="000000"/>
                </a:solidFill>
                <a:latin typeface="Georgia" panose="02040502050405020303" pitchFamily="18" charset="0"/>
              </a:rPr>
              <a:t>.</a:t>
            </a:r>
            <a:r>
              <a:rPr lang="it-IT" sz="1200" kern="100" dirty="0">
                <a:solidFill>
                  <a:srgbClr val="000000"/>
                </a:solidFill>
                <a:latin typeface="Georgia" panose="02040502050405020303" pitchFamily="18" charset="0"/>
              </a:rPr>
              <a:t>  no</a:t>
            </a:r>
            <a:r>
              <a:rPr lang="hu-HU" sz="1200" kern="100" dirty="0">
                <a:solidFill>
                  <a:srgbClr val="000000"/>
                </a:solidFill>
                <a:latin typeface="Georgia" panose="02040502050405020303" pitchFamily="18" charset="0"/>
              </a:rPr>
              <a:t>.</a:t>
            </a:r>
            <a:r>
              <a:rPr lang="it-IT" sz="1200" kern="100" dirty="0">
                <a:solidFill>
                  <a:srgbClr val="000000"/>
                </a:solidFill>
                <a:latin typeface="Georgia" panose="02040502050405020303" pitchFamily="18" charset="0"/>
              </a:rPr>
              <a:t> 3</a:t>
            </a:r>
            <a:r>
              <a:rPr lang="hu-HU" sz="1200" kern="100" dirty="0">
                <a:solidFill>
                  <a:srgbClr val="000000"/>
                </a:solidFill>
                <a:latin typeface="Georgia" panose="02040502050405020303" pitchFamily="18" charset="0"/>
              </a:rPr>
              <a:t>.</a:t>
            </a:r>
            <a:r>
              <a:rPr lang="it-IT" sz="1200" kern="100" dirty="0">
                <a:solidFill>
                  <a:srgbClr val="000000"/>
                </a:solidFill>
                <a:latin typeface="Georgia" panose="02040502050405020303" pitchFamily="18" charset="0"/>
              </a:rPr>
              <a:t>  Allegro con brio</a:t>
            </a:r>
            <a:r>
              <a:rPr lang="hu-HU" sz="1200" kern="100" dirty="0">
                <a:solidFill>
                  <a:srgbClr val="000000"/>
                </a:solidFill>
                <a:latin typeface="Georgia" panose="02040502050405020303" pitchFamily="18" charset="0"/>
              </a:rPr>
              <a:t>  (1795 körül)</a:t>
            </a:r>
          </a:p>
        </p:txBody>
      </p:sp>
      <p:pic>
        <p:nvPicPr>
          <p:cNvPr id="8" name="Kép 7">
            <a:extLst>
              <a:ext uri="{FF2B5EF4-FFF2-40B4-BE49-F238E27FC236}">
                <a16:creationId xmlns="" xmlns:a16="http://schemas.microsoft.com/office/drawing/2014/main" id="{A5A435A8-553D-4592-8E25-96DA38838D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492" t="770" r="35322" b="474"/>
          <a:stretch/>
        </p:blipFill>
        <p:spPr>
          <a:xfrm>
            <a:off x="6225037" y="1536386"/>
            <a:ext cx="2587682" cy="4421053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="" xmlns:a16="http://schemas.microsoft.com/office/drawing/2014/main" id="{D1975406-CCA3-4646-AD7C-481C9F4A008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9338" y="309824"/>
            <a:ext cx="3262544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58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6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333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="" xmlns:a16="http://schemas.microsoft.com/office/drawing/2014/main" id="{495518A3-EE35-446D-9BF5-3C2F1B5650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8" y="115411"/>
            <a:ext cx="2615922" cy="5499715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="" xmlns:a16="http://schemas.microsoft.com/office/drawing/2014/main" id="{86ED7862-195C-4645-80C8-2BD5621829CB}"/>
              </a:ext>
            </a:extLst>
          </p:cNvPr>
          <p:cNvSpPr txBox="1"/>
          <p:nvPr/>
        </p:nvSpPr>
        <p:spPr>
          <a:xfrm>
            <a:off x="0" y="5610687"/>
            <a:ext cx="29047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latin typeface="Georgia" panose="02040502050405020303" pitchFamily="18" charset="0"/>
              </a:rPr>
              <a:t>Jean-Auguste-</a:t>
            </a:r>
            <a:r>
              <a:rPr lang="hu-HU" sz="1400" dirty="0" err="1">
                <a:latin typeface="Georgia" panose="02040502050405020303" pitchFamily="18" charset="0"/>
              </a:rPr>
              <a:t>Dominique</a:t>
            </a:r>
            <a:r>
              <a:rPr lang="hu-HU" sz="1400" dirty="0">
                <a:latin typeface="Georgia" panose="02040502050405020303" pitchFamily="18" charset="0"/>
              </a:rPr>
              <a:t> </a:t>
            </a:r>
            <a:r>
              <a:rPr lang="hu-HU" sz="1400" dirty="0" err="1">
                <a:latin typeface="Georgia" panose="02040502050405020303" pitchFamily="18" charset="0"/>
              </a:rPr>
              <a:t>Ingres</a:t>
            </a:r>
            <a:r>
              <a:rPr lang="hu-HU" sz="1400" dirty="0">
                <a:latin typeface="Georgia" panose="02040502050405020303" pitchFamily="18" charset="0"/>
              </a:rPr>
              <a:t>: </a:t>
            </a:r>
            <a:r>
              <a:rPr lang="hu-HU" sz="1400" b="1" i="1" dirty="0">
                <a:latin typeface="Georgia" panose="02040502050405020303" pitchFamily="18" charset="0"/>
              </a:rPr>
              <a:t>Bonaparte első konzul</a:t>
            </a:r>
          </a:p>
          <a:p>
            <a:pPr algn="ctr"/>
            <a:r>
              <a:rPr lang="hu-HU" sz="1400" dirty="0">
                <a:latin typeface="Georgia" panose="02040502050405020303" pitchFamily="18" charset="0"/>
              </a:rPr>
              <a:t>1803-1804</a:t>
            </a:r>
          </a:p>
          <a:p>
            <a:pPr algn="ctr"/>
            <a:r>
              <a:rPr lang="hu-HU" sz="1400" dirty="0">
                <a:latin typeface="Georgia" panose="02040502050405020303" pitchFamily="18" charset="0"/>
              </a:rPr>
              <a:t>Olaj, vászon,  226 x 144 cm</a:t>
            </a:r>
          </a:p>
          <a:p>
            <a:pPr algn="ctr"/>
            <a:r>
              <a:rPr lang="fr-FR" sz="1400" dirty="0">
                <a:latin typeface="Georgia" panose="02040502050405020303" pitchFamily="18" charset="0"/>
              </a:rPr>
              <a:t>Musée des beaux-arts de Liège</a:t>
            </a:r>
            <a:endParaRPr lang="hu-HU" sz="1400" dirty="0">
              <a:latin typeface="Georgia" panose="02040502050405020303" pitchFamily="18" charset="0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="" xmlns:a16="http://schemas.microsoft.com/office/drawing/2014/main" id="{BE9361A5-F874-4E41-94D3-EB3B8C5CA02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6111" y="115411"/>
            <a:ext cx="2509940" cy="5499715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="" xmlns:a16="http://schemas.microsoft.com/office/drawing/2014/main" id="{EDED2210-A551-471A-84A3-D2E16E45A14E}"/>
              </a:ext>
            </a:extLst>
          </p:cNvPr>
          <p:cNvSpPr txBox="1"/>
          <p:nvPr/>
        </p:nvSpPr>
        <p:spPr>
          <a:xfrm>
            <a:off x="6518429" y="5610686"/>
            <a:ext cx="254762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err="1">
                <a:latin typeface="Georgia" panose="02040502050405020303" pitchFamily="18" charset="0"/>
              </a:rPr>
              <a:t>Ingres</a:t>
            </a:r>
            <a:r>
              <a:rPr lang="hu-HU" sz="1400" dirty="0">
                <a:latin typeface="Georgia" panose="02040502050405020303" pitchFamily="18" charset="0"/>
              </a:rPr>
              <a:t>: </a:t>
            </a:r>
            <a:r>
              <a:rPr lang="hu-HU" sz="1400" b="1" i="1" dirty="0">
                <a:latin typeface="Georgia" panose="02040502050405020303" pitchFamily="18" charset="0"/>
              </a:rPr>
              <a:t>Napóleon a trónon</a:t>
            </a:r>
          </a:p>
          <a:p>
            <a:pPr algn="ctr"/>
            <a:r>
              <a:rPr lang="hu-HU" sz="1400" dirty="0">
                <a:latin typeface="Georgia" panose="02040502050405020303" pitchFamily="18" charset="0"/>
              </a:rPr>
              <a:t>1806 </a:t>
            </a:r>
          </a:p>
          <a:p>
            <a:pPr algn="ctr"/>
            <a:r>
              <a:rPr lang="hu-HU" sz="1400" dirty="0">
                <a:latin typeface="Georgia" panose="02040502050405020303" pitchFamily="18" charset="0"/>
              </a:rPr>
              <a:t>olaj, vásznon</a:t>
            </a:r>
          </a:p>
          <a:p>
            <a:pPr algn="ctr"/>
            <a:r>
              <a:rPr lang="hu-HU" sz="1400" dirty="0">
                <a:latin typeface="Georgia" panose="02040502050405020303" pitchFamily="18" charset="0"/>
              </a:rPr>
              <a:t>259 x 162 cm	</a:t>
            </a:r>
          </a:p>
          <a:p>
            <a:pPr algn="ctr"/>
            <a:r>
              <a:rPr lang="hu-HU" sz="1400" dirty="0" err="1">
                <a:latin typeface="Georgia" panose="02040502050405020303" pitchFamily="18" charset="0"/>
              </a:rPr>
              <a:t>Musée</a:t>
            </a:r>
            <a:r>
              <a:rPr lang="hu-HU" sz="1400" dirty="0">
                <a:latin typeface="Georgia" panose="02040502050405020303" pitchFamily="18" charset="0"/>
              </a:rPr>
              <a:t> de </a:t>
            </a:r>
            <a:r>
              <a:rPr lang="hu-HU" sz="1400" dirty="0" err="1">
                <a:latin typeface="Georgia" panose="02040502050405020303" pitchFamily="18" charset="0"/>
              </a:rPr>
              <a:t>l'Armée</a:t>
            </a:r>
            <a:endParaRPr lang="hu-HU" sz="1400" dirty="0">
              <a:latin typeface="Georgia" panose="02040502050405020303" pitchFamily="18" charset="0"/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="" xmlns:a16="http://schemas.microsoft.com/office/drawing/2014/main" id="{951C317E-5034-451B-A005-A1AA865AEC1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7017" y="145061"/>
            <a:ext cx="3379857" cy="5440413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="" xmlns:a16="http://schemas.microsoft.com/office/drawing/2014/main" id="{56599BB4-DB46-45AD-A3E0-AA11A81D3963}"/>
              </a:ext>
            </a:extLst>
          </p:cNvPr>
          <p:cNvSpPr txBox="1"/>
          <p:nvPr/>
        </p:nvSpPr>
        <p:spPr>
          <a:xfrm>
            <a:off x="3286682" y="5610686"/>
            <a:ext cx="26766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latin typeface="Georgia" panose="02040502050405020303" pitchFamily="18" charset="0"/>
              </a:rPr>
              <a:t>Francois Gerard: </a:t>
            </a:r>
            <a:r>
              <a:rPr lang="hu-HU" sz="1400" b="1" i="1" dirty="0">
                <a:latin typeface="Georgia" panose="02040502050405020303" pitchFamily="18" charset="0"/>
              </a:rPr>
              <a:t>Napóleon, mint első konzul</a:t>
            </a:r>
          </a:p>
          <a:p>
            <a:pPr algn="ctr"/>
            <a:r>
              <a:rPr lang="hu-HU" sz="1400" dirty="0">
                <a:latin typeface="Georgia" panose="02040502050405020303" pitchFamily="18" charset="0"/>
              </a:rPr>
              <a:t>1803</a:t>
            </a:r>
          </a:p>
          <a:p>
            <a:pPr algn="ctr"/>
            <a:r>
              <a:rPr lang="hu-HU" sz="1400" dirty="0">
                <a:latin typeface="Georgia" panose="02040502050405020303" pitchFamily="18" charset="0"/>
              </a:rPr>
              <a:t>Olaj, vászon</a:t>
            </a:r>
          </a:p>
          <a:p>
            <a:pPr algn="ctr"/>
            <a:r>
              <a:rPr lang="hu-HU" sz="1400" dirty="0" err="1">
                <a:latin typeface="Georgia" panose="02040502050405020303" pitchFamily="18" charset="0"/>
              </a:rPr>
              <a:t>Musée</a:t>
            </a:r>
            <a:r>
              <a:rPr lang="hu-HU" sz="1400" dirty="0">
                <a:latin typeface="Georgia" panose="02040502050405020303" pitchFamily="18" charset="0"/>
              </a:rPr>
              <a:t> Condé </a:t>
            </a:r>
            <a:r>
              <a:rPr lang="hu-HU" sz="1400" dirty="0" err="1">
                <a:latin typeface="Georgia" panose="02040502050405020303" pitchFamily="18" charset="0"/>
              </a:rPr>
              <a:t>Chantilly</a:t>
            </a:r>
            <a:r>
              <a:rPr lang="hu-HU" sz="1400" dirty="0">
                <a:latin typeface="Georgia" panose="02040502050405020303" pitchFamily="18" charset="0"/>
              </a:rPr>
              <a:t>, France</a:t>
            </a:r>
          </a:p>
        </p:txBody>
      </p:sp>
    </p:spTree>
    <p:extLst>
      <p:ext uri="{BB962C8B-B14F-4D97-AF65-F5344CB8AC3E}">
        <p14:creationId xmlns:p14="http://schemas.microsoft.com/office/powerpoint/2010/main" val="739721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7C45BEF0-0C30-4DE7-8578-A5CD845CF4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537" y="131618"/>
            <a:ext cx="7626927" cy="6594765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867AD352-5010-44E2-8BE9-64A7C33018EA}"/>
              </a:ext>
            </a:extLst>
          </p:cNvPr>
          <p:cNvSpPr txBox="1"/>
          <p:nvPr/>
        </p:nvSpPr>
        <p:spPr>
          <a:xfrm>
            <a:off x="845127" y="5735782"/>
            <a:ext cx="3713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Julius </a:t>
            </a:r>
            <a:r>
              <a:rPr lang="hu-HU" dirty="0" err="1">
                <a:solidFill>
                  <a:schemeClr val="bg1"/>
                </a:solidFill>
                <a:latin typeface="Georgia" panose="02040502050405020303" pitchFamily="18" charset="0"/>
              </a:rPr>
              <a:t>Schmid</a:t>
            </a: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:</a:t>
            </a:r>
          </a:p>
          <a:p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Séta a természetben</a:t>
            </a:r>
          </a:p>
          <a:p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1927</a:t>
            </a:r>
          </a:p>
        </p:txBody>
      </p:sp>
    </p:spTree>
    <p:extLst>
      <p:ext uri="{BB962C8B-B14F-4D97-AF65-F5344CB8AC3E}">
        <p14:creationId xmlns:p14="http://schemas.microsoft.com/office/powerpoint/2010/main" val="4249862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2FC7A209-0994-4665-8469-50C4E026DCE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3252" y="0"/>
            <a:ext cx="7250748" cy="68580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07504" y="54868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>
                <a:latin typeface="Georgia" panose="02040502050405020303" pitchFamily="18" charset="0"/>
              </a:rPr>
              <a:t>Franz </a:t>
            </a:r>
            <a:r>
              <a:rPr lang="de-DE" dirty="0" smtClean="0">
                <a:latin typeface="Georgia" panose="02040502050405020303" pitchFamily="18" charset="0"/>
              </a:rPr>
              <a:t>Anton</a:t>
            </a:r>
            <a:endParaRPr lang="hu-HU" dirty="0" smtClean="0">
              <a:latin typeface="Georgia" panose="02040502050405020303" pitchFamily="18" charset="0"/>
            </a:endParaRPr>
          </a:p>
          <a:p>
            <a:r>
              <a:rPr lang="de-DE" dirty="0" smtClean="0">
                <a:latin typeface="Georgia" panose="02040502050405020303" pitchFamily="18" charset="0"/>
              </a:rPr>
              <a:t> </a:t>
            </a:r>
            <a:r>
              <a:rPr lang="de-DE" dirty="0" err="1">
                <a:latin typeface="Georgia" panose="02040502050405020303" pitchFamily="18" charset="0"/>
              </a:rPr>
              <a:t>Maulbertsch</a:t>
            </a:r>
            <a:r>
              <a:rPr lang="hu-HU" dirty="0">
                <a:latin typeface="Georgia" panose="02040502050405020303" pitchFamily="18" charset="0"/>
              </a:rPr>
              <a:t>: </a:t>
            </a:r>
            <a:endParaRPr lang="hu-HU" dirty="0" smtClean="0">
              <a:latin typeface="Georgia" panose="02040502050405020303" pitchFamily="18" charset="0"/>
            </a:endParaRPr>
          </a:p>
          <a:p>
            <a:r>
              <a:rPr lang="hu-HU" b="1" i="1" dirty="0" err="1" smtClean="0">
                <a:latin typeface="Georgia" panose="02040502050405020303" pitchFamily="18" charset="0"/>
              </a:rPr>
              <a:t>Coriolanus</a:t>
            </a:r>
            <a:endParaRPr lang="hu-HU" b="1" i="1" dirty="0" smtClean="0">
              <a:latin typeface="Georgia" panose="02040502050405020303" pitchFamily="18" charset="0"/>
            </a:endParaRPr>
          </a:p>
          <a:p>
            <a:r>
              <a:rPr lang="hu-HU" b="1" i="1" dirty="0" smtClean="0">
                <a:latin typeface="Georgia" panose="02040502050405020303" pitchFamily="18" charset="0"/>
              </a:rPr>
              <a:t>Róma </a:t>
            </a:r>
            <a:r>
              <a:rPr lang="hu-HU" b="1" i="1" dirty="0">
                <a:latin typeface="Georgia" panose="02040502050405020303" pitchFamily="18" charset="0"/>
              </a:rPr>
              <a:t>kapujában</a:t>
            </a:r>
            <a:r>
              <a:rPr lang="de-DE" b="1" i="1" dirty="0">
                <a:latin typeface="Georgia" panose="02040502050405020303" pitchFamily="18" charset="0"/>
              </a:rPr>
              <a:t> </a:t>
            </a:r>
            <a:endParaRPr lang="hu-HU" b="1" i="1" dirty="0">
              <a:latin typeface="Georgia" panose="02040502050405020303" pitchFamily="18" charset="0"/>
            </a:endParaRPr>
          </a:p>
          <a:p>
            <a:r>
              <a:rPr lang="de-DE" dirty="0">
                <a:latin typeface="Georgia" panose="02040502050405020303" pitchFamily="18" charset="0"/>
              </a:rPr>
              <a:t> 1795</a:t>
            </a:r>
            <a:r>
              <a:rPr lang="nn-NO" dirty="0">
                <a:latin typeface="Georgia" panose="02040502050405020303" pitchFamily="18" charset="0"/>
              </a:rPr>
              <a:t>   - </a:t>
            </a:r>
            <a:r>
              <a:rPr lang="nn-NO" dirty="0" smtClean="0">
                <a:latin typeface="Georgia" panose="02040502050405020303" pitchFamily="18" charset="0"/>
              </a:rPr>
              <a:t>olaj</a:t>
            </a:r>
            <a:endParaRPr lang="hu-HU" dirty="0" smtClean="0">
              <a:latin typeface="Georgia" panose="02040502050405020303" pitchFamily="18" charset="0"/>
            </a:endParaRPr>
          </a:p>
          <a:p>
            <a:r>
              <a:rPr lang="nn-NO" dirty="0" smtClean="0">
                <a:latin typeface="Georgia" panose="02040502050405020303" pitchFamily="18" charset="0"/>
              </a:rPr>
              <a:t> </a:t>
            </a:r>
            <a:r>
              <a:rPr lang="nn-NO" dirty="0">
                <a:latin typeface="Georgia" panose="02040502050405020303" pitchFamily="18" charset="0"/>
              </a:rPr>
              <a:t>38,5 x 54 cm</a:t>
            </a:r>
          </a:p>
          <a:p>
            <a:r>
              <a:rPr lang="hu-HU" dirty="0">
                <a:latin typeface="Georgia" panose="02040502050405020303" pitchFamily="18" charset="0"/>
              </a:rPr>
              <a:t>Nemzeti </a:t>
            </a:r>
            <a:endParaRPr lang="hu-HU" dirty="0" smtClean="0">
              <a:latin typeface="Georgia" panose="02040502050405020303" pitchFamily="18" charset="0"/>
            </a:endParaRPr>
          </a:p>
          <a:p>
            <a:r>
              <a:rPr lang="hu-HU" dirty="0" smtClean="0">
                <a:latin typeface="Georgia" panose="02040502050405020303" pitchFamily="18" charset="0"/>
              </a:rPr>
              <a:t>Múzeum</a:t>
            </a:r>
            <a:r>
              <a:rPr lang="hu-HU" dirty="0">
                <a:latin typeface="Georgia" panose="02040502050405020303" pitchFamily="18" charset="0"/>
              </a:rPr>
              <a:t>, Varsó</a:t>
            </a:r>
          </a:p>
        </p:txBody>
      </p:sp>
    </p:spTree>
    <p:extLst>
      <p:ext uri="{BB962C8B-B14F-4D97-AF65-F5344CB8AC3E}">
        <p14:creationId xmlns:p14="http://schemas.microsoft.com/office/powerpoint/2010/main" val="67195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856054" y="5396228"/>
            <a:ext cx="25671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Joseph Mahler: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Ludwig van Beethoven 1815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Bécsi Történeti Múzeum</a:t>
            </a:r>
          </a:p>
        </p:txBody>
      </p:sp>
      <p:pic>
        <p:nvPicPr>
          <p:cNvPr id="1026" name="Picture 2" descr="határozatlan">
            <a:extLst>
              <a:ext uri="{FF2B5EF4-FFF2-40B4-BE49-F238E27FC236}">
                <a16:creationId xmlns="" xmlns:a16="http://schemas.microsoft.com/office/drawing/2014/main" id="{19B753E4-A77F-4FBB-A13F-368AA2B97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3818" y="156937"/>
            <a:ext cx="3337208" cy="54930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="" xmlns:a16="http://schemas.microsoft.com/office/drawing/2014/main" id="{EC63C93B-E929-40D0-B031-60F5B1EE82CF}"/>
              </a:ext>
            </a:extLst>
          </p:cNvPr>
          <p:cNvSpPr txBox="1"/>
          <p:nvPr/>
        </p:nvSpPr>
        <p:spPr>
          <a:xfrm>
            <a:off x="5993296" y="5649964"/>
            <a:ext cx="2882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</a:rPr>
              <a:t>Karl van Beethoven</a:t>
            </a:r>
          </a:p>
          <a:p>
            <a:pPr algn="ctr"/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</a:rPr>
              <a:t>1806-1858</a:t>
            </a:r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6813B084-FD5A-49AA-9657-6BFA462B23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627" y="156938"/>
            <a:ext cx="4009991" cy="49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551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265</Words>
  <Application>Microsoft Office PowerPoint</Application>
  <PresentationFormat>Diavetítés a képernyőre (4:3 oldalarány)</PresentationFormat>
  <Paragraphs>93</Paragraphs>
  <Slides>11</Slides>
  <Notes>2</Notes>
  <HiddenSlides>0</HiddenSlides>
  <MMClips>1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2" baseType="lpstr"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Judit</dc:creator>
  <cp:lastModifiedBy>Judit</cp:lastModifiedBy>
  <cp:revision>7</cp:revision>
  <dcterms:created xsi:type="dcterms:W3CDTF">2023-10-22T06:10:54Z</dcterms:created>
  <dcterms:modified xsi:type="dcterms:W3CDTF">2023-10-22T07:35:52Z</dcterms:modified>
</cp:coreProperties>
</file>