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257" r:id="rId3"/>
    <p:sldId id="258" r:id="rId4"/>
    <p:sldId id="259" r:id="rId5"/>
    <p:sldId id="260" r:id="rId6"/>
    <p:sldId id="265" r:id="rId7"/>
    <p:sldId id="262" r:id="rId8"/>
    <p:sldId id="264" r:id="rId9"/>
    <p:sldId id="267" r:id="rId10"/>
    <p:sldId id="268" r:id="rId11"/>
    <p:sldId id="269" r:id="rId12"/>
    <p:sldId id="285" r:id="rId13"/>
    <p:sldId id="290" r:id="rId14"/>
    <p:sldId id="312" r:id="rId15"/>
    <p:sldId id="313" r:id="rId16"/>
    <p:sldId id="291" r:id="rId17"/>
    <p:sldId id="315" r:id="rId18"/>
    <p:sldId id="314" r:id="rId19"/>
    <p:sldId id="318" r:id="rId20"/>
    <p:sldId id="317" r:id="rId21"/>
    <p:sldId id="289" r:id="rId22"/>
    <p:sldId id="319" r:id="rId23"/>
    <p:sldId id="380" r:id="rId24"/>
    <p:sldId id="301" r:id="rId25"/>
    <p:sldId id="270" r:id="rId26"/>
    <p:sldId id="275" r:id="rId27"/>
    <p:sldId id="271" r:id="rId28"/>
    <p:sldId id="274" r:id="rId29"/>
    <p:sldId id="273" r:id="rId30"/>
    <p:sldId id="286" r:id="rId31"/>
    <p:sldId id="287" r:id="rId32"/>
    <p:sldId id="276" r:id="rId33"/>
    <p:sldId id="300" r:id="rId34"/>
    <p:sldId id="277" r:id="rId35"/>
    <p:sldId id="292" r:id="rId36"/>
    <p:sldId id="279" r:id="rId37"/>
    <p:sldId id="293" r:id="rId38"/>
    <p:sldId id="294" r:id="rId39"/>
    <p:sldId id="295" r:id="rId40"/>
    <p:sldId id="297" r:id="rId41"/>
    <p:sldId id="298" r:id="rId42"/>
    <p:sldId id="299" r:id="rId43"/>
    <p:sldId id="302" r:id="rId44"/>
    <p:sldId id="296" r:id="rId45"/>
    <p:sldId id="278" r:id="rId46"/>
    <p:sldId id="303" r:id="rId47"/>
    <p:sldId id="304" r:id="rId48"/>
    <p:sldId id="305" r:id="rId49"/>
    <p:sldId id="306" r:id="rId50"/>
    <p:sldId id="308" r:id="rId51"/>
    <p:sldId id="309" r:id="rId52"/>
    <p:sldId id="310" r:id="rId53"/>
    <p:sldId id="307" r:id="rId54"/>
    <p:sldId id="311" r:id="rId55"/>
    <p:sldId id="288" r:id="rId56"/>
    <p:sldId id="375" r:id="rId57"/>
    <p:sldId id="280" r:id="rId58"/>
    <p:sldId id="374" r:id="rId59"/>
    <p:sldId id="282" r:id="rId60"/>
    <p:sldId id="371" r:id="rId61"/>
    <p:sldId id="372" r:id="rId62"/>
    <p:sldId id="373" r:id="rId63"/>
    <p:sldId id="283" r:id="rId64"/>
    <p:sldId id="383" r:id="rId65"/>
    <p:sldId id="382" r:id="rId66"/>
    <p:sldId id="381" r:id="rId67"/>
    <p:sldId id="327" r:id="rId68"/>
    <p:sldId id="330" r:id="rId69"/>
    <p:sldId id="332" r:id="rId70"/>
    <p:sldId id="336" r:id="rId71"/>
    <p:sldId id="337" r:id="rId72"/>
    <p:sldId id="378" r:id="rId73"/>
    <p:sldId id="328" r:id="rId74"/>
    <p:sldId id="326" r:id="rId75"/>
    <p:sldId id="329" r:id="rId76"/>
    <p:sldId id="325" r:id="rId77"/>
    <p:sldId id="365" r:id="rId78"/>
    <p:sldId id="366" r:id="rId79"/>
    <p:sldId id="363" r:id="rId80"/>
    <p:sldId id="320" r:id="rId81"/>
    <p:sldId id="339" r:id="rId82"/>
    <p:sldId id="340" r:id="rId83"/>
    <p:sldId id="322" r:id="rId84"/>
    <p:sldId id="324" r:id="rId85"/>
    <p:sldId id="323" r:id="rId86"/>
    <p:sldId id="348" r:id="rId87"/>
    <p:sldId id="379" r:id="rId88"/>
    <p:sldId id="351" r:id="rId89"/>
    <p:sldId id="349" r:id="rId90"/>
    <p:sldId id="352" r:id="rId91"/>
    <p:sldId id="350" r:id="rId92"/>
    <p:sldId id="364" r:id="rId93"/>
    <p:sldId id="341" r:id="rId94"/>
    <p:sldId id="353" r:id="rId95"/>
    <p:sldId id="354" r:id="rId96"/>
    <p:sldId id="343" r:id="rId97"/>
    <p:sldId id="356" r:id="rId98"/>
    <p:sldId id="342" r:id="rId99"/>
    <p:sldId id="344" r:id="rId100"/>
    <p:sldId id="345" r:id="rId101"/>
    <p:sldId id="370" r:id="rId102"/>
    <p:sldId id="346" r:id="rId103"/>
    <p:sldId id="367" r:id="rId104"/>
    <p:sldId id="357" r:id="rId105"/>
    <p:sldId id="284" r:id="rId106"/>
    <p:sldId id="347" r:id="rId107"/>
    <p:sldId id="355" r:id="rId108"/>
    <p:sldId id="358" r:id="rId109"/>
    <p:sldId id="359" r:id="rId110"/>
    <p:sldId id="376" r:id="rId111"/>
    <p:sldId id="369" r:id="rId112"/>
    <p:sldId id="368" r:id="rId113"/>
    <p:sldId id="377" r:id="rId114"/>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9" d="100"/>
          <a:sy n="49" d="100"/>
        </p:scale>
        <p:origin x="-1277"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EAAEAC-C7FA-4646-B14F-44687615C55B}" type="datetimeFigureOut">
              <a:rPr lang="hu-HU"/>
              <a:pPr>
                <a:defRPr/>
              </a:pPr>
              <a:t>2023. 11. 02.</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smtClean="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E6FE7E0-8990-46A5-B192-2BC87CEBB301}" type="slidenum">
              <a:rPr lang="hu-HU"/>
              <a:pPr>
                <a:defRPr/>
              </a:pPr>
              <a:t>‹#›</a:t>
            </a:fld>
            <a:endParaRPr lang="hu-HU"/>
          </a:p>
        </p:txBody>
      </p:sp>
    </p:spTree>
    <p:extLst>
      <p:ext uri="{BB962C8B-B14F-4D97-AF65-F5344CB8AC3E}">
        <p14:creationId xmlns:p14="http://schemas.microsoft.com/office/powerpoint/2010/main" val="32105523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altLang="hu-HU" smtClean="0"/>
          </a:p>
        </p:txBody>
      </p:sp>
      <p:sp>
        <p:nvSpPr>
          <p:cNvPr id="11776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A94FDD3-0D09-4B02-93AD-2C63FB9CC7F4}" type="slidenum">
              <a:rPr lang="hu-HU" altLang="hu-HU" smtClean="0"/>
              <a:pPr eaLnBrk="1" hangingPunct="1">
                <a:spcBef>
                  <a:spcPct val="0"/>
                </a:spcBef>
              </a:pPr>
              <a:t>29</a:t>
            </a:fld>
            <a:endParaRPr lang="hu-HU" altLang="hu-H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fld id="{63D0BA56-D152-4C58-B849-0D0743A89F3C}" type="datetimeFigureOut">
              <a:rPr lang="hu-HU"/>
              <a:pPr>
                <a:defRPr/>
              </a:pPr>
              <a:t>2023. 11. 02.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7692CEFF-3AE7-410D-A5A6-124ECAE344E4}" type="slidenum">
              <a:rPr lang="hu-HU"/>
              <a:pPr>
                <a:defRPr/>
              </a:pPr>
              <a:t>‹#›</a:t>
            </a:fld>
            <a:endParaRPr lang="hu-HU"/>
          </a:p>
        </p:txBody>
      </p:sp>
    </p:spTree>
    <p:extLst>
      <p:ext uri="{BB962C8B-B14F-4D97-AF65-F5344CB8AC3E}">
        <p14:creationId xmlns:p14="http://schemas.microsoft.com/office/powerpoint/2010/main" val="122767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94F835EE-6E81-45D3-B1AF-AE6D19C66374}" type="datetimeFigureOut">
              <a:rPr lang="hu-HU"/>
              <a:pPr>
                <a:defRPr/>
              </a:pPr>
              <a:t>2023. 11. 02.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DF376818-E444-4BB3-978F-0033C5A9618F}" type="slidenum">
              <a:rPr lang="hu-HU"/>
              <a:pPr>
                <a:defRPr/>
              </a:pPr>
              <a:t>‹#›</a:t>
            </a:fld>
            <a:endParaRPr lang="hu-HU"/>
          </a:p>
        </p:txBody>
      </p:sp>
    </p:spTree>
    <p:extLst>
      <p:ext uri="{BB962C8B-B14F-4D97-AF65-F5344CB8AC3E}">
        <p14:creationId xmlns:p14="http://schemas.microsoft.com/office/powerpoint/2010/main" val="58413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918C2772-1AA2-459C-BE78-EBA86BFDA0F7}" type="datetimeFigureOut">
              <a:rPr lang="hu-HU"/>
              <a:pPr>
                <a:defRPr/>
              </a:pPr>
              <a:t>2023. 11. 02.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AFE5C505-809D-4BB6-A9EF-5C26E9A6ACE4}" type="slidenum">
              <a:rPr lang="hu-HU"/>
              <a:pPr>
                <a:defRPr/>
              </a:pPr>
              <a:t>‹#›</a:t>
            </a:fld>
            <a:endParaRPr lang="hu-HU"/>
          </a:p>
        </p:txBody>
      </p:sp>
    </p:spTree>
    <p:extLst>
      <p:ext uri="{BB962C8B-B14F-4D97-AF65-F5344CB8AC3E}">
        <p14:creationId xmlns:p14="http://schemas.microsoft.com/office/powerpoint/2010/main" val="153674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3724E6B7-8DD3-4A54-ADD0-5836A0861068}" type="datetimeFigureOut">
              <a:rPr lang="hu-HU"/>
              <a:pPr>
                <a:defRPr/>
              </a:pPr>
              <a:t>2023. 11. 02.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B242FB7E-0BEB-4D11-858C-A70641632B75}" type="slidenum">
              <a:rPr lang="hu-HU"/>
              <a:pPr>
                <a:defRPr/>
              </a:pPr>
              <a:t>‹#›</a:t>
            </a:fld>
            <a:endParaRPr lang="hu-HU"/>
          </a:p>
        </p:txBody>
      </p:sp>
    </p:spTree>
    <p:extLst>
      <p:ext uri="{BB962C8B-B14F-4D97-AF65-F5344CB8AC3E}">
        <p14:creationId xmlns:p14="http://schemas.microsoft.com/office/powerpoint/2010/main" val="356051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0B6189C5-84BC-4ED1-8009-7E748E962F64}" type="datetimeFigureOut">
              <a:rPr lang="hu-HU"/>
              <a:pPr>
                <a:defRPr/>
              </a:pPr>
              <a:t>2023. 11. 02.</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0875C372-F3CB-4A57-BEC3-9373D179CCDB}" type="slidenum">
              <a:rPr lang="hu-HU"/>
              <a:pPr>
                <a:defRPr/>
              </a:pPr>
              <a:t>‹#›</a:t>
            </a:fld>
            <a:endParaRPr lang="hu-HU"/>
          </a:p>
        </p:txBody>
      </p:sp>
    </p:spTree>
    <p:extLst>
      <p:ext uri="{BB962C8B-B14F-4D97-AF65-F5344CB8AC3E}">
        <p14:creationId xmlns:p14="http://schemas.microsoft.com/office/powerpoint/2010/main" val="217804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fld id="{550C1ACF-A001-4A3A-8655-639E287F8312}" type="datetimeFigureOut">
              <a:rPr lang="hu-HU"/>
              <a:pPr>
                <a:defRPr/>
              </a:pPr>
              <a:t>2023. 11. 02.</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7460E99A-0A05-44E6-BE31-61E87AA4CA2D}" type="slidenum">
              <a:rPr lang="hu-HU"/>
              <a:pPr>
                <a:defRPr/>
              </a:pPr>
              <a:t>‹#›</a:t>
            </a:fld>
            <a:endParaRPr lang="hu-HU"/>
          </a:p>
        </p:txBody>
      </p:sp>
    </p:spTree>
    <p:extLst>
      <p:ext uri="{BB962C8B-B14F-4D97-AF65-F5344CB8AC3E}">
        <p14:creationId xmlns:p14="http://schemas.microsoft.com/office/powerpoint/2010/main" val="400493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fld id="{53FEB035-569C-4848-99B7-0EE1E0CA6854}" type="datetimeFigureOut">
              <a:rPr lang="hu-HU"/>
              <a:pPr>
                <a:defRPr/>
              </a:pPr>
              <a:t>2023. 11. 02.</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9594334F-772E-41D5-BAAC-73A355D70721}" type="slidenum">
              <a:rPr lang="hu-HU"/>
              <a:pPr>
                <a:defRPr/>
              </a:pPr>
              <a:t>‹#›</a:t>
            </a:fld>
            <a:endParaRPr lang="hu-HU"/>
          </a:p>
        </p:txBody>
      </p:sp>
    </p:spTree>
    <p:extLst>
      <p:ext uri="{BB962C8B-B14F-4D97-AF65-F5344CB8AC3E}">
        <p14:creationId xmlns:p14="http://schemas.microsoft.com/office/powerpoint/2010/main" val="2205188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fld id="{EE1EEF40-AC7C-4664-8C35-D2A608D2CFA5}" type="datetimeFigureOut">
              <a:rPr lang="hu-HU"/>
              <a:pPr>
                <a:defRPr/>
              </a:pPr>
              <a:t>2023. 11. 02.</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DAA756A2-1011-453B-A0CD-624F6822DE23}" type="slidenum">
              <a:rPr lang="hu-HU"/>
              <a:pPr>
                <a:defRPr/>
              </a:pPr>
              <a:t>‹#›</a:t>
            </a:fld>
            <a:endParaRPr lang="hu-HU"/>
          </a:p>
        </p:txBody>
      </p:sp>
    </p:spTree>
    <p:extLst>
      <p:ext uri="{BB962C8B-B14F-4D97-AF65-F5344CB8AC3E}">
        <p14:creationId xmlns:p14="http://schemas.microsoft.com/office/powerpoint/2010/main" val="156552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17803A23-D34C-4208-A8BD-5CAC1FFE2625}" type="datetimeFigureOut">
              <a:rPr lang="hu-HU"/>
              <a:pPr>
                <a:defRPr/>
              </a:pPr>
              <a:t>2023. 11. 02.</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8C2D0502-D019-47A6-85CF-FD4AAEF9A1B9}" type="slidenum">
              <a:rPr lang="hu-HU"/>
              <a:pPr>
                <a:defRPr/>
              </a:pPr>
              <a:t>‹#›</a:t>
            </a:fld>
            <a:endParaRPr lang="hu-HU"/>
          </a:p>
        </p:txBody>
      </p:sp>
    </p:spTree>
    <p:extLst>
      <p:ext uri="{BB962C8B-B14F-4D97-AF65-F5344CB8AC3E}">
        <p14:creationId xmlns:p14="http://schemas.microsoft.com/office/powerpoint/2010/main" val="259989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01094649-CDF9-4C3C-BD21-01AD6E465546}" type="datetimeFigureOut">
              <a:rPr lang="hu-HU"/>
              <a:pPr>
                <a:defRPr/>
              </a:pPr>
              <a:t>2023. 11. 02.</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924ACCAE-440F-4007-BCB9-53288DAAC30C}" type="slidenum">
              <a:rPr lang="hu-HU"/>
              <a:pPr>
                <a:defRPr/>
              </a:pPr>
              <a:t>‹#›</a:t>
            </a:fld>
            <a:endParaRPr lang="hu-HU"/>
          </a:p>
        </p:txBody>
      </p:sp>
    </p:spTree>
    <p:extLst>
      <p:ext uri="{BB962C8B-B14F-4D97-AF65-F5344CB8AC3E}">
        <p14:creationId xmlns:p14="http://schemas.microsoft.com/office/powerpoint/2010/main" val="3430620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8AFD5D71-38DF-49EC-A6EB-6D8C8E3147CF}" type="datetimeFigureOut">
              <a:rPr lang="hu-HU"/>
              <a:pPr>
                <a:defRPr/>
              </a:pPr>
              <a:t>2023. 11. 02.</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7AB0D9C2-2109-4F87-95D3-7C6133E7D742}" type="slidenum">
              <a:rPr lang="hu-HU"/>
              <a:pPr>
                <a:defRPr/>
              </a:pPr>
              <a:t>‹#›</a:t>
            </a:fld>
            <a:endParaRPr lang="hu-HU"/>
          </a:p>
        </p:txBody>
      </p:sp>
    </p:spTree>
    <p:extLst>
      <p:ext uri="{BB962C8B-B14F-4D97-AF65-F5344CB8AC3E}">
        <p14:creationId xmlns:p14="http://schemas.microsoft.com/office/powerpoint/2010/main" val="122436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4F1CD3E-4BC5-42BA-836B-4A18A7A467D2}" type="datetimeFigureOut">
              <a:rPr lang="hu-HU"/>
              <a:pPr>
                <a:defRPr/>
              </a:pPr>
              <a:t>2023. 11. 02.</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E904921-8B9A-4E86-8C64-1C5689930D9A}"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hyperlink" Target="https://hu.wikipedia.org/wiki/Paul_Troger" TargetMode="External"/><Relationship Id="rId4" Type="http://schemas.openxmlformats.org/officeDocument/2006/relationships/image" Target="../media/image76.jpeg"/></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Kép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7800" y="0"/>
            <a:ext cx="51562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Kép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5738" y="3454400"/>
            <a:ext cx="51403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Szövegdoboz 6"/>
          <p:cNvSpPr txBox="1">
            <a:spLocks noChangeArrowheads="1"/>
          </p:cNvSpPr>
          <p:nvPr/>
        </p:nvSpPr>
        <p:spPr bwMode="auto">
          <a:xfrm>
            <a:off x="1517650" y="2162175"/>
            <a:ext cx="24844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rgbClr val="00B050"/>
                </a:solidFill>
                <a:latin typeface="Arial" charset="0"/>
              </a:rPr>
              <a:t>Fellner Jakab</a:t>
            </a:r>
          </a:p>
          <a:p>
            <a:pPr eaLnBrk="1" hangingPunct="1">
              <a:spcBef>
                <a:spcPct val="0"/>
              </a:spcBef>
              <a:buFontTx/>
              <a:buNone/>
            </a:pPr>
            <a:r>
              <a:rPr lang="hu-HU" altLang="hu-HU" sz="2400" b="1">
                <a:latin typeface="Arial" charset="0"/>
              </a:rPr>
              <a:t>1722-1780</a:t>
            </a:r>
          </a:p>
          <a:p>
            <a:pPr eaLnBrk="1" hangingPunct="1">
              <a:spcBef>
                <a:spcPct val="0"/>
              </a:spcBef>
              <a:buFontTx/>
              <a:buNone/>
            </a:pPr>
            <a:r>
              <a:rPr lang="hu-HU" altLang="hu-HU" sz="2400" b="1">
                <a:latin typeface="Arial" charset="0"/>
              </a:rPr>
              <a:t>/egri Líceum/</a:t>
            </a:r>
          </a:p>
        </p:txBody>
      </p:sp>
      <p:sp>
        <p:nvSpPr>
          <p:cNvPr id="2053" name="Szövegdoboz 7"/>
          <p:cNvSpPr txBox="1">
            <a:spLocks noChangeArrowheads="1"/>
          </p:cNvSpPr>
          <p:nvPr/>
        </p:nvSpPr>
        <p:spPr bwMode="auto">
          <a:xfrm>
            <a:off x="1036638" y="3551238"/>
            <a:ext cx="29638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rgbClr val="00B050"/>
                </a:solidFill>
                <a:latin typeface="Arial" charset="0"/>
              </a:rPr>
              <a:t>Hefele Menyhért</a:t>
            </a:r>
          </a:p>
          <a:p>
            <a:pPr eaLnBrk="1" hangingPunct="1">
              <a:spcBef>
                <a:spcPct val="0"/>
              </a:spcBef>
              <a:buFontTx/>
              <a:buNone/>
            </a:pPr>
            <a:r>
              <a:rPr lang="hu-HU" altLang="hu-HU" sz="2400" b="1">
                <a:latin typeface="Arial" charset="0"/>
              </a:rPr>
              <a:t>1716-1794</a:t>
            </a:r>
          </a:p>
          <a:p>
            <a:pPr eaLnBrk="1" hangingPunct="1">
              <a:spcBef>
                <a:spcPct val="0"/>
              </a:spcBef>
              <a:buFontTx/>
              <a:buNone/>
            </a:pPr>
            <a:r>
              <a:rPr lang="hu-HU" altLang="hu-HU" sz="2400" b="1">
                <a:latin typeface="Arial" charset="0"/>
              </a:rPr>
              <a:t>/szombathely-i</a:t>
            </a:r>
          </a:p>
          <a:p>
            <a:pPr eaLnBrk="1" hangingPunct="1">
              <a:spcBef>
                <a:spcPct val="0"/>
              </a:spcBef>
              <a:buFontTx/>
              <a:buNone/>
            </a:pPr>
            <a:r>
              <a:rPr lang="hu-HU" altLang="hu-HU" sz="2400" b="1">
                <a:latin typeface="Arial" charset="0"/>
              </a:rPr>
              <a:t>püspöki palota/</a:t>
            </a:r>
          </a:p>
        </p:txBody>
      </p:sp>
      <p:sp>
        <p:nvSpPr>
          <p:cNvPr id="2054" name="Szövegdoboz 8"/>
          <p:cNvSpPr txBox="1">
            <a:spLocks noChangeArrowheads="1"/>
          </p:cNvSpPr>
          <p:nvPr/>
        </p:nvSpPr>
        <p:spPr bwMode="auto">
          <a:xfrm>
            <a:off x="179388" y="236538"/>
            <a:ext cx="3095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b="1">
                <a:solidFill>
                  <a:srgbClr val="FF0000"/>
                </a:solidFill>
                <a:latin typeface="Arial" charset="0"/>
              </a:rPr>
              <a:t>Copf stílus  </a:t>
            </a:r>
          </a:p>
          <a:p>
            <a:pPr eaLnBrk="1" hangingPunct="1">
              <a:spcBef>
                <a:spcPct val="0"/>
              </a:spcBef>
              <a:buFontTx/>
              <a:buNone/>
            </a:pPr>
            <a:r>
              <a:rPr lang="hu-HU" altLang="hu-HU" b="1">
                <a:solidFill>
                  <a:srgbClr val="FF0000"/>
                </a:solidFill>
                <a:latin typeface="Arial" charset="0"/>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ájl:Selyemgomb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églalap 2"/>
          <p:cNvSpPr>
            <a:spLocks noChangeArrowheads="1"/>
          </p:cNvSpPr>
          <p:nvPr/>
        </p:nvSpPr>
        <p:spPr bwMode="auto">
          <a:xfrm>
            <a:off x="179388" y="23813"/>
            <a:ext cx="461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rgbClr val="FF0000"/>
                </a:solidFill>
                <a:latin typeface="Arial" charset="0"/>
              </a:rPr>
              <a:t>Selyemgombolyító Óbuda</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églalap 1"/>
          <p:cNvSpPr>
            <a:spLocks noChangeArrowheads="1"/>
          </p:cNvSpPr>
          <p:nvPr/>
        </p:nvSpPr>
        <p:spPr bwMode="auto">
          <a:xfrm>
            <a:off x="395288" y="333375"/>
            <a:ext cx="4735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latin typeface="Arial" charset="0"/>
              </a:rPr>
              <a:t>alaprajza latin keresztet formáz</a:t>
            </a:r>
          </a:p>
        </p:txBody>
      </p:sp>
      <p:pic>
        <p:nvPicPr>
          <p:cNvPr id="10342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52500"/>
            <a:ext cx="9144000"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513" y="0"/>
            <a:ext cx="4716462"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Fájl:Szombathely katedrála int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925" y="-4763"/>
            <a:ext cx="9286875"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s://i.szalas.hu/pois/375/original/167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25" y="0"/>
            <a:ext cx="916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églalap 1"/>
          <p:cNvSpPr>
            <a:spLocks noChangeArrowheads="1"/>
          </p:cNvSpPr>
          <p:nvPr/>
        </p:nvSpPr>
        <p:spPr bwMode="auto">
          <a:xfrm>
            <a:off x="250825" y="88900"/>
            <a:ext cx="8642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Balra a győri, mellette a szombathelyi szószék. Nem hagynak kétséget a szerzőséget illetően.</a:t>
            </a:r>
            <a:endParaRPr lang="hu-HU" altLang="hu-HU" sz="2000">
              <a:latin typeface="Arial" charset="0"/>
            </a:endParaRPr>
          </a:p>
        </p:txBody>
      </p:sp>
      <p:pic>
        <p:nvPicPr>
          <p:cNvPr id="107523" name="Picture 2" descr="https://infovilag.hu/uploads/ckeditor/hefele_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48038" y="768350"/>
            <a:ext cx="579755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églalap 1"/>
          <p:cNvSpPr>
            <a:spLocks noChangeArrowheads="1"/>
          </p:cNvSpPr>
          <p:nvPr/>
        </p:nvSpPr>
        <p:spPr bwMode="auto">
          <a:xfrm>
            <a:off x="227013" y="188913"/>
            <a:ext cx="376872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Madonna kápolna</a:t>
            </a:r>
            <a:endParaRPr lang="hu-HU" altLang="hu-HU" sz="2000" b="1">
              <a:latin typeface="Arial" charset="0"/>
            </a:endParaRPr>
          </a:p>
          <a:p>
            <a:pPr eaLnBrk="1" hangingPunct="1">
              <a:spcBef>
                <a:spcPct val="0"/>
              </a:spcBef>
              <a:buFontTx/>
              <a:buNone/>
            </a:pPr>
            <a:endParaRPr lang="hu-HU" altLang="hu-HU" sz="2000" b="1">
              <a:latin typeface="Arial" charset="0"/>
            </a:endParaRPr>
          </a:p>
          <a:p>
            <a:pPr eaLnBrk="1" hangingPunct="1">
              <a:spcBef>
                <a:spcPct val="0"/>
              </a:spcBef>
              <a:buFontTx/>
              <a:buNone/>
            </a:pPr>
            <a:r>
              <a:rPr lang="hu-HU" altLang="hu-HU" sz="2000" b="1">
                <a:latin typeface="Arial" charset="0"/>
              </a:rPr>
              <a:t>Az eredeti Szent Mihály-kápolna kifestésével 1798-ban Szily János püspök (1777–1799) Franz Anton Maulbertsch tanítványát,</a:t>
            </a:r>
          </a:p>
          <a:p>
            <a:pPr eaLnBrk="1" hangingPunct="1">
              <a:spcBef>
                <a:spcPct val="0"/>
              </a:spcBef>
              <a:buFontTx/>
              <a:buNone/>
            </a:pPr>
            <a:r>
              <a:rPr lang="hu-HU" altLang="hu-HU" sz="2400" b="1">
                <a:solidFill>
                  <a:srgbClr val="00B050"/>
                </a:solidFill>
                <a:latin typeface="Arial" charset="0"/>
              </a:rPr>
              <a:t>Josef Winterhaldert</a:t>
            </a:r>
          </a:p>
          <a:p>
            <a:pPr eaLnBrk="1" hangingPunct="1">
              <a:spcBef>
                <a:spcPct val="0"/>
              </a:spcBef>
              <a:buFontTx/>
              <a:buNone/>
            </a:pPr>
            <a:r>
              <a:rPr lang="hu-HU" altLang="hu-HU" sz="2400" b="1">
                <a:solidFill>
                  <a:srgbClr val="00B050"/>
                </a:solidFill>
                <a:latin typeface="Arial" charset="0"/>
              </a:rPr>
              <a:t> </a:t>
            </a:r>
            <a:r>
              <a:rPr lang="hu-HU" altLang="hu-HU" sz="2000" b="1">
                <a:latin typeface="Arial" charset="0"/>
              </a:rPr>
              <a:t>(1743–1807) bízta meg, aki  hogy kifesti a kápolna oldalfalait és mennyezetét.</a:t>
            </a:r>
          </a:p>
          <a:p>
            <a:pPr eaLnBrk="1" hangingPunct="1">
              <a:spcBef>
                <a:spcPct val="0"/>
              </a:spcBef>
              <a:buFontTx/>
              <a:buNone/>
            </a:pPr>
            <a:r>
              <a:rPr lang="hu-HU" altLang="hu-HU" sz="2000" b="1">
                <a:latin typeface="Arial" charset="0"/>
              </a:rPr>
              <a:t>/A mennyezeten az Utolsó Ítélet/</a:t>
            </a:r>
          </a:p>
          <a:p>
            <a:pPr eaLnBrk="1" hangingPunct="1">
              <a:spcBef>
                <a:spcPct val="0"/>
              </a:spcBef>
              <a:buFontTx/>
              <a:buNone/>
            </a:pPr>
            <a:r>
              <a:rPr lang="hu-HU" altLang="hu-HU" sz="2000" b="1">
                <a:latin typeface="Arial" charset="0"/>
              </a:rPr>
              <a:t>Az oltár 1928-ban készült Hefelenek a püspöki levéltárban őrzött terve alapján.</a:t>
            </a:r>
          </a:p>
          <a:p>
            <a:pPr eaLnBrk="1" hangingPunct="1">
              <a:spcBef>
                <a:spcPct val="0"/>
              </a:spcBef>
              <a:buFontTx/>
              <a:buNone/>
            </a:pPr>
            <a:r>
              <a:rPr lang="hu-HU" altLang="hu-HU" sz="2000" b="1">
                <a:latin typeface="Arial" charset="0"/>
              </a:rPr>
              <a:t>A székesegyházban egyedül itt maradtak meg az eredeti falfestmények.</a:t>
            </a:r>
          </a:p>
          <a:p>
            <a:pPr eaLnBrk="1" hangingPunct="1">
              <a:spcBef>
                <a:spcPct val="0"/>
              </a:spcBef>
              <a:buFontTx/>
              <a:buNone/>
            </a:pPr>
            <a:endParaRPr lang="hu-HU" altLang="hu-HU" sz="2000" b="1">
              <a:latin typeface="Arial" charset="0"/>
            </a:endParaRPr>
          </a:p>
        </p:txBody>
      </p:sp>
      <p:pic>
        <p:nvPicPr>
          <p:cNvPr id="108547" name="Picture 4" descr="Fájl:Szombathely székesegyház kápoln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5738" y="-34925"/>
            <a:ext cx="5181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463" y="12700"/>
            <a:ext cx="8748712" cy="678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églalap 1"/>
          <p:cNvSpPr>
            <a:spLocks noChangeArrowheads="1"/>
          </p:cNvSpPr>
          <p:nvPr/>
        </p:nvSpPr>
        <p:spPr bwMode="auto">
          <a:xfrm>
            <a:off x="323850" y="115888"/>
            <a:ext cx="88201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800"/>
              <a:t>Szintén </a:t>
            </a:r>
            <a:r>
              <a:rPr lang="hu-HU" altLang="hu-HU" sz="2000" b="1">
                <a:solidFill>
                  <a:srgbClr val="FF0000"/>
                </a:solidFill>
              </a:rPr>
              <a:t>1779-ben égett le a várossal délnyugaton szomszédos Perint község</a:t>
            </a:r>
            <a:r>
              <a:rPr lang="hu-HU" altLang="hu-HU" sz="1800"/>
              <a:t>, ahol Szily püspök jobbágyai laktak. A szerény épületeket teljesen elemésztette a tűzvész. A püspök saját birtokából parcelláz, falut épít fedél nélkül maradt jobbágyai számára</a:t>
            </a:r>
            <a:r>
              <a:rPr lang="hu-HU" altLang="hu-HU" sz="2000" b="1">
                <a:solidFill>
                  <a:srgbClr val="FF0000"/>
                </a:solidFill>
                <a:latin typeface="Arial" charset="0"/>
              </a:rPr>
              <a:t>. A házakat ismét Hefele tervezi,</a:t>
            </a:r>
            <a:r>
              <a:rPr lang="hu-HU" altLang="hu-HU" sz="1800"/>
              <a:t> aki annak ellenére, hogy bécsi művész, a magyar népi építészet hagyományait figyelembe véve tervezi e házakat. Az 1961-ben megjelent könyv</a:t>
            </a:r>
            <a:r>
              <a:rPr lang="hu-HU" altLang="hu-HU" sz="1800" baseline="30000"/>
              <a:t>18</a:t>
            </a:r>
            <a:r>
              <a:rPr lang="hu-HU" altLang="hu-HU" sz="1800"/>
              <a:t> úgy véli, hogy már megsemmisültek az eredeti épületek. Az újperinti utcaképekről közölt négy fotó közül azonban az egyiken az Erkel Ferenc utca 43. számú házat láthatjuk, amely akkor még őrizte Hefele eredeti vakolati dekorációját.</a:t>
            </a:r>
          </a:p>
        </p:txBody>
      </p:sp>
      <p:pic>
        <p:nvPicPr>
          <p:cNvPr id="110595" name="Picture 2" descr="XVIII. századi jobbágyház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57425" y="2695575"/>
            <a:ext cx="688657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611188" y="530225"/>
            <a:ext cx="8137525" cy="544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hu-HU" sz="2000" b="1">
                <a:solidFill>
                  <a:srgbClr val="323232"/>
                </a:solidFill>
                <a:latin typeface="Arial" charset="0"/>
              </a:rPr>
              <a:t>Hefele Menyhért időrendben utolsó szombathelyi alkotása, az eredetileg préposti székhelynek készült kis palota, az </a:t>
            </a:r>
          </a:p>
          <a:p>
            <a:pPr>
              <a:spcBef>
                <a:spcPct val="0"/>
              </a:spcBef>
              <a:buFontTx/>
              <a:buNone/>
            </a:pPr>
            <a:r>
              <a:rPr lang="hu-HU" altLang="hu-HU" sz="2800" b="1">
                <a:solidFill>
                  <a:srgbClr val="FF0000"/>
                </a:solidFill>
                <a:latin typeface="Arial" charset="0"/>
              </a:rPr>
              <a:t>Eölbey-ház</a:t>
            </a:r>
            <a:r>
              <a:rPr lang="hu-HU" altLang="hu-HU" sz="2000" b="1">
                <a:solidFill>
                  <a:srgbClr val="323232"/>
                </a:solidFill>
                <a:latin typeface="Arial" charset="0"/>
              </a:rPr>
              <a:t>. Az épületet Eölbey János kanonok (1759-1820), Szily püspök unokaöccse építtette 1796-ban Anreith János Györggyel, aki Hefele halálát követően a székesegyház építkezését is vezette (síremléke a székesegyház déli részén található).</a:t>
            </a:r>
          </a:p>
          <a:p>
            <a:pPr>
              <a:spcBef>
                <a:spcPct val="0"/>
              </a:spcBef>
              <a:buFontTx/>
              <a:buNone/>
            </a:pPr>
            <a:endParaRPr lang="hu-HU" altLang="hu-HU" sz="2000" b="1">
              <a:latin typeface="Arial" charset="0"/>
            </a:endParaRPr>
          </a:p>
          <a:p>
            <a:pPr>
              <a:spcBef>
                <a:spcPct val="0"/>
              </a:spcBef>
              <a:buFontTx/>
              <a:buNone/>
            </a:pPr>
            <a:r>
              <a:rPr lang="hu-HU" altLang="hu-HU" sz="2000" b="1">
                <a:solidFill>
                  <a:srgbClr val="323232"/>
                </a:solidFill>
                <a:latin typeface="Arial" charset="0"/>
              </a:rPr>
              <a:t>A ház Walder Gyula műegyetemi tanár véleménye szerint hazánk legszebb kispalotája. A toszkán fejezetű pilaszterekkel (falba építette pillérekkel) összefogott főhomlokzata, kis méretei mellett is monumentális hatású. Két oldalról magas, gazdagon képzett kerítésfal választja el a szomszédos házaktól, s ezen tovább folytatódik a homlokzati falpillérek ritmusa.</a:t>
            </a:r>
          </a:p>
          <a:p>
            <a:pPr>
              <a:spcBef>
                <a:spcPct val="0"/>
              </a:spcBef>
              <a:buFontTx/>
              <a:buNone/>
            </a:pPr>
            <a:endParaRPr lang="hu-HU" altLang="hu-HU" sz="2000" b="1">
              <a:solidFill>
                <a:srgbClr val="323232"/>
              </a:solidFill>
              <a:latin typeface="Arial" charset="0"/>
            </a:endParaRPr>
          </a:p>
          <a:p>
            <a:pPr>
              <a:spcBef>
                <a:spcPct val="0"/>
              </a:spcBef>
              <a:buFontTx/>
              <a:buNone/>
            </a:pPr>
            <a:r>
              <a:rPr lang="hu-HU" altLang="hu-HU" sz="2000" b="1">
                <a:latin typeface="Arial" charset="0"/>
              </a:rPr>
              <a:t>A rendszerváltozás éveitől különböző egyházi célokat szolgál, itt működik a Szombathelyi Egyházmegyei Karitász központja is.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s://static.szombathelypont.hu/image/2014/10/thax2-elbei-hz.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ctrs.network.hu/clubpicture/1/8/2/9/_/fellner_jakab_1829846_538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1275" y="0"/>
            <a:ext cx="52800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églalap 1"/>
          <p:cNvSpPr>
            <a:spLocks noChangeArrowheads="1"/>
          </p:cNvSpPr>
          <p:nvPr/>
        </p:nvSpPr>
        <p:spPr bwMode="auto">
          <a:xfrm>
            <a:off x="250825" y="1484313"/>
            <a:ext cx="33845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00B050"/>
                </a:solidFill>
                <a:latin typeface="Arial" charset="0"/>
              </a:rPr>
              <a:t>Fellner Jakab</a:t>
            </a:r>
          </a:p>
          <a:p>
            <a:pPr eaLnBrk="1" hangingPunct="1">
              <a:spcBef>
                <a:spcPct val="0"/>
              </a:spcBef>
              <a:buFontTx/>
              <a:buNone/>
            </a:pPr>
            <a:r>
              <a:rPr lang="hu-HU" altLang="hu-HU" sz="2000" b="1">
                <a:latin typeface="Arial" charset="0"/>
              </a:rPr>
              <a:t>(Fellenthali Fellner Jakab) (Nikolsburg, mai nevén Mikulov Cseho. 1722. július 25. – Tata, 1780. december 12.)</a:t>
            </a:r>
          </a:p>
          <a:p>
            <a:pPr eaLnBrk="1" hangingPunct="1">
              <a:spcBef>
                <a:spcPct val="0"/>
              </a:spcBef>
              <a:buFontTx/>
              <a:buNone/>
            </a:pPr>
            <a:r>
              <a:rPr lang="hu-HU" altLang="hu-HU" sz="2000" b="1">
                <a:latin typeface="Arial" charset="0"/>
              </a:rPr>
              <a:t>építész,</a:t>
            </a:r>
            <a:endParaRPr lang="hu-HU" altLang="hu-HU" sz="2000">
              <a:latin typeface="Arial"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0" y="620713"/>
            <a:ext cx="9137650" cy="586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Ferences templom  - Szent Erzsébet-templom – Ferences templo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67138" y="-34925"/>
            <a:ext cx="5400675"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églalap 1"/>
          <p:cNvSpPr>
            <a:spLocks noChangeArrowheads="1"/>
          </p:cNvSpPr>
          <p:nvPr/>
        </p:nvSpPr>
        <p:spPr bwMode="auto">
          <a:xfrm>
            <a:off x="179388" y="26035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Szent Erzsébet-templom</a:t>
            </a:r>
          </a:p>
          <a:p>
            <a:pPr eaLnBrk="1" hangingPunct="1">
              <a:spcBef>
                <a:spcPct val="0"/>
              </a:spcBef>
              <a:buFontTx/>
              <a:buNone/>
            </a:pPr>
            <a:r>
              <a:rPr lang="hu-HU" altLang="hu-HU" sz="2000" b="1">
                <a:latin typeface="Arial" charset="0"/>
              </a:rPr>
              <a:t>Ferences templom </a:t>
            </a:r>
          </a:p>
          <a:p>
            <a:pPr eaLnBrk="1" hangingPunct="1">
              <a:spcBef>
                <a:spcPct val="0"/>
              </a:spcBef>
              <a:buFontTx/>
              <a:buNone/>
            </a:pPr>
            <a:r>
              <a:rPr lang="hu-HU" altLang="hu-HU" sz="2000" b="1">
                <a:latin typeface="Arial" charset="0"/>
              </a:rPr>
              <a:t>Szombathely</a:t>
            </a:r>
          </a:p>
        </p:txBody>
      </p:sp>
      <p:pic>
        <p:nvPicPr>
          <p:cNvPr id="114692" name="Picture 5" descr="https://static.szombathelypont.hu/image/2014/09/thax2-img_6583jp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1322388"/>
            <a:ext cx="328612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églalap 1"/>
          <p:cNvSpPr>
            <a:spLocks noChangeArrowheads="1"/>
          </p:cNvSpPr>
          <p:nvPr/>
        </p:nvSpPr>
        <p:spPr bwMode="auto">
          <a:xfrm>
            <a:off x="468313" y="333375"/>
            <a:ext cx="84963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Szombathely</a:t>
            </a:r>
          </a:p>
          <a:p>
            <a:pPr eaLnBrk="1" hangingPunct="1">
              <a:spcBef>
                <a:spcPct val="0"/>
              </a:spcBef>
              <a:buFontTx/>
              <a:buNone/>
            </a:pPr>
            <a:r>
              <a:rPr lang="hu-HU" altLang="hu-HU" sz="2000" b="1">
                <a:latin typeface="Arial" charset="0"/>
              </a:rPr>
              <a:t>Szent Erzsébet (ferences) templom kriptája</a:t>
            </a:r>
          </a:p>
          <a:p>
            <a:pPr eaLnBrk="1" hangingPunct="1">
              <a:spcBef>
                <a:spcPct val="0"/>
              </a:spcBef>
              <a:buFontTx/>
              <a:buNone/>
            </a:pPr>
            <a:r>
              <a:rPr lang="hu-HU" altLang="hu-HU" sz="2000" b="1">
                <a:latin typeface="Arial" charset="0"/>
              </a:rPr>
              <a:t>A sírbolt márványlapján másodikként Hefele Menyhért építész ( ) nevét örökítik meg az aranybetűk, akinek a templom külső falán is van emléktáblája. A történetírás szerint ide temették a ferencesekhez (habár a most feltárás alatt álló kriptában nem találták meg, lehet a sírhelye máshol a templomban).</a:t>
            </a:r>
          </a:p>
          <a:p>
            <a:pPr eaLnBrk="1" hangingPunct="1">
              <a:spcBef>
                <a:spcPct val="0"/>
              </a:spcBef>
              <a:buFontTx/>
              <a:buNone/>
            </a:pPr>
            <a:endParaRPr lang="hu-HU" altLang="hu-HU" sz="1800"/>
          </a:p>
        </p:txBody>
      </p:sp>
      <p:pic>
        <p:nvPicPr>
          <p:cNvPr id="115715" name="Picture 4" descr="https://www.frisss.hu/galeria/23067/2246_55094_ferences_kripta_20170208_szombathely_bm9074_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03525" y="2667000"/>
            <a:ext cx="630872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Tata, kéttornyú római katolikus templom 2022 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00563" y="0"/>
            <a:ext cx="4643437"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églalap 1"/>
          <p:cNvSpPr>
            <a:spLocks noChangeArrowheads="1"/>
          </p:cNvSpPr>
          <p:nvPr/>
        </p:nvSpPr>
        <p:spPr bwMode="auto">
          <a:xfrm>
            <a:off x="71438" y="981075"/>
            <a:ext cx="4572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rgbClr val="FF0000"/>
                </a:solidFill>
                <a:latin typeface="Arial" charset="0"/>
              </a:rPr>
              <a:t>Tatai </a:t>
            </a:r>
          </a:p>
          <a:p>
            <a:pPr eaLnBrk="1" hangingPunct="1">
              <a:spcBef>
                <a:spcPct val="0"/>
              </a:spcBef>
              <a:buFontTx/>
              <a:buNone/>
            </a:pPr>
            <a:r>
              <a:rPr lang="hu-HU" altLang="hu-HU" sz="2000" b="1">
                <a:solidFill>
                  <a:srgbClr val="FF0000"/>
                </a:solidFill>
                <a:latin typeface="Arial" charset="0"/>
              </a:rPr>
              <a:t>Szent Kereszt felmagasztalása templom, </a:t>
            </a:r>
          </a:p>
          <a:p>
            <a:pPr eaLnBrk="1" hangingPunct="1">
              <a:spcBef>
                <a:spcPct val="0"/>
              </a:spcBef>
              <a:buFontTx/>
              <a:buNone/>
            </a:pPr>
            <a:r>
              <a:rPr lang="hu-HU" altLang="hu-HU" sz="2000" b="1">
                <a:solidFill>
                  <a:srgbClr val="FF0000"/>
                </a:solidFill>
                <a:latin typeface="Arial" charset="0"/>
              </a:rPr>
              <a:t>köznapi nevén tatai nagytemplom </a:t>
            </a:r>
          </a:p>
        </p:txBody>
      </p:sp>
      <p:sp>
        <p:nvSpPr>
          <p:cNvPr id="13316" name="Téglalap 2"/>
          <p:cNvSpPr>
            <a:spLocks noChangeArrowheads="1"/>
          </p:cNvSpPr>
          <p:nvPr/>
        </p:nvSpPr>
        <p:spPr bwMode="auto">
          <a:xfrm>
            <a:off x="71438" y="3021013"/>
            <a:ext cx="396081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Első jelentős önálló munkája az 1751-ben megkezdett tatai plébániatemplom, melynek építését utódja, Grossmann József fejezte be 1780 után.</a:t>
            </a:r>
          </a:p>
          <a:p>
            <a:pPr eaLnBrk="1" hangingPunct="1">
              <a:spcBef>
                <a:spcPct val="0"/>
              </a:spcBef>
              <a:buFontTx/>
              <a:buNone/>
            </a:pPr>
            <a:endParaRPr lang="hu-HU" altLang="hu-HU" sz="2000" b="1">
              <a:latin typeface="Arial" charset="0"/>
            </a:endParaRPr>
          </a:p>
          <a:p>
            <a:pPr eaLnBrk="1" hangingPunct="1">
              <a:spcBef>
                <a:spcPct val="0"/>
              </a:spcBef>
              <a:buFontTx/>
              <a:buNone/>
            </a:pPr>
            <a:r>
              <a:rPr lang="hu-HU" altLang="hu-HU" sz="2000" b="1">
                <a:latin typeface="Arial" charset="0"/>
              </a:rPr>
              <a:t>Végrendelete szerint itt helyezték végső nyughelyére  Fellner Jakabot is.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Kép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0"/>
            <a:ext cx="9859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2411413" y="115888"/>
            <a:ext cx="4572000" cy="1201737"/>
          </a:xfrm>
          <a:prstGeom prst="rect">
            <a:avLst/>
          </a:prstGeom>
        </p:spPr>
        <p:txBody>
          <a:bodyPr>
            <a:spAutoFit/>
          </a:bodyPr>
          <a:lstStyle/>
          <a:p>
            <a:pPr>
              <a:defRPr/>
            </a:pPr>
            <a:r>
              <a:rPr lang="hu-HU" sz="2400" b="1" kern="0" dirty="0">
                <a:solidFill>
                  <a:srgbClr val="FF0000"/>
                </a:solidFill>
                <a:latin typeface="Arial" pitchFamily="34"/>
                <a:cs typeface="Arial" pitchFamily="34"/>
              </a:rPr>
              <a:t>CSEKLÉSZ 1756-ban Fellner Jakab tervei szerint átalakították és bővítették.</a:t>
            </a:r>
            <a:endParaRPr lang="hu-HU" sz="2400" dirty="0">
              <a:solidFill>
                <a:srgbClr val="FF0000"/>
              </a:solidFill>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egykor.hu/images/2010/original/bernolakovo-eszterhazy-kastely-.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13" y="523875"/>
            <a:ext cx="9132887"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zövegdoboz 2"/>
          <p:cNvSpPr txBox="1">
            <a:spLocks noChangeArrowheads="1"/>
          </p:cNvSpPr>
          <p:nvPr/>
        </p:nvSpPr>
        <p:spPr bwMode="auto">
          <a:xfrm>
            <a:off x="468313" y="61913"/>
            <a:ext cx="2990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Cseklész Szlovákia</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egykor.hu/images/2010/original/bernolakovo-eszterhazy-kastely-_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92150"/>
            <a:ext cx="9132888"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églalap 1"/>
          <p:cNvSpPr>
            <a:spLocks noChangeArrowheads="1"/>
          </p:cNvSpPr>
          <p:nvPr/>
        </p:nvSpPr>
        <p:spPr bwMode="auto">
          <a:xfrm>
            <a:off x="323850" y="260350"/>
            <a:ext cx="8496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rgbClr val="FF0000"/>
                </a:solidFill>
                <a:latin typeface="Arial" charset="0"/>
              </a:rPr>
              <a:t>MÓR Lamberg </a:t>
            </a:r>
            <a:r>
              <a:rPr lang="hu-HU" altLang="hu-HU" sz="2000" b="1">
                <a:latin typeface="Arial" charset="0"/>
              </a:rPr>
              <a:t>Ferenc Antal gróf építtette a család nyári rezidenciájául Fellner Jakab tervei alapján 1762- 1766 között.</a:t>
            </a:r>
          </a:p>
        </p:txBody>
      </p:sp>
      <p:pic>
        <p:nvPicPr>
          <p:cNvPr id="17411" name="Picture 2" descr="https://www.kastelyok.com/images/267/31359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7963" y="1109663"/>
            <a:ext cx="7666037"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3.bp.blogspot.com/-Em3-gaLP8Oo/VUGt-FtTCBI/AAAAAAAAUNI/66eRMeOsLGw/s1600/IMG_365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1588"/>
            <a:ext cx="9251950"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250825" y="908050"/>
            <a:ext cx="3168650" cy="5257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2.bp.blogspot.com/-3nGucQWX_XM/VUGtQryuPeI/AAAAAAAAUKU/t3EwuDAcz0U/s1600/IMG_36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95738" y="-6350"/>
            <a:ext cx="5148262"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http://1.bp.blogspot.com/-7E4JqgGLxkA/VUGtJFRwmVI/AAAAAAAAUJw/LbxFvspnQcw/s1600/IMG_36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49338"/>
            <a:ext cx="356393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 tatai Esterházy-kastély turisztikai célú fejlesztése, Tervező: M Építész Iroda, 2020., Fotó: Pazirik Informatikai Kf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950" y="-71438"/>
            <a:ext cx="925195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Szövegdoboz 1"/>
          <p:cNvSpPr txBox="1">
            <a:spLocks noChangeArrowheads="1"/>
          </p:cNvSpPr>
          <p:nvPr/>
        </p:nvSpPr>
        <p:spPr bwMode="auto">
          <a:xfrm>
            <a:off x="827088" y="692150"/>
            <a:ext cx="106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rgbClr val="FF0000"/>
                </a:solidFill>
                <a:latin typeface="Arial" charset="0"/>
              </a:rPr>
              <a:t>TATA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églalap 1"/>
          <p:cNvSpPr>
            <a:spLocks noChangeArrowheads="1"/>
          </p:cNvSpPr>
          <p:nvPr/>
        </p:nvSpPr>
        <p:spPr bwMode="auto">
          <a:xfrm>
            <a:off x="468313" y="333375"/>
            <a:ext cx="3455987"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hu-HU" altLang="hu-HU" sz="2800" b="1" dirty="0" smtClean="0">
                <a:latin typeface="Arial" panose="020B0604020202020204" pitchFamily="34" charset="0"/>
                <a:cs typeface="Arial" panose="020B0604020202020204" pitchFamily="34" charset="0"/>
              </a:rPr>
              <a:t>18.sz.2.felében:</a:t>
            </a:r>
          </a:p>
          <a:p>
            <a:pPr>
              <a:defRPr/>
            </a:pPr>
            <a:endParaRPr lang="hu-HU" altLang="hu-HU" sz="2800" b="1" dirty="0" smtClean="0">
              <a:latin typeface="Arial" panose="020B0604020202020204" pitchFamily="34" charset="0"/>
              <a:cs typeface="Arial" panose="020B0604020202020204" pitchFamily="34" charset="0"/>
            </a:endParaRPr>
          </a:p>
          <a:p>
            <a:pPr>
              <a:defRPr/>
            </a:pPr>
            <a:endParaRPr lang="hu-HU" altLang="hu-HU" sz="2800" dirty="0" smtClean="0">
              <a:latin typeface="Arial" panose="020B0604020202020204" pitchFamily="34" charset="0"/>
              <a:cs typeface="Arial" panose="020B0604020202020204" pitchFamily="34" charset="0"/>
            </a:endParaRPr>
          </a:p>
          <a:p>
            <a:pPr>
              <a:defRPr/>
            </a:pPr>
            <a:r>
              <a:rPr lang="hu-HU" altLang="hu-HU" sz="2800" b="1" dirty="0" smtClean="0">
                <a:latin typeface="Arial" panose="020B0604020202020204" pitchFamily="34" charset="0"/>
                <a:cs typeface="Arial" panose="020B0604020202020204" pitchFamily="34" charset="0"/>
              </a:rPr>
              <a:t>/Mária Terézia 1740-1780,</a:t>
            </a:r>
          </a:p>
          <a:p>
            <a:pPr>
              <a:defRPr/>
            </a:pPr>
            <a:endParaRPr lang="hu-HU" altLang="hu-HU" sz="2800" b="1" dirty="0" smtClean="0">
              <a:latin typeface="Arial" panose="020B0604020202020204" pitchFamily="34" charset="0"/>
              <a:cs typeface="Arial" panose="020B0604020202020204" pitchFamily="34" charset="0"/>
            </a:endParaRPr>
          </a:p>
          <a:p>
            <a:pPr>
              <a:defRPr/>
            </a:pPr>
            <a:r>
              <a:rPr lang="hu-HU" altLang="hu-HU" sz="2800" b="1" dirty="0" smtClean="0">
                <a:latin typeface="Arial" panose="020B0604020202020204" pitchFamily="34" charset="0"/>
                <a:cs typeface="Arial" panose="020B0604020202020204" pitchFamily="34" charset="0"/>
              </a:rPr>
              <a:t>II. József</a:t>
            </a:r>
          </a:p>
          <a:p>
            <a:pPr>
              <a:defRPr/>
            </a:pPr>
            <a:r>
              <a:rPr lang="hu-HU" altLang="hu-HU" sz="2800" b="1" dirty="0" smtClean="0">
                <a:latin typeface="Arial" panose="020B0604020202020204" pitchFamily="34" charset="0"/>
                <a:cs typeface="Arial" panose="020B0604020202020204" pitchFamily="34" charset="0"/>
              </a:rPr>
              <a:t>1780-1790, </a:t>
            </a:r>
          </a:p>
          <a:p>
            <a:pPr>
              <a:defRPr/>
            </a:pPr>
            <a:endParaRPr lang="hu-HU" altLang="hu-HU" sz="2800" dirty="0" smtClean="0">
              <a:latin typeface="Arial" panose="020B0604020202020204" pitchFamily="34" charset="0"/>
              <a:cs typeface="Arial" panose="020B0604020202020204" pitchFamily="34" charset="0"/>
            </a:endParaRPr>
          </a:p>
          <a:p>
            <a:pPr>
              <a:defRPr/>
            </a:pPr>
            <a:r>
              <a:rPr lang="hu-HU" altLang="hu-HU" sz="2800" b="1" dirty="0" smtClean="0">
                <a:latin typeface="Arial" panose="020B0604020202020204" pitchFamily="34" charset="0"/>
                <a:cs typeface="Arial" panose="020B0604020202020204" pitchFamily="34" charset="0"/>
              </a:rPr>
              <a:t>II. Lipót 1790-1792,</a:t>
            </a:r>
          </a:p>
          <a:p>
            <a:pPr>
              <a:defRPr/>
            </a:pPr>
            <a:endParaRPr lang="hu-HU" altLang="hu-HU" sz="2800" b="1" dirty="0" smtClean="0">
              <a:latin typeface="Arial" panose="020B0604020202020204" pitchFamily="34" charset="0"/>
              <a:cs typeface="Arial" panose="020B0604020202020204" pitchFamily="34" charset="0"/>
            </a:endParaRPr>
          </a:p>
          <a:p>
            <a:pPr marL="571500" indent="-571500">
              <a:buFontTx/>
              <a:buAutoNum type="romanUcPeriod"/>
              <a:defRPr/>
            </a:pPr>
            <a:r>
              <a:rPr lang="hu-HU" altLang="hu-HU" sz="2800" b="1" dirty="0" smtClean="0">
                <a:latin typeface="Arial" panose="020B0604020202020204" pitchFamily="34" charset="0"/>
                <a:cs typeface="Arial" panose="020B0604020202020204" pitchFamily="34" charset="0"/>
              </a:rPr>
              <a:t>Ferenc 1792-1835/</a:t>
            </a:r>
          </a:p>
          <a:p>
            <a:pPr>
              <a:defRPr/>
            </a:pPr>
            <a:endParaRPr lang="hu-HU" altLang="hu-HU" b="1" dirty="0" smtClean="0"/>
          </a:p>
          <a:p>
            <a:pPr>
              <a:defRPr/>
            </a:pPr>
            <a:endParaRPr lang="hu-HU" altLang="hu-HU" dirty="0" smtClean="0"/>
          </a:p>
        </p:txBody>
      </p:sp>
      <p:sp>
        <p:nvSpPr>
          <p:cNvPr id="3075" name="Téglalap 2"/>
          <p:cNvSpPr>
            <a:spLocks noChangeArrowheads="1"/>
          </p:cNvSpPr>
          <p:nvPr/>
        </p:nvSpPr>
        <p:spPr bwMode="auto">
          <a:xfrm>
            <a:off x="4140200" y="333375"/>
            <a:ext cx="5003800" cy="717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rgbClr val="00B050"/>
                </a:solidFill>
                <a:latin typeface="Arial" charset="0"/>
              </a:rPr>
              <a:t>Isidore Marcellus Amandus Canevale </a:t>
            </a:r>
            <a:r>
              <a:rPr lang="hu-HU" altLang="hu-HU" sz="2400" b="1">
                <a:latin typeface="Arial" charset="0"/>
              </a:rPr>
              <a:t>(1730 Fr.o-1786 Bécs)</a:t>
            </a:r>
          </a:p>
          <a:p>
            <a:pPr eaLnBrk="1" hangingPunct="1">
              <a:spcBef>
                <a:spcPct val="0"/>
              </a:spcBef>
              <a:buFontTx/>
              <a:buNone/>
            </a:pPr>
            <a:endParaRPr lang="hu-HU" altLang="hu-HU" sz="2400" b="1">
              <a:latin typeface="Arial" charset="0"/>
            </a:endParaRPr>
          </a:p>
          <a:p>
            <a:pPr eaLnBrk="1" hangingPunct="1">
              <a:spcBef>
                <a:spcPct val="0"/>
              </a:spcBef>
              <a:buFontTx/>
              <a:buNone/>
            </a:pPr>
            <a:r>
              <a:rPr lang="hu-HU" altLang="hu-HU" sz="2800" b="1">
                <a:solidFill>
                  <a:srgbClr val="00B050"/>
                </a:solidFill>
                <a:latin typeface="Arial" charset="0"/>
              </a:rPr>
              <a:t>Franz Anton Hillebrandt</a:t>
            </a:r>
            <a:r>
              <a:rPr lang="hu-HU" altLang="hu-HU" sz="2400" b="1">
                <a:latin typeface="Arial" charset="0"/>
              </a:rPr>
              <a:t>  (Bécs, 1719. – Bécs, 1797.)</a:t>
            </a:r>
          </a:p>
          <a:p>
            <a:pPr eaLnBrk="1" hangingPunct="1">
              <a:spcBef>
                <a:spcPct val="0"/>
              </a:spcBef>
              <a:buFontTx/>
              <a:buNone/>
            </a:pPr>
            <a:r>
              <a:rPr lang="hu-HU" altLang="hu-HU" sz="2400" b="1">
                <a:latin typeface="Arial" charset="0"/>
              </a:rPr>
              <a:t> </a:t>
            </a:r>
          </a:p>
          <a:p>
            <a:pPr eaLnBrk="1" hangingPunct="1">
              <a:spcBef>
                <a:spcPct val="0"/>
              </a:spcBef>
              <a:buFontTx/>
              <a:buNone/>
            </a:pPr>
            <a:r>
              <a:rPr lang="hu-HU" altLang="hu-HU" sz="2800" b="1">
                <a:solidFill>
                  <a:srgbClr val="00B050"/>
                </a:solidFill>
                <a:latin typeface="Arial" charset="0"/>
              </a:rPr>
              <a:t>Tallher József</a:t>
            </a:r>
            <a:r>
              <a:rPr lang="hu-HU" altLang="hu-HU" sz="2400" b="1">
                <a:latin typeface="Arial" charset="0"/>
              </a:rPr>
              <a:t> (Buda, 1730 k.-Buda, 1807. okt. 16.)</a:t>
            </a:r>
          </a:p>
          <a:p>
            <a:pPr eaLnBrk="1" hangingPunct="1">
              <a:spcBef>
                <a:spcPct val="0"/>
              </a:spcBef>
              <a:buFontTx/>
              <a:buNone/>
            </a:pPr>
            <a:endParaRPr lang="hu-HU" altLang="hu-HU" sz="2400" b="1">
              <a:latin typeface="Arial" charset="0"/>
            </a:endParaRPr>
          </a:p>
          <a:p>
            <a:pPr eaLnBrk="1" hangingPunct="1">
              <a:spcBef>
                <a:spcPct val="0"/>
              </a:spcBef>
              <a:buFontTx/>
              <a:buNone/>
            </a:pPr>
            <a:r>
              <a:rPr lang="hu-HU" altLang="hu-HU" sz="2800" b="1">
                <a:solidFill>
                  <a:srgbClr val="00B050"/>
                </a:solidFill>
                <a:latin typeface="Arial" charset="0"/>
              </a:rPr>
              <a:t>Fellner Jakab</a:t>
            </a:r>
            <a:r>
              <a:rPr lang="hu-HU" altLang="hu-HU" sz="2400" b="1">
                <a:latin typeface="Arial" charset="0"/>
              </a:rPr>
              <a:t> (1722Nikolsburg Cseho.-1780Tata)</a:t>
            </a:r>
          </a:p>
          <a:p>
            <a:pPr eaLnBrk="1" hangingPunct="1">
              <a:spcBef>
                <a:spcPct val="0"/>
              </a:spcBef>
              <a:buFontTx/>
              <a:buNone/>
            </a:pPr>
            <a:r>
              <a:rPr lang="hu-HU" altLang="hu-HU" sz="2800" b="1">
                <a:solidFill>
                  <a:srgbClr val="00B050"/>
                </a:solidFill>
                <a:latin typeface="Arial" charset="0"/>
              </a:rPr>
              <a:t>Melchior Hefele</a:t>
            </a:r>
            <a:r>
              <a:rPr lang="hu-HU" altLang="hu-HU" sz="2400" b="1">
                <a:latin typeface="Arial" charset="0"/>
              </a:rPr>
              <a:t> (1716 Kaltenburg Au.-1794 Szombathely)</a:t>
            </a:r>
          </a:p>
          <a:p>
            <a:pPr eaLnBrk="1" hangingPunct="1">
              <a:spcBef>
                <a:spcPct val="0"/>
              </a:spcBef>
              <a:buFontTx/>
              <a:buNone/>
            </a:pPr>
            <a:endParaRPr lang="hu-HU" altLang="hu-HU" sz="1800"/>
          </a:p>
          <a:p>
            <a:pPr eaLnBrk="1" hangingPunct="1">
              <a:spcBef>
                <a:spcPct val="0"/>
              </a:spcBef>
              <a:buFontTx/>
              <a:buNone/>
            </a:pPr>
            <a:r>
              <a:rPr lang="hu-HU" altLang="hu-HU" sz="1800"/>
              <a:t> </a:t>
            </a:r>
          </a:p>
          <a:p>
            <a:pPr eaLnBrk="1" hangingPunct="1">
              <a:spcBef>
                <a:spcPct val="0"/>
              </a:spcBef>
              <a:buFontTx/>
              <a:buNone/>
            </a:pPr>
            <a:endParaRPr lang="hu-HU" altLang="hu-HU" sz="1800"/>
          </a:p>
          <a:p>
            <a:pPr eaLnBrk="1" hangingPunct="1">
              <a:spcBef>
                <a:spcPct val="0"/>
              </a:spcBef>
              <a:buFontTx/>
              <a:buNone/>
            </a:pPr>
            <a:endParaRPr lang="hu-HU" altLang="hu-HU" sz="1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9178925"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ehet, hogy egy kép erről: szabadtér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93788"/>
            <a:ext cx="9144000"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églalap 1"/>
          <p:cNvSpPr>
            <a:spLocks noChangeArrowheads="1"/>
          </p:cNvSpPr>
          <p:nvPr/>
        </p:nvSpPr>
        <p:spPr bwMode="auto">
          <a:xfrm>
            <a:off x="4067175" y="6381750"/>
            <a:ext cx="3494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800" b="1">
                <a:latin typeface="Arial" charset="0"/>
              </a:rPr>
              <a:t>Szakács Judit fotói 2021.06.19</a:t>
            </a:r>
            <a:endParaRPr lang="hu-HU" altLang="hu-HU" sz="1800"/>
          </a:p>
        </p:txBody>
      </p:sp>
      <p:sp>
        <p:nvSpPr>
          <p:cNvPr id="22532" name="Téglalap 2"/>
          <p:cNvSpPr>
            <a:spLocks noChangeArrowheads="1"/>
          </p:cNvSpPr>
          <p:nvPr/>
        </p:nvSpPr>
        <p:spPr bwMode="auto">
          <a:xfrm>
            <a:off x="179388" y="115888"/>
            <a:ext cx="89646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Fellner által gyakran alkalmazott nyílásmotívum látható: a kosáríves, fúgázott homorulattal kialakított </a:t>
            </a:r>
            <a:r>
              <a:rPr lang="hu-HU" altLang="hu-HU" sz="2000" b="1" i="1">
                <a:latin typeface="Arial" charset="0"/>
              </a:rPr>
              <a:t>porte cochére en niche, </a:t>
            </a:r>
            <a:r>
              <a:rPr lang="hu-HU" altLang="hu-HU" sz="2000" b="1">
                <a:latin typeface="Arial" charset="0"/>
              </a:rPr>
              <a:t>amelyben erkélyes, nagyméretű ablak nyílik. </a:t>
            </a:r>
            <a:endParaRPr lang="hu-HU" altLang="hu-HU" sz="2000">
              <a:latin typeface="Arial" charset="0"/>
            </a:endParaRPr>
          </a:p>
        </p:txBody>
      </p:sp>
      <p:sp>
        <p:nvSpPr>
          <p:cNvPr id="22533" name="Szövegdoboz 1"/>
          <p:cNvSpPr txBox="1">
            <a:spLocks noChangeArrowheads="1"/>
          </p:cNvSpPr>
          <p:nvPr/>
        </p:nvSpPr>
        <p:spPr bwMode="auto">
          <a:xfrm>
            <a:off x="395288" y="1484313"/>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TATA</a:t>
            </a:r>
          </a:p>
        </p:txBody>
      </p:sp>
      <p:sp>
        <p:nvSpPr>
          <p:cNvPr id="2" name="Téglalap 1"/>
          <p:cNvSpPr/>
          <p:nvPr/>
        </p:nvSpPr>
        <p:spPr>
          <a:xfrm>
            <a:off x="2627313" y="3068638"/>
            <a:ext cx="1490662" cy="20891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m.utisugo.hu/_Images/ismertetok/latnivalok/000961099_piarista2.jpg.jpg_or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73113"/>
            <a:ext cx="9155113"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églalap 1"/>
          <p:cNvSpPr>
            <a:spLocks noChangeArrowheads="1"/>
          </p:cNvSpPr>
          <p:nvPr/>
        </p:nvSpPr>
        <p:spPr bwMode="auto">
          <a:xfrm>
            <a:off x="179388" y="82550"/>
            <a:ext cx="8856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 piaristák </a:t>
            </a:r>
            <a:r>
              <a:rPr lang="hu-HU" altLang="hu-HU" sz="2000" b="1">
                <a:solidFill>
                  <a:srgbClr val="FF0000"/>
                </a:solidFill>
                <a:latin typeface="Arial" charset="0"/>
              </a:rPr>
              <a:t>tatai iskolájában</a:t>
            </a:r>
            <a:r>
              <a:rPr lang="hu-HU" altLang="hu-HU" sz="2000" b="1">
                <a:latin typeface="Arial" charset="0"/>
              </a:rPr>
              <a:t>, Fellner Jakab tervei szerint 1765-re készült el, a négy tanterem mellett két nagyterem és szertár is helyet kapott.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églalap 1"/>
          <p:cNvSpPr>
            <a:spLocks noChangeArrowheads="1"/>
          </p:cNvSpPr>
          <p:nvPr/>
        </p:nvSpPr>
        <p:spPr bwMode="auto">
          <a:xfrm>
            <a:off x="1258888" y="981075"/>
            <a:ext cx="669766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hu-HU" altLang="hu-HU" sz="2000" b="1" dirty="0" smtClean="0">
                <a:latin typeface="Arial" charset="0"/>
              </a:rPr>
              <a:t>A 18. századot négy nagy püspök korszakának, az </a:t>
            </a:r>
            <a:r>
              <a:rPr lang="hu-HU" altLang="hu-HU" sz="2800" b="1" dirty="0" smtClean="0">
                <a:solidFill>
                  <a:schemeClr val="accent6"/>
                </a:solidFill>
                <a:latin typeface="Arial" charset="0"/>
              </a:rPr>
              <a:t>egri barokk kiépülésének </a:t>
            </a:r>
            <a:r>
              <a:rPr lang="hu-HU" altLang="hu-HU" sz="2000" b="1" dirty="0" smtClean="0">
                <a:latin typeface="Arial" charset="0"/>
              </a:rPr>
              <a:t>időszakaként szokták jellemezni,</a:t>
            </a:r>
          </a:p>
          <a:p>
            <a:pPr eaLnBrk="1" hangingPunct="1">
              <a:spcBef>
                <a:spcPct val="0"/>
              </a:spcBef>
              <a:buFontTx/>
              <a:buNone/>
              <a:defRPr/>
            </a:pPr>
            <a:endParaRPr lang="hu-HU" altLang="hu-HU" sz="2000" b="1" dirty="0" smtClean="0">
              <a:latin typeface="Arial" charset="0"/>
            </a:endParaRPr>
          </a:p>
          <a:p>
            <a:pPr eaLnBrk="1" hangingPunct="1">
              <a:spcBef>
                <a:spcPct val="0"/>
              </a:spcBef>
              <a:buFontTx/>
              <a:buNone/>
              <a:defRPr/>
            </a:pPr>
            <a:r>
              <a:rPr lang="hu-HU" altLang="hu-HU" sz="2000" b="1" dirty="0" smtClean="0">
                <a:latin typeface="Arial" charset="0"/>
              </a:rPr>
              <a:t>amit </a:t>
            </a:r>
            <a:r>
              <a:rPr lang="hu-HU" altLang="hu-HU" sz="2000" b="1" dirty="0" err="1" smtClean="0">
                <a:latin typeface="Arial" charset="0"/>
              </a:rPr>
              <a:t>Telekessy</a:t>
            </a:r>
            <a:r>
              <a:rPr lang="hu-HU" altLang="hu-HU" sz="2000" b="1" dirty="0" smtClean="0">
                <a:latin typeface="Arial" charset="0"/>
              </a:rPr>
              <a:t> elkezdett,</a:t>
            </a:r>
          </a:p>
          <a:p>
            <a:pPr eaLnBrk="1" hangingPunct="1">
              <a:spcBef>
                <a:spcPct val="0"/>
              </a:spcBef>
              <a:buFontTx/>
              <a:buNone/>
              <a:defRPr/>
            </a:pPr>
            <a:r>
              <a:rPr lang="hu-HU" altLang="hu-HU" sz="2400" b="1" dirty="0" smtClean="0">
                <a:latin typeface="Arial" charset="0"/>
              </a:rPr>
              <a:t>azt </a:t>
            </a:r>
            <a:r>
              <a:rPr lang="hu-HU" altLang="hu-HU" sz="2400" b="1" dirty="0" err="1" smtClean="0">
                <a:latin typeface="Arial" charset="0"/>
              </a:rPr>
              <a:t>Erdődy</a:t>
            </a:r>
            <a:r>
              <a:rPr lang="hu-HU" altLang="hu-HU" sz="2400" b="1" dirty="0" smtClean="0">
                <a:latin typeface="Arial" charset="0"/>
              </a:rPr>
              <a:t> Gábor,</a:t>
            </a:r>
          </a:p>
          <a:p>
            <a:pPr eaLnBrk="1" hangingPunct="1">
              <a:spcBef>
                <a:spcPct val="0"/>
              </a:spcBef>
              <a:buFontTx/>
              <a:buNone/>
              <a:defRPr/>
            </a:pPr>
            <a:r>
              <a:rPr lang="hu-HU" altLang="hu-HU" sz="2400" b="1" dirty="0" err="1" smtClean="0">
                <a:latin typeface="Arial" charset="0"/>
              </a:rPr>
              <a:t>Barkóczy</a:t>
            </a:r>
            <a:r>
              <a:rPr lang="hu-HU" altLang="hu-HU" sz="2400" b="1" dirty="0" smtClean="0">
                <a:latin typeface="Arial" charset="0"/>
              </a:rPr>
              <a:t> Ferenc és</a:t>
            </a:r>
          </a:p>
          <a:p>
            <a:pPr eaLnBrk="1" hangingPunct="1">
              <a:spcBef>
                <a:spcPct val="0"/>
              </a:spcBef>
              <a:buFontTx/>
              <a:buNone/>
              <a:defRPr/>
            </a:pPr>
            <a:r>
              <a:rPr lang="hu-HU" altLang="hu-HU" sz="2400" b="1" dirty="0" smtClean="0">
                <a:latin typeface="Arial" charset="0"/>
              </a:rPr>
              <a:t>Eszterházy Károly </a:t>
            </a:r>
          </a:p>
          <a:p>
            <a:pPr eaLnBrk="1" hangingPunct="1">
              <a:spcBef>
                <a:spcPct val="0"/>
              </a:spcBef>
              <a:buFontTx/>
              <a:buNone/>
              <a:defRPr/>
            </a:pPr>
            <a:endParaRPr lang="hu-HU" altLang="hu-HU" sz="2000" b="1" dirty="0" smtClean="0">
              <a:latin typeface="Arial" charset="0"/>
            </a:endParaRPr>
          </a:p>
          <a:p>
            <a:pPr eaLnBrk="1" hangingPunct="1">
              <a:spcBef>
                <a:spcPct val="0"/>
              </a:spcBef>
              <a:buFontTx/>
              <a:buNone/>
              <a:defRPr/>
            </a:pPr>
            <a:r>
              <a:rPr lang="hu-HU" altLang="hu-HU" sz="2000" b="1" dirty="0" smtClean="0">
                <a:latin typeface="Arial" charset="0"/>
              </a:rPr>
              <a:t>teljesítette ki a tervszerűség és folyamatosság jegyében.</a:t>
            </a:r>
            <a:endParaRPr lang="hu-HU" altLang="hu-HU" sz="2000" dirty="0" smtClean="0">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www.magyarkurir.hu/img1.php?id=76723&amp;v=1&amp;img=o_ok17jc.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6238" y="0"/>
            <a:ext cx="6227762"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églalap 1"/>
          <p:cNvSpPr>
            <a:spLocks noChangeArrowheads="1"/>
          </p:cNvSpPr>
          <p:nvPr/>
        </p:nvSpPr>
        <p:spPr bwMode="auto">
          <a:xfrm>
            <a:off x="179388" y="446088"/>
            <a:ext cx="252095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Az egri palota első lakójának képmását az egri irgalmasrendi </a:t>
            </a:r>
            <a:r>
              <a:rPr lang="hu-HU" altLang="hu-HU" sz="2400" b="1">
                <a:solidFill>
                  <a:srgbClr val="00B050"/>
                </a:solidFill>
                <a:latin typeface="Arial" charset="0"/>
              </a:rPr>
              <a:t>Johann Lucas Huetter</a:t>
            </a:r>
            <a:r>
              <a:rPr lang="hu-HU" altLang="hu-HU" sz="2000" b="1">
                <a:latin typeface="Arial" charset="0"/>
              </a:rPr>
              <a:t> /…-1760/</a:t>
            </a:r>
          </a:p>
          <a:p>
            <a:pPr eaLnBrk="1" hangingPunct="1">
              <a:spcBef>
                <a:spcPct val="0"/>
              </a:spcBef>
              <a:buFontTx/>
              <a:buNone/>
            </a:pPr>
            <a:r>
              <a:rPr lang="hu-HU" altLang="hu-HU" sz="2000" b="1">
                <a:latin typeface="Arial" charset="0"/>
              </a:rPr>
              <a:t>festette meg 1753-ban.</a:t>
            </a:r>
          </a:p>
          <a:p>
            <a:pPr eaLnBrk="1" hangingPunct="1">
              <a:spcBef>
                <a:spcPct val="0"/>
              </a:spcBef>
              <a:buFontTx/>
              <a:buNone/>
            </a:pPr>
            <a:endParaRPr lang="hu-HU" altLang="hu-HU" sz="2000" b="1">
              <a:latin typeface="Arial" charset="0"/>
            </a:endParaRPr>
          </a:p>
          <a:p>
            <a:pPr eaLnBrk="1" hangingPunct="1">
              <a:spcBef>
                <a:spcPct val="0"/>
              </a:spcBef>
              <a:buFontTx/>
              <a:buNone/>
            </a:pPr>
            <a:r>
              <a:rPr lang="hu-HU" altLang="hu-HU" sz="2000" b="1">
                <a:latin typeface="Arial" charset="0"/>
              </a:rPr>
              <a:t>Monyorókeréki gróf Erdődy Gábor Antal (Pozsony, 1684 – Eger, 1744) egri püspöksége idején (1715–1744) telepedik le tulajdonképpen a püspöki székhely  mai területére.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églalap 1"/>
          <p:cNvSpPr>
            <a:spLocks noChangeArrowheads="1"/>
          </p:cNvSpPr>
          <p:nvPr/>
        </p:nvSpPr>
        <p:spPr bwMode="auto">
          <a:xfrm>
            <a:off x="539750" y="1052513"/>
            <a:ext cx="7848600"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 Gerl József bécsi építész által tervezett </a:t>
            </a:r>
            <a:r>
              <a:rPr lang="hu-HU" altLang="hu-HU" sz="2400" b="1">
                <a:solidFill>
                  <a:srgbClr val="FF0000"/>
                </a:solidFill>
                <a:latin typeface="Arial" charset="0"/>
              </a:rPr>
              <a:t>egri líceum </a:t>
            </a:r>
            <a:r>
              <a:rPr lang="hu-HU" altLang="hu-HU" sz="2000" b="1">
                <a:latin typeface="Arial" charset="0"/>
              </a:rPr>
              <a:t>építését 1765-ben vette át Fellner Jakab. </a:t>
            </a:r>
          </a:p>
          <a:p>
            <a:pPr eaLnBrk="1" hangingPunct="1">
              <a:spcBef>
                <a:spcPct val="0"/>
              </a:spcBef>
              <a:buFontTx/>
              <a:buNone/>
            </a:pPr>
            <a:r>
              <a:rPr lang="hu-HU" altLang="hu-HU" sz="2000" b="1">
                <a:latin typeface="Arial" charset="0"/>
              </a:rPr>
              <a:t>Az építészek az alábbi rendben követték egymást:</a:t>
            </a:r>
          </a:p>
          <a:p>
            <a:pPr eaLnBrk="1" hangingPunct="1">
              <a:spcBef>
                <a:spcPct val="0"/>
              </a:spcBef>
              <a:buFontTx/>
              <a:buNone/>
            </a:pPr>
            <a:r>
              <a:rPr lang="hu-HU" altLang="hu-HU" sz="2000" b="1">
                <a:latin typeface="Arial" charset="0"/>
              </a:rPr>
              <a:t>1761–1764: </a:t>
            </a:r>
            <a:r>
              <a:rPr lang="hu-HU" altLang="hu-HU" sz="2400" b="1">
                <a:solidFill>
                  <a:srgbClr val="00B050"/>
                </a:solidFill>
                <a:latin typeface="Arial" charset="0"/>
              </a:rPr>
              <a:t>Josef Ignaz Gerl; </a:t>
            </a:r>
            <a:r>
              <a:rPr lang="hu-HU" altLang="hu-HU" sz="2000" b="1">
                <a:latin typeface="Arial" charset="0"/>
              </a:rPr>
              <a:t>Barkóczy püspök </a:t>
            </a:r>
            <a:endParaRPr lang="hu-HU" altLang="hu-HU" sz="2000" b="1">
              <a:solidFill>
                <a:srgbClr val="00B050"/>
              </a:solidFill>
              <a:latin typeface="Arial" charset="0"/>
            </a:endParaRPr>
          </a:p>
          <a:p>
            <a:pPr eaLnBrk="1" hangingPunct="1">
              <a:spcBef>
                <a:spcPct val="0"/>
              </a:spcBef>
              <a:buFontTx/>
              <a:buNone/>
            </a:pPr>
            <a:r>
              <a:rPr lang="hu-HU" altLang="hu-HU" sz="2000" b="1">
                <a:latin typeface="Arial" charset="0"/>
              </a:rPr>
              <a:t>1764–1779: </a:t>
            </a:r>
            <a:r>
              <a:rPr lang="hu-HU" altLang="hu-HU" sz="2400" b="1">
                <a:solidFill>
                  <a:srgbClr val="00B050"/>
                </a:solidFill>
                <a:latin typeface="Arial" charset="0"/>
              </a:rPr>
              <a:t>Fellner Jakab</a:t>
            </a:r>
            <a:r>
              <a:rPr lang="hu-HU" altLang="hu-HU" sz="2000" b="1">
                <a:latin typeface="Arial" charset="0"/>
              </a:rPr>
              <a:t>;</a:t>
            </a:r>
            <a:r>
              <a:rPr lang="hu-HU" altLang="hu-HU" sz="2000"/>
              <a:t> </a:t>
            </a:r>
            <a:r>
              <a:rPr lang="hu-HU" altLang="hu-HU" sz="2000" b="1">
                <a:latin typeface="Arial" charset="0"/>
              </a:rPr>
              <a:t>Eszterházy Károly érsek</a:t>
            </a:r>
          </a:p>
          <a:p>
            <a:pPr eaLnBrk="1" hangingPunct="1">
              <a:spcBef>
                <a:spcPct val="0"/>
              </a:spcBef>
              <a:buFontTx/>
              <a:buNone/>
            </a:pPr>
            <a:r>
              <a:rPr lang="hu-HU" altLang="hu-HU" sz="2000" b="1">
                <a:latin typeface="Arial" charset="0"/>
              </a:rPr>
              <a:t>1780–1782: </a:t>
            </a:r>
            <a:r>
              <a:rPr lang="hu-HU" altLang="hu-HU" sz="2400" b="1">
                <a:solidFill>
                  <a:srgbClr val="00B050"/>
                </a:solidFill>
                <a:latin typeface="Arial" charset="0"/>
              </a:rPr>
              <a:t>Grossmann József;</a:t>
            </a:r>
          </a:p>
          <a:p>
            <a:pPr eaLnBrk="1" hangingPunct="1">
              <a:spcBef>
                <a:spcPct val="0"/>
              </a:spcBef>
              <a:buFontTx/>
              <a:buNone/>
            </a:pPr>
            <a:r>
              <a:rPr lang="hu-HU" altLang="hu-HU" sz="2000" b="1">
                <a:latin typeface="Arial" charset="0"/>
              </a:rPr>
              <a:t>kivitelező: </a:t>
            </a:r>
            <a:r>
              <a:rPr lang="hu-HU" altLang="hu-HU" sz="2400" b="1">
                <a:solidFill>
                  <a:srgbClr val="00B050"/>
                </a:solidFill>
                <a:latin typeface="Arial" charset="0"/>
              </a:rPr>
              <a:t>Francz József, Povolni János</a:t>
            </a:r>
            <a:r>
              <a:rPr lang="hu-HU" altLang="hu-HU" sz="2000" b="1">
                <a:latin typeface="Arial" charset="0"/>
              </a:rPr>
              <a:t>.</a:t>
            </a:r>
          </a:p>
          <a:p>
            <a:pPr eaLnBrk="1" hangingPunct="1">
              <a:spcBef>
                <a:spcPct val="0"/>
              </a:spcBef>
              <a:buFontTx/>
              <a:buNone/>
            </a:pPr>
            <a:endParaRPr lang="hu-HU" altLang="hu-HU" sz="2000" b="1">
              <a:latin typeface="Arial" charset="0"/>
            </a:endParaRPr>
          </a:p>
          <a:p>
            <a:pPr eaLnBrk="1" hangingPunct="1">
              <a:spcBef>
                <a:spcPct val="0"/>
              </a:spcBef>
              <a:buFontTx/>
              <a:buNone/>
            </a:pPr>
            <a:r>
              <a:rPr lang="hu-HU" altLang="hu-HU" sz="2000" b="1">
                <a:solidFill>
                  <a:srgbClr val="00B0F0"/>
                </a:solidFill>
                <a:latin typeface="Arial" charset="0"/>
              </a:rPr>
              <a:t>14.000 négyzetméter alapterületű épület.</a:t>
            </a:r>
          </a:p>
          <a:p>
            <a:pPr eaLnBrk="1" hangingPunct="1">
              <a:spcBef>
                <a:spcPct val="0"/>
              </a:spcBef>
              <a:buFontTx/>
              <a:buNone/>
            </a:pPr>
            <a:r>
              <a:rPr lang="hu-HU" altLang="hu-HU" sz="2000" b="1">
                <a:solidFill>
                  <a:srgbClr val="00B0F0"/>
                </a:solidFill>
                <a:latin typeface="Arial" charset="0"/>
              </a:rPr>
              <a:t>Az egri Líceum volt az első olyan épület, mely kimondottan egyetem céljára épült. Sajnos abban is egyedi, hogy csak több mint 250 év múlva lett belőle egyetem.</a:t>
            </a:r>
          </a:p>
          <a:p>
            <a:pPr eaLnBrk="1" hangingPunct="1">
              <a:spcBef>
                <a:spcPct val="0"/>
              </a:spcBef>
              <a:buFontTx/>
              <a:buNone/>
            </a:pPr>
            <a:endParaRPr lang="hu-HU" altLang="hu-HU" sz="2000" b="1">
              <a:solidFill>
                <a:srgbClr val="00B0F0"/>
              </a:solidFill>
              <a:latin typeface="Arial" charset="0"/>
            </a:endParaRPr>
          </a:p>
          <a:p>
            <a:pPr eaLnBrk="1" hangingPunct="1">
              <a:spcBef>
                <a:spcPct val="0"/>
              </a:spcBef>
              <a:buFontTx/>
              <a:buNone/>
            </a:pPr>
            <a:endParaRPr lang="hu-HU" altLang="hu-HU" sz="2000" b="1">
              <a:latin typeface="Arial" charset="0"/>
            </a:endParaRPr>
          </a:p>
          <a:p>
            <a:pPr eaLnBrk="1" hangingPunct="1">
              <a:spcBef>
                <a:spcPct val="0"/>
              </a:spcBef>
              <a:buFontTx/>
              <a:buNone/>
            </a:pPr>
            <a:endParaRPr lang="hu-HU" altLang="hu-HU" sz="18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ivul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0" y="879475"/>
            <a:ext cx="923925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Szövegdoboz 1"/>
          <p:cNvSpPr txBox="1">
            <a:spLocks noChangeArrowheads="1"/>
          </p:cNvSpPr>
          <p:nvPr/>
        </p:nvSpPr>
        <p:spPr bwMode="auto">
          <a:xfrm>
            <a:off x="4787900" y="4926013"/>
            <a:ext cx="1519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Könyvtár</a:t>
            </a:r>
          </a:p>
          <a:p>
            <a:pPr eaLnBrk="1" hangingPunct="1">
              <a:spcBef>
                <a:spcPct val="0"/>
              </a:spcBef>
              <a:buFontTx/>
              <a:buNone/>
            </a:pPr>
            <a:r>
              <a:rPr lang="hu-HU" altLang="hu-HU" sz="2400" b="1">
                <a:solidFill>
                  <a:srgbClr val="FF0000"/>
                </a:solidFill>
                <a:latin typeface="Arial" charset="0"/>
              </a:rPr>
              <a:t>D-i oldal</a:t>
            </a:r>
          </a:p>
        </p:txBody>
      </p:sp>
      <p:sp>
        <p:nvSpPr>
          <p:cNvPr id="27652" name="Szövegdoboz 2"/>
          <p:cNvSpPr txBox="1">
            <a:spLocks noChangeArrowheads="1"/>
          </p:cNvSpPr>
          <p:nvPr/>
        </p:nvSpPr>
        <p:spPr bwMode="auto">
          <a:xfrm>
            <a:off x="3059113" y="1773238"/>
            <a:ext cx="1262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Líceum</a:t>
            </a:r>
          </a:p>
        </p:txBody>
      </p:sp>
      <p:sp>
        <p:nvSpPr>
          <p:cNvPr id="27653" name="Szövegdoboz 1"/>
          <p:cNvSpPr txBox="1">
            <a:spLocks noChangeArrowheads="1"/>
          </p:cNvSpPr>
          <p:nvPr/>
        </p:nvSpPr>
        <p:spPr bwMode="auto">
          <a:xfrm>
            <a:off x="6035675" y="2492375"/>
            <a:ext cx="23542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K-i oldal</a:t>
            </a:r>
          </a:p>
          <a:p>
            <a:pPr eaLnBrk="1" hangingPunct="1">
              <a:spcBef>
                <a:spcPct val="0"/>
              </a:spcBef>
              <a:buFontTx/>
              <a:buNone/>
            </a:pPr>
            <a:r>
              <a:rPr lang="hu-HU" altLang="hu-HU" sz="2400" b="1">
                <a:solidFill>
                  <a:srgbClr val="FF0000"/>
                </a:solidFill>
                <a:latin typeface="Arial" charset="0"/>
              </a:rPr>
              <a:t>csillagvizsgáló</a:t>
            </a:r>
          </a:p>
        </p:txBody>
      </p:sp>
      <p:sp>
        <p:nvSpPr>
          <p:cNvPr id="27654" name="Szövegdoboz 1"/>
          <p:cNvSpPr txBox="1">
            <a:spLocks noChangeArrowheads="1"/>
          </p:cNvSpPr>
          <p:nvPr/>
        </p:nvSpPr>
        <p:spPr bwMode="auto">
          <a:xfrm>
            <a:off x="2017713" y="3035300"/>
            <a:ext cx="2135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Ny-i</a:t>
            </a:r>
          </a:p>
          <a:p>
            <a:pPr eaLnBrk="1" hangingPunct="1">
              <a:spcBef>
                <a:spcPct val="0"/>
              </a:spcBef>
              <a:buFontTx/>
              <a:buNone/>
            </a:pPr>
            <a:r>
              <a:rPr lang="hu-HU" altLang="hu-HU" sz="2400" b="1">
                <a:solidFill>
                  <a:srgbClr val="FF0000"/>
                </a:solidFill>
                <a:latin typeface="Arial" charset="0"/>
              </a:rPr>
              <a:t>Lépcsőház</a:t>
            </a:r>
          </a:p>
          <a:p>
            <a:pPr eaLnBrk="1" hangingPunct="1">
              <a:spcBef>
                <a:spcPct val="0"/>
              </a:spcBef>
              <a:buFontTx/>
              <a:buNone/>
            </a:pPr>
            <a:r>
              <a:rPr lang="hu-HU" altLang="hu-HU" sz="2400" b="1">
                <a:solidFill>
                  <a:srgbClr val="FF0000"/>
                </a:solidFill>
                <a:latin typeface="Arial" charset="0"/>
              </a:rPr>
              <a:t>színházterem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1_kep.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13" y="969963"/>
            <a:ext cx="9155113"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www.egrivitezekapartman.hu/wp-content/uploads/2021/07/ersekipalota-1-755x35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261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églalap 1"/>
          <p:cNvSpPr>
            <a:spLocks noChangeArrowheads="1"/>
          </p:cNvSpPr>
          <p:nvPr/>
        </p:nvSpPr>
        <p:spPr bwMode="auto">
          <a:xfrm>
            <a:off x="250825" y="333375"/>
            <a:ext cx="8642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Az egykori egri líceum épülete az Eszterházy téren áll a bazilikával szemben, a domb lábánál; főbejárata a Eszterházy térről nyílik. </a:t>
            </a:r>
          </a:p>
          <a:p>
            <a:pPr eaLnBrk="1" hangingPunct="1">
              <a:spcBef>
                <a:spcPct val="0"/>
              </a:spcBef>
              <a:buFontTx/>
              <a:buNone/>
            </a:pPr>
            <a:r>
              <a:rPr lang="hu-HU" altLang="hu-HU" sz="2000" b="1">
                <a:latin typeface="Arial" charset="0"/>
              </a:rPr>
              <a:t>Az épület (bár a Főegyházmegyei Könyvtár kivételével az Eszterházy Károly Egyetem használja), megépítése óta az Egri főegyházmegye tulajdona.</a:t>
            </a:r>
          </a:p>
        </p:txBody>
      </p:sp>
      <p:sp>
        <p:nvSpPr>
          <p:cNvPr id="2" name="Téglalap 1"/>
          <p:cNvSpPr/>
          <p:nvPr/>
        </p:nvSpPr>
        <p:spPr>
          <a:xfrm>
            <a:off x="4067175" y="4221163"/>
            <a:ext cx="2592388" cy="20669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eger.hu/public/pic/editor/c50a577a9c9f4ee3d3c7412333ab29ec.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67813"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https://vaci-naplo.hu/wp-content/uploads/sz%C3%A9kesegyh%C3%A1z-V%C3%A1c-800.png"/>
          <p:cNvPicPr>
            <a:picLocks noChangeAspect="1" noChangeArrowheads="1"/>
          </p:cNvPicPr>
          <p:nvPr/>
        </p:nvPicPr>
        <p:blipFill>
          <a:blip r:embed="rId2" cstate="email">
            <a:extLst>
              <a:ext uri="{28A0092B-C50C-407E-A947-70E740481C1C}">
                <a14:useLocalDpi xmlns:a14="http://schemas.microsoft.com/office/drawing/2010/main"/>
              </a:ext>
            </a:extLst>
          </a:blip>
          <a:srcRect l="8116" r="9985" b="5431"/>
          <a:stretch>
            <a:fillRect/>
          </a:stretch>
        </p:blipFill>
        <p:spPr bwMode="auto">
          <a:xfrm>
            <a:off x="0" y="996950"/>
            <a:ext cx="9144000"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églalap 1"/>
          <p:cNvSpPr>
            <a:spLocks noChangeArrowheads="1"/>
          </p:cNvSpPr>
          <p:nvPr/>
        </p:nvSpPr>
        <p:spPr bwMode="auto">
          <a:xfrm>
            <a:off x="125413" y="188913"/>
            <a:ext cx="908685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rgbClr val="FF0000"/>
                </a:solidFill>
                <a:latin typeface="Arial" charset="0"/>
              </a:rPr>
              <a:t>váci Nagyboldogasszony-székesegyház   1761-1772</a:t>
            </a:r>
          </a:p>
          <a:p>
            <a:pPr eaLnBrk="1" hangingPunct="1">
              <a:spcBef>
                <a:spcPct val="0"/>
              </a:spcBef>
              <a:buFontTx/>
              <a:buNone/>
            </a:pPr>
            <a:r>
              <a:rPr lang="hu-HU" altLang="hu-HU" sz="2400" b="1">
                <a:solidFill>
                  <a:srgbClr val="00B050"/>
                </a:solidFill>
                <a:latin typeface="Arial" charset="0"/>
              </a:rPr>
              <a:t>Franz Anton Pilgram-Isidore Marcellus Amandus Canevale fr.</a:t>
            </a:r>
          </a:p>
          <a:p>
            <a:pPr eaLnBrk="1" hangingPunct="1">
              <a:spcBef>
                <a:spcPct val="0"/>
              </a:spcBef>
              <a:buFontTx/>
              <a:buNone/>
            </a:pPr>
            <a:r>
              <a:rPr lang="hu-HU" altLang="hu-HU" sz="2400" b="1">
                <a:solidFill>
                  <a:srgbClr val="00B050"/>
                </a:solidFill>
                <a:latin typeface="Arial" charset="0"/>
              </a:rPr>
              <a:t>Kiv: Oswald Mátyás váci püspöki építész</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gri Líceum - vezető tervező: Botos Judith, fotó: Zsitva Tib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3375"/>
            <a:ext cx="9147175"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gri Líceum - vezető tervező: Botos Judith, fotó: Zsitva Tib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50850"/>
            <a:ext cx="9144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ki.oszk.hu/kf/wp-content/uploads/2010/10/0902_kis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22763" y="2133600"/>
            <a:ext cx="48212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églalap 1"/>
          <p:cNvSpPr>
            <a:spLocks noChangeArrowheads="1"/>
          </p:cNvSpPr>
          <p:nvPr/>
        </p:nvSpPr>
        <p:spPr bwMode="auto">
          <a:xfrm>
            <a:off x="250825" y="404813"/>
            <a:ext cx="45720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800"/>
              <a:t>1.  torony = csillagászati torony</a:t>
            </a:r>
            <a:br>
              <a:rPr lang="hu-HU" altLang="hu-HU" sz="1800"/>
            </a:br>
            <a:r>
              <a:rPr lang="hu-HU" altLang="hu-HU" sz="1800"/>
              <a:t>2.  kiskönyvtár (195?-ig) = tornaterem (195?–1989)</a:t>
            </a:r>
            <a:br>
              <a:rPr lang="hu-HU" altLang="hu-HU" sz="1800"/>
            </a:br>
            <a:r>
              <a:rPr lang="hu-HU" altLang="hu-HU" sz="1800"/>
              <a:t>3.  duplumszoba (egy ablakos raktárhelyiség) (195?-ig) = öltöző (195?–1989)</a:t>
            </a:r>
            <a:br>
              <a:rPr lang="hu-HU" altLang="hu-HU" sz="1800"/>
            </a:br>
            <a:r>
              <a:rPr lang="hu-HU" altLang="hu-HU" sz="1800"/>
              <a:t>4.  mosdó (195?-ig) = öltöző (195?–1989)</a:t>
            </a:r>
            <a:br>
              <a:rPr lang="hu-HU" altLang="hu-HU" sz="1800"/>
            </a:br>
            <a:r>
              <a:rPr lang="hu-HU" altLang="hu-HU" sz="1800"/>
              <a:t>5.  olvasó szoba (terem) (195?-ig) = tanári szoba (195?–1989)</a:t>
            </a:r>
            <a:br>
              <a:rPr lang="hu-HU" altLang="hu-HU" sz="1800"/>
            </a:br>
            <a:r>
              <a:rPr lang="hu-HU" altLang="hu-HU" sz="1800"/>
              <a:t>6.  könyvtárhelyiség = mellékterem = kisterem = fülke</a:t>
            </a:r>
            <a:br>
              <a:rPr lang="hu-HU" altLang="hu-HU" sz="1800"/>
            </a:br>
            <a:r>
              <a:rPr lang="hu-HU" altLang="hu-HU" sz="1800"/>
              <a:t>7.  nagyterem = érseki könyvtárterem = nagykönyvtár = barokk könyvtárterem = régi teremkönyvtár</a:t>
            </a:r>
            <a:br>
              <a:rPr lang="hu-HU" altLang="hu-HU" sz="1800"/>
            </a:br>
            <a:r>
              <a:rPr lang="hu-HU" altLang="hu-HU" sz="1800"/>
              <a:t>8.  könyvtárhelyiség = mellékterem = kisterem = fülke</a:t>
            </a:r>
            <a:br>
              <a:rPr lang="hu-HU" altLang="hu-HU" sz="1800"/>
            </a:br>
            <a:r>
              <a:rPr lang="hu-HU" altLang="hu-HU" sz="1800"/>
              <a:t>9.  díszterem</a:t>
            </a:r>
            <a:br>
              <a:rPr lang="hu-HU" altLang="hu-HU" sz="1800"/>
            </a:br>
            <a:r>
              <a:rPr lang="hu-HU" altLang="hu-HU" sz="1800"/>
              <a:t>10.  kápolna</a:t>
            </a:r>
            <a:br>
              <a:rPr lang="hu-HU" altLang="hu-HU" sz="1800"/>
            </a:br>
            <a:r>
              <a:rPr lang="hu-HU" altLang="hu-HU" sz="1800"/>
              <a:t>11.  sekrestye (195?-ig) = dolgozó- és olvasószoba (195?–1989) </a:t>
            </a:r>
          </a:p>
        </p:txBody>
      </p:sp>
      <p:sp>
        <p:nvSpPr>
          <p:cNvPr id="2" name="Ellipszis 1"/>
          <p:cNvSpPr/>
          <p:nvPr/>
        </p:nvSpPr>
        <p:spPr>
          <a:xfrm>
            <a:off x="8388350" y="4152900"/>
            <a:ext cx="576263"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r="8932"/>
          <a:stretch>
            <a:fillRect/>
          </a:stretch>
        </p:blipFill>
        <p:spPr bwMode="auto">
          <a:xfrm>
            <a:off x="0" y="0"/>
            <a:ext cx="93614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églalap 1"/>
          <p:cNvSpPr>
            <a:spLocks noChangeArrowheads="1"/>
          </p:cNvSpPr>
          <p:nvPr/>
        </p:nvSpPr>
        <p:spPr bwMode="auto">
          <a:xfrm>
            <a:off x="284163" y="1268413"/>
            <a:ext cx="842486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Fellner újabb építkezéseinek sorából az </a:t>
            </a:r>
            <a:r>
              <a:rPr lang="hu-HU" altLang="hu-HU" sz="2800" b="1">
                <a:solidFill>
                  <a:srgbClr val="FF0000"/>
                </a:solidFill>
                <a:latin typeface="Arial" charset="0"/>
              </a:rPr>
              <a:t>egri érseki palota </a:t>
            </a:r>
            <a:r>
              <a:rPr lang="hu-HU" altLang="hu-HU" sz="2000" b="1">
                <a:solidFill>
                  <a:srgbClr val="FF0000"/>
                </a:solidFill>
                <a:latin typeface="Arial" charset="0"/>
              </a:rPr>
              <a:t>átalakítása</a:t>
            </a:r>
            <a:r>
              <a:rPr lang="hu-HU" altLang="hu-HU" sz="2400" b="1">
                <a:solidFill>
                  <a:srgbClr val="FF0000"/>
                </a:solidFill>
                <a:latin typeface="Arial" charset="0"/>
              </a:rPr>
              <a:t> </a:t>
            </a:r>
            <a:r>
              <a:rPr lang="hu-HU" altLang="hu-HU" sz="2000" b="1">
                <a:latin typeface="Arial" charset="0"/>
              </a:rPr>
              <a:t>(1763-1766) emelkedik ki.</a:t>
            </a:r>
          </a:p>
          <a:p>
            <a:pPr eaLnBrk="1" hangingPunct="1">
              <a:spcBef>
                <a:spcPct val="0"/>
              </a:spcBef>
              <a:buFontTx/>
              <a:buNone/>
            </a:pPr>
            <a:endParaRPr lang="hu-HU" altLang="hu-HU" sz="2000" b="1">
              <a:latin typeface="Arial" charset="0"/>
            </a:endParaRPr>
          </a:p>
          <a:p>
            <a:pPr eaLnBrk="1" hangingPunct="1">
              <a:spcBef>
                <a:spcPct val="0"/>
              </a:spcBef>
              <a:buFontTx/>
              <a:buNone/>
            </a:pPr>
            <a:r>
              <a:rPr lang="hu-HU" altLang="hu-HU" sz="2000" b="1">
                <a:latin typeface="Arial" charset="0"/>
              </a:rPr>
              <a:t>Fellner működésének első évében időben elkészülnek a díszudvart ölelő szárnyak, a megörökölt geometriát addig alakították, míg összképe teljesen barokk formát öltött. Még ez évben megkezdődik a lépcsőház átépítése, amely eredményeként Fellner mesteri </a:t>
            </a:r>
            <a:r>
              <a:rPr lang="hu-HU" altLang="hu-HU" sz="2000" b="1">
                <a:solidFill>
                  <a:srgbClr val="FF0000"/>
                </a:solidFill>
                <a:latin typeface="Arial" charset="0"/>
              </a:rPr>
              <a:t>megoldással egységes térsorba szervezi a kocsiáthajtót, a díszes előcsarnokot és a lépcsőházat.</a:t>
            </a:r>
            <a:r>
              <a:rPr lang="hu-HU" altLang="hu-HU" sz="2000" b="1">
                <a:latin typeface="Arial" charset="0"/>
              </a:rPr>
              <a:t> Ekkor épül át kétszintessé a kápolna, amely falait eredetileg a Lyceum freskóit is készítő Kracker János falfestményei díszítették.</a:t>
            </a:r>
          </a:p>
          <a:p>
            <a:pPr eaLnBrk="1" hangingPunct="1">
              <a:spcBef>
                <a:spcPct val="0"/>
              </a:spcBef>
              <a:buFontTx/>
              <a:buNone/>
            </a:pPr>
            <a:endParaRPr lang="hu-HU" altLang="hu-HU" sz="2000" b="1">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r="9167"/>
          <a:stretch>
            <a:fillRect/>
          </a:stretch>
        </p:blipFill>
        <p:spPr bwMode="auto">
          <a:xfrm>
            <a:off x="12700" y="0"/>
            <a:ext cx="9297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orzás 1"/>
          <p:cNvSpPr/>
          <p:nvPr/>
        </p:nvSpPr>
        <p:spPr>
          <a:xfrm>
            <a:off x="4500563" y="2060575"/>
            <a:ext cx="520700" cy="50482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ger, érseki palota - építész: Földes és Társai Építészirod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47713"/>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7237"/>
          <a:stretch>
            <a:fillRect/>
          </a:stretch>
        </p:blipFill>
        <p:spPr bwMode="auto">
          <a:xfrm>
            <a:off x="-374650" y="0"/>
            <a:ext cx="9518650"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84663" y="0"/>
            <a:ext cx="4859337"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églalap 1"/>
          <p:cNvSpPr>
            <a:spLocks noChangeArrowheads="1"/>
          </p:cNvSpPr>
          <p:nvPr/>
        </p:nvSpPr>
        <p:spPr bwMode="auto">
          <a:xfrm>
            <a:off x="107950" y="476250"/>
            <a:ext cx="3887788"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1764-ben szerződést kötött Esterházy Károly püspök az </a:t>
            </a:r>
            <a:r>
              <a:rPr lang="hu-HU" altLang="hu-HU" sz="2400" b="1">
                <a:solidFill>
                  <a:srgbClr val="FF0000"/>
                </a:solidFill>
                <a:latin typeface="Arial" charset="0"/>
              </a:rPr>
              <a:t>egri </a:t>
            </a:r>
            <a:r>
              <a:rPr lang="hu-HU" altLang="hu-HU" sz="2000" b="1">
                <a:latin typeface="Arial" charset="0"/>
              </a:rPr>
              <a:t>püspöki uradalom egyes építkezéseinek tervezésére és felügyeletére Fellner Jakabbal és a bécsi Joseph Francz építőmesterrel</a:t>
            </a:r>
            <a:r>
              <a:rPr lang="hu-HU" altLang="hu-HU" sz="2000"/>
              <a:t>.</a:t>
            </a:r>
          </a:p>
          <a:p>
            <a:pPr eaLnBrk="1" hangingPunct="1">
              <a:spcBef>
                <a:spcPct val="0"/>
              </a:spcBef>
              <a:buFontTx/>
              <a:buNone/>
            </a:pPr>
            <a:r>
              <a:rPr lang="hu-HU" altLang="hu-HU" sz="2000" b="1">
                <a:latin typeface="Arial" charset="0"/>
              </a:rPr>
              <a:t>Első műve itt az északi homlokzathoz csatlakozó </a:t>
            </a:r>
            <a:r>
              <a:rPr lang="hu-HU" altLang="hu-HU" sz="2000" b="1">
                <a:solidFill>
                  <a:srgbClr val="FF0000"/>
                </a:solidFill>
                <a:latin typeface="Arial" charset="0"/>
              </a:rPr>
              <a:t>püspöki kastély</a:t>
            </a:r>
            <a:r>
              <a:rPr lang="hu-HU" altLang="hu-HU" sz="2000" b="1">
                <a:latin typeface="Arial" charset="0"/>
              </a:rPr>
              <a:t> lépcsőház és ekkor épül át kétszintessé a kápolna, amely falait eredetileg a Lyceum freskóit is készítő Kracker János falfestményei díszítették.(1766).</a:t>
            </a:r>
          </a:p>
          <a:p>
            <a:pPr eaLnBrk="1" hangingPunct="1">
              <a:spcBef>
                <a:spcPct val="0"/>
              </a:spcBef>
              <a:buFontTx/>
              <a:buNone/>
            </a:pPr>
            <a:endParaRPr lang="hu-HU" altLang="hu-HU" sz="2000" b="1">
              <a:latin typeface="Arial" charset="0"/>
            </a:endParaRPr>
          </a:p>
          <a:p>
            <a:pPr eaLnBrk="1" hangingPunct="1">
              <a:spcBef>
                <a:spcPct val="0"/>
              </a:spcBef>
              <a:buFontTx/>
              <a:buNone/>
            </a:pPr>
            <a:endParaRPr lang="hu-HU" altLang="hu-HU" sz="2000" b="1">
              <a:latin typeface="Arial" charset="0"/>
            </a:endParaRPr>
          </a:p>
          <a:p>
            <a:pPr eaLnBrk="1" hangingPunct="1">
              <a:spcBef>
                <a:spcPct val="0"/>
              </a:spcBef>
              <a:buFontTx/>
              <a:buNone/>
            </a:pPr>
            <a:endParaRPr lang="hu-HU" altLang="hu-HU" sz="2000" b="1">
              <a:latin typeface="Arial" charset="0"/>
            </a:endParaRPr>
          </a:p>
          <a:p>
            <a:pPr eaLnBrk="1" hangingPunct="1">
              <a:spcBef>
                <a:spcPct val="0"/>
              </a:spcBef>
              <a:buFontTx/>
              <a:buNone/>
            </a:pPr>
            <a:endParaRPr lang="hu-HU" altLang="hu-HU" sz="2000" b="1">
              <a:latin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6370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9825" y="398463"/>
            <a:ext cx="4211638"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ájl:Régi Országház.  - Országház utca 28, 2016 Budapes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700"/>
            <a:ext cx="91614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églalap 1"/>
          <p:cNvSpPr>
            <a:spLocks noChangeArrowheads="1"/>
          </p:cNvSpPr>
          <p:nvPr/>
        </p:nvSpPr>
        <p:spPr bwMode="auto">
          <a:xfrm>
            <a:off x="487363" y="476250"/>
            <a:ext cx="582295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rgbClr val="FF0000"/>
                </a:solidFill>
                <a:latin typeface="Arial" charset="0"/>
              </a:rPr>
              <a:t>budavári klarisszakolostor 1783 </a:t>
            </a:r>
          </a:p>
          <a:p>
            <a:pPr eaLnBrk="1" hangingPunct="1">
              <a:spcBef>
                <a:spcPct val="0"/>
              </a:spcBef>
              <a:buFontTx/>
              <a:buNone/>
            </a:pPr>
            <a:r>
              <a:rPr lang="hu-HU" altLang="hu-HU" sz="2800" b="1">
                <a:solidFill>
                  <a:srgbClr val="FF0000"/>
                </a:solidFill>
                <a:latin typeface="Arial" charset="0"/>
              </a:rPr>
              <a:t>Országház utca 28.</a:t>
            </a:r>
          </a:p>
          <a:p>
            <a:pPr eaLnBrk="1" hangingPunct="1">
              <a:spcBef>
                <a:spcPct val="0"/>
              </a:spcBef>
              <a:buFontTx/>
              <a:buNone/>
            </a:pPr>
            <a:endParaRPr lang="hu-HU" altLang="hu-HU" sz="1800"/>
          </a:p>
        </p:txBody>
      </p:sp>
      <p:sp>
        <p:nvSpPr>
          <p:cNvPr id="5124" name="Szövegdoboz 1"/>
          <p:cNvSpPr txBox="1">
            <a:spLocks noChangeArrowheads="1"/>
          </p:cNvSpPr>
          <p:nvPr/>
        </p:nvSpPr>
        <p:spPr bwMode="auto">
          <a:xfrm>
            <a:off x="7167563" y="296863"/>
            <a:ext cx="1966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00B050"/>
                </a:solidFill>
                <a:latin typeface="Arial" charset="0"/>
              </a:rPr>
              <a:t>Franz Anton</a:t>
            </a:r>
          </a:p>
          <a:p>
            <a:pPr eaLnBrk="1" hangingPunct="1">
              <a:spcBef>
                <a:spcPct val="0"/>
              </a:spcBef>
              <a:buFontTx/>
              <a:buNone/>
            </a:pPr>
            <a:r>
              <a:rPr lang="hu-HU" altLang="hu-HU" sz="2400" b="1">
                <a:solidFill>
                  <a:srgbClr val="00B050"/>
                </a:solidFill>
                <a:latin typeface="Arial" charset="0"/>
              </a:rPr>
              <a:t>Hillebrandt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7175" y="-17463"/>
            <a:ext cx="5076825"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Téglalap 2"/>
          <p:cNvSpPr>
            <a:spLocks noChangeArrowheads="1"/>
          </p:cNvSpPr>
          <p:nvPr/>
        </p:nvSpPr>
        <p:spPr bwMode="auto">
          <a:xfrm>
            <a:off x="179388" y="333375"/>
            <a:ext cx="367188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 palota kápolnája mai formájában leginkább Fellner Jakab nevéhez köthető. A kétszintes kis helyiség lekerekített sarkú téglány alaprajz felett emelkedik. Falait a</a:t>
            </a:r>
          </a:p>
          <a:p>
            <a:pPr eaLnBrk="1" hangingPunct="1">
              <a:spcBef>
                <a:spcPct val="0"/>
              </a:spcBef>
              <a:buFontTx/>
              <a:buNone/>
            </a:pPr>
            <a:r>
              <a:rPr lang="hu-HU" altLang="hu-HU" sz="2000" b="1">
                <a:latin typeface="Arial" charset="0"/>
              </a:rPr>
              <a:t>teljes felületen szürke és krémszínű, aranyozott,</a:t>
            </a:r>
          </a:p>
          <a:p>
            <a:pPr eaLnBrk="1" hangingPunct="1">
              <a:spcBef>
                <a:spcPct val="0"/>
              </a:spcBef>
              <a:buFontTx/>
              <a:buNone/>
            </a:pPr>
            <a:r>
              <a:rPr lang="hu-HU" altLang="hu-HU" sz="2000" b="1">
                <a:latin typeface="Arial" charset="0"/>
              </a:rPr>
              <a:t>rokokó ornamentikával díszített műmárvány borítja. Keleti falának emeleti szintjén oratórium található, hosszanti falait szintenként négy-négy ablakfülke</a:t>
            </a:r>
          </a:p>
          <a:p>
            <a:pPr eaLnBrk="1" hangingPunct="1">
              <a:spcBef>
                <a:spcPct val="0"/>
              </a:spcBef>
              <a:buFontTx/>
              <a:buNone/>
            </a:pPr>
            <a:r>
              <a:rPr lang="hu-HU" altLang="hu-HU" sz="2000" b="1">
                <a:latin typeface="Arial" charset="0"/>
              </a:rPr>
              <a:t>tagolja.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t="1582" r="18175" b="2824"/>
          <a:stretch>
            <a:fillRect/>
          </a:stretch>
        </p:blipFill>
        <p:spPr bwMode="auto">
          <a:xfrm>
            <a:off x="2987675" y="0"/>
            <a:ext cx="6156325"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églalap 1"/>
          <p:cNvSpPr>
            <a:spLocks noChangeArrowheads="1"/>
          </p:cNvSpPr>
          <p:nvPr/>
        </p:nvSpPr>
        <p:spPr bwMode="auto">
          <a:xfrm>
            <a:off x="0" y="115888"/>
            <a:ext cx="2987675" cy="66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 kápolna padozatát burkoló terrazzo, s az alsó szint négy evan - gélistát ábrázoló színes üvegablakai 1877-ben Samassa József érsek (1873–1912) megrendelésére</a:t>
            </a:r>
          </a:p>
          <a:p>
            <a:pPr eaLnBrk="1" hangingPunct="1">
              <a:spcBef>
                <a:spcPct val="0"/>
              </a:spcBef>
              <a:buFontTx/>
              <a:buNone/>
            </a:pPr>
            <a:r>
              <a:rPr lang="hu-HU" altLang="hu-HU" sz="2400" b="1">
                <a:solidFill>
                  <a:srgbClr val="00B050"/>
                </a:solidFill>
                <a:latin typeface="Arial" charset="0"/>
              </a:rPr>
              <a:t>Storno Ferenc </a:t>
            </a:r>
            <a:r>
              <a:rPr lang="hu-HU" altLang="hu-HU" sz="2000" b="1">
                <a:latin typeface="Arial" charset="0"/>
              </a:rPr>
              <a:t>tervei szerint készültek, s ô festette a tűzvészben elpusztult Kracker-freskó helyére a Szent Családot Szent Annával, a gyermek Keresztelô Szent Jánossal és Avilai Nagy Szent Terézzel ábrázoló mennyezeti díszt is.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églalap 1"/>
          <p:cNvSpPr>
            <a:spLocks noChangeArrowheads="1"/>
          </p:cNvSpPr>
          <p:nvPr/>
        </p:nvSpPr>
        <p:spPr bwMode="auto">
          <a:xfrm>
            <a:off x="2286000" y="2520950"/>
            <a:ext cx="45720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rgbClr val="00B050"/>
                </a:solidFill>
                <a:latin typeface="Arial" charset="0"/>
              </a:rPr>
              <a:t>HUETTER, Lucas</a:t>
            </a:r>
          </a:p>
          <a:p>
            <a:pPr eaLnBrk="1" hangingPunct="1">
              <a:spcBef>
                <a:spcPct val="0"/>
              </a:spcBef>
              <a:buFontTx/>
              <a:buNone/>
            </a:pPr>
            <a:r>
              <a:rPr lang="hu-HU" altLang="hu-HU" sz="1800" b="1">
                <a:latin typeface="Arial" charset="0"/>
              </a:rPr>
              <a:t>(? - 1760, Eger)</a:t>
            </a:r>
          </a:p>
          <a:p>
            <a:pPr eaLnBrk="1" hangingPunct="1">
              <a:spcBef>
                <a:spcPct val="0"/>
              </a:spcBef>
              <a:buFontTx/>
              <a:buNone/>
            </a:pPr>
            <a:r>
              <a:rPr lang="en-US" altLang="hu-HU" sz="2000" b="1">
                <a:solidFill>
                  <a:srgbClr val="FF0000"/>
                </a:solidFill>
                <a:latin typeface="Arial" charset="0"/>
              </a:rPr>
              <a:t>Noli me Tangere</a:t>
            </a:r>
          </a:p>
          <a:p>
            <a:pPr eaLnBrk="1" hangingPunct="1">
              <a:spcBef>
                <a:spcPct val="0"/>
              </a:spcBef>
              <a:buFontTx/>
              <a:buNone/>
            </a:pPr>
            <a:r>
              <a:rPr lang="en-US" altLang="hu-HU" sz="1800" b="1">
                <a:latin typeface="Arial" charset="0"/>
              </a:rPr>
              <a:t>1753</a:t>
            </a:r>
            <a:br>
              <a:rPr lang="en-US" altLang="hu-HU" sz="1800" b="1">
                <a:latin typeface="Arial" charset="0"/>
              </a:rPr>
            </a:br>
            <a:r>
              <a:rPr lang="en-US" altLang="hu-HU" sz="1800" b="1">
                <a:latin typeface="Arial" charset="0"/>
              </a:rPr>
              <a:t>Oil on panel, 41x39.5 cm</a:t>
            </a:r>
            <a:br>
              <a:rPr lang="en-US" altLang="hu-HU" sz="1800" b="1">
                <a:latin typeface="Arial" charset="0"/>
              </a:rPr>
            </a:br>
            <a:r>
              <a:rPr lang="en-US" altLang="hu-HU" sz="1800" b="1">
                <a:latin typeface="Arial" charset="0"/>
              </a:rPr>
              <a:t>Eger, Megyei Kórház</a:t>
            </a:r>
            <a:endParaRPr lang="hu-HU" altLang="hu-HU" sz="1800" b="1">
              <a:latin typeface="Arial" charset="0"/>
            </a:endParaRPr>
          </a:p>
          <a:p>
            <a:pPr eaLnBrk="1" hangingPunct="1">
              <a:spcBef>
                <a:spcPct val="0"/>
              </a:spcBef>
              <a:buFontTx/>
              <a:buNone/>
            </a:pPr>
            <a:r>
              <a:rPr lang="hu-HU" altLang="hu-HU" sz="1800" b="1">
                <a:latin typeface="Arial" charset="0"/>
              </a:rPr>
              <a:t>Dobó István Vármúzeum</a:t>
            </a:r>
            <a:r>
              <a:rPr lang="hu-HU" altLang="hu-HU" sz="1800"/>
              <a:t> </a:t>
            </a:r>
          </a:p>
          <a:p>
            <a:pPr eaLnBrk="1" hangingPunct="1">
              <a:spcBef>
                <a:spcPct val="0"/>
              </a:spcBef>
              <a:buFontTx/>
              <a:buNone/>
            </a:pPr>
            <a:endParaRPr lang="hu-HU" altLang="hu-HU" sz="1800" b="1">
              <a:latin typeface="Arial" charset="0"/>
            </a:endParaRPr>
          </a:p>
        </p:txBody>
      </p:sp>
      <p:pic>
        <p:nvPicPr>
          <p:cNvPr id="3" name="Picture 2" descr="Fuorcontrasti, a magyar Belvedere: Ã©pÃ­tÃ©szettÃ¶rtÃ©neti rejtÃ©ly a BÃ¼kk mÃ©lyÃ©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22225"/>
            <a:ext cx="8208963"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églalap 1"/>
          <p:cNvSpPr>
            <a:spLocks noChangeArrowheads="1"/>
          </p:cNvSpPr>
          <p:nvPr/>
        </p:nvSpPr>
        <p:spPr bwMode="auto">
          <a:xfrm>
            <a:off x="179388" y="188913"/>
            <a:ext cx="190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rgbClr val="FF0000"/>
                </a:solidFill>
                <a:latin typeface="Arial" charset="0"/>
              </a:rPr>
              <a:t>Fuorcontrasti,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513" y="0"/>
            <a:ext cx="47275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www.magyarkurir.hu/img1.php?id=104240&amp;v=1&amp;img=o_200308_3c.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églalap 1"/>
          <p:cNvSpPr>
            <a:spLocks noChangeArrowheads="1"/>
          </p:cNvSpPr>
          <p:nvPr/>
        </p:nvSpPr>
        <p:spPr bwMode="auto">
          <a:xfrm>
            <a:off x="3635375" y="5589588"/>
            <a:ext cx="39687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Madaras terem</a:t>
            </a:r>
          </a:p>
          <a:p>
            <a:pPr eaLnBrk="1" hangingPunct="1">
              <a:spcBef>
                <a:spcPct val="0"/>
              </a:spcBef>
              <a:buFontTx/>
              <a:buNone/>
            </a:pPr>
            <a:r>
              <a:rPr lang="hu-HU" altLang="hu-HU" sz="2400" b="1">
                <a:solidFill>
                  <a:srgbClr val="FF0000"/>
                </a:solidFill>
                <a:latin typeface="Arial" charset="0"/>
              </a:rPr>
              <a:t>1730-as évek körül, secco</a:t>
            </a:r>
          </a:p>
          <a:p>
            <a:pPr eaLnBrk="1" hangingPunct="1">
              <a:spcBef>
                <a:spcPct val="0"/>
              </a:spcBef>
              <a:buFontTx/>
              <a:buNone/>
            </a:pPr>
            <a:endParaRPr lang="hu-HU" altLang="hu-HU" sz="18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Eger, érseki palota - építész: Földes és Társai Építészirod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30250"/>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églalap 1"/>
          <p:cNvSpPr>
            <a:spLocks noChangeArrowheads="1"/>
          </p:cNvSpPr>
          <p:nvPr/>
        </p:nvSpPr>
        <p:spPr bwMode="auto">
          <a:xfrm>
            <a:off x="250825" y="333375"/>
            <a:ext cx="8137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800"/>
              <a:t> </a:t>
            </a:r>
            <a:r>
              <a:rPr lang="hu-HU" altLang="hu-HU" sz="2400" b="1">
                <a:solidFill>
                  <a:srgbClr val="FF0000"/>
                </a:solidFill>
                <a:latin typeface="Arial" charset="0"/>
              </a:rPr>
              <a:t>Veszprém, érseki palota</a:t>
            </a:r>
            <a:r>
              <a:rPr lang="hu-HU" altLang="hu-HU" sz="2400" b="1">
                <a:latin typeface="Arial" charset="0"/>
              </a:rPr>
              <a:t>, </a:t>
            </a:r>
            <a:r>
              <a:rPr lang="hu-HU" altLang="hu-HU" sz="2400" b="1">
                <a:solidFill>
                  <a:srgbClr val="00B050"/>
                </a:solidFill>
                <a:latin typeface="Arial" charset="0"/>
              </a:rPr>
              <a:t>Fellner Jakab</a:t>
            </a:r>
            <a:r>
              <a:rPr lang="hu-HU" altLang="hu-HU" sz="2400" b="1">
                <a:latin typeface="Arial" charset="0"/>
              </a:rPr>
              <a:t>, 1765-76</a:t>
            </a:r>
          </a:p>
        </p:txBody>
      </p:sp>
      <p:pic>
        <p:nvPicPr>
          <p:cNvPr id="48131" name="Kép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9375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ájl:Püspöki palota (10698. számú műemlék)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875" y="0"/>
            <a:ext cx="9769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upload.wikimedia.org/wikipedia/commons/b/bd/Veszpr%C3%A9mv%C3%A1r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35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25" y="1125538"/>
            <a:ext cx="91440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ájl:MTA irodaháza, műemlék tábla.  - Országház utca 28, 2016 Budapes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2275" y="0"/>
            <a:ext cx="5757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9225"/>
            <a:ext cx="9163050" cy="700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bagyinszki.eu/galleries/veszprem_puspoki_palota_es_a_varhegy/veszprem_puspoki_palota_es_a_varhegy_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2988" y="-28575"/>
            <a:ext cx="8132762"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bagyinszki.eu/galleries/veszprem_puspoki_palota_es_a_varhegy/veszprem_puspoki_palota_es_a_varhegy_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3825" y="0"/>
            <a:ext cx="9882188"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bagyinszki.eu/galleries/veszprem_puspoki_palota_es_a_varhegy/veszprem_puspoki_palota_es_a_varhegy_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www.magyarkurir.hu/img1.php?id=114098&amp;v=0&amp;img=c_koller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2988" y="-53975"/>
            <a:ext cx="6913562"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bagyinszki.eu/galleries/veszprem_puspoki_palota_es_a_varhegy/veszprem_puspoki_palota_es_a_varhegy_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83700" cy="70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miserend.hu/kepek/templomok/678/592740535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8175" y="0"/>
            <a:ext cx="5281613"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Szövegdoboz 1"/>
          <p:cNvSpPr txBox="1">
            <a:spLocks noChangeArrowheads="1"/>
          </p:cNvSpPr>
          <p:nvPr/>
        </p:nvSpPr>
        <p:spPr bwMode="auto">
          <a:xfrm>
            <a:off x="0" y="620713"/>
            <a:ext cx="22209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PÁPA</a:t>
            </a:r>
          </a:p>
          <a:p>
            <a:pPr eaLnBrk="1" hangingPunct="1">
              <a:spcBef>
                <a:spcPct val="0"/>
              </a:spcBef>
              <a:buFontTx/>
              <a:buNone/>
            </a:pPr>
            <a:r>
              <a:rPr lang="hu-HU" altLang="hu-HU" sz="2400" b="1">
                <a:latin typeface="Arial" charset="0"/>
              </a:rPr>
              <a:t>Katolikus</a:t>
            </a:r>
          </a:p>
          <a:p>
            <a:pPr eaLnBrk="1" hangingPunct="1">
              <a:spcBef>
                <a:spcPct val="0"/>
              </a:spcBef>
              <a:buFontTx/>
              <a:buNone/>
            </a:pPr>
            <a:r>
              <a:rPr lang="hu-HU" altLang="hu-HU" sz="2400" b="1">
                <a:latin typeface="Arial" charset="0"/>
              </a:rPr>
              <a:t>Nagytemplom</a:t>
            </a:r>
          </a:p>
          <a:p>
            <a:pPr eaLnBrk="1" hangingPunct="1">
              <a:spcBef>
                <a:spcPct val="0"/>
              </a:spcBef>
              <a:buFontTx/>
              <a:buNone/>
            </a:pPr>
            <a:r>
              <a:rPr lang="hu-HU" altLang="hu-HU" sz="2400" b="1">
                <a:latin typeface="Arial" charset="0"/>
              </a:rPr>
              <a:t>1774-1783</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8800" r="14189"/>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https://1.bp.blogspot.com/-hjIvDHgiiLM/VY_MHF5Q5GI/AAAAAAAARs8/8jFxp51klLY/s640/18517377123_9e8b305535_z.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075" y="-55563"/>
            <a:ext cx="5184775"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r="1838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A pápai Szent István vértanú-templom, vagy ahogy a helyiek hívják, a Nagytemplom belülről frissen tatarozv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13" y="-100013"/>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400"/>
            <a:ext cx="9623425"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r="7378"/>
          <a:stretch>
            <a:fillRect/>
          </a:stretch>
        </p:blipFill>
        <p:spPr bwMode="auto">
          <a:xfrm>
            <a:off x="0" y="-3175"/>
            <a:ext cx="914400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Szövegdoboz 1"/>
          <p:cNvSpPr txBox="1">
            <a:spLocks noChangeArrowheads="1"/>
          </p:cNvSpPr>
          <p:nvPr/>
        </p:nvSpPr>
        <p:spPr bwMode="auto">
          <a:xfrm>
            <a:off x="4572000" y="-11113"/>
            <a:ext cx="38449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chemeClr val="bg1"/>
                </a:solidFill>
                <a:latin typeface="Arial" charset="0"/>
              </a:rPr>
              <a:t>Baj /</a:t>
            </a:r>
            <a:r>
              <a:rPr lang="hu-HU" altLang="hu-HU" sz="2400" b="1">
                <a:solidFill>
                  <a:schemeClr val="bg1"/>
                </a:solidFill>
                <a:latin typeface="Arial" charset="0"/>
              </a:rPr>
              <a:t>2 millió liter borhoz/</a:t>
            </a:r>
            <a:endParaRPr lang="hu-HU" altLang="hu-HU" sz="2800" b="1">
              <a:solidFill>
                <a:schemeClr val="bg1"/>
              </a:solidFill>
              <a:latin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r="10406"/>
          <a:stretch>
            <a:fillRect/>
          </a:stretch>
        </p:blipFill>
        <p:spPr bwMode="auto">
          <a:xfrm>
            <a:off x="0" y="0"/>
            <a:ext cx="9251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infovilag.hu/uploads/ckeditor/hefele_menyhert_fresk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513" y="0"/>
            <a:ext cx="6948487"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églalap 1"/>
          <p:cNvSpPr>
            <a:spLocks noChangeArrowheads="1"/>
          </p:cNvSpPr>
          <p:nvPr/>
        </p:nvSpPr>
        <p:spPr bwMode="auto">
          <a:xfrm>
            <a:off x="3175" y="1052513"/>
            <a:ext cx="1976438"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00B050"/>
                </a:solidFill>
                <a:latin typeface="Arial" charset="0"/>
              </a:rPr>
              <a:t>Hefele Menyhért </a:t>
            </a:r>
            <a:r>
              <a:rPr lang="hu-HU" altLang="hu-HU" sz="2000" b="1">
                <a:latin typeface="Arial" charset="0"/>
              </a:rPr>
              <a:t>(1716, Kaltenbrunn, Tirol –</a:t>
            </a:r>
          </a:p>
          <a:p>
            <a:pPr eaLnBrk="1" hangingPunct="1">
              <a:spcBef>
                <a:spcPct val="0"/>
              </a:spcBef>
              <a:buFontTx/>
              <a:buNone/>
            </a:pPr>
            <a:r>
              <a:rPr lang="hu-HU" altLang="hu-HU" sz="2000" b="1">
                <a:latin typeface="Arial" charset="0"/>
              </a:rPr>
              <a:t>1794, Szombathely)</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zövegdoboz 1"/>
          <p:cNvSpPr txBox="1">
            <a:spLocks noChangeArrowheads="1"/>
          </p:cNvSpPr>
          <p:nvPr/>
        </p:nvSpPr>
        <p:spPr bwMode="auto">
          <a:xfrm>
            <a:off x="179388" y="374650"/>
            <a:ext cx="8964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rgbClr val="00B050"/>
                </a:solidFill>
                <a:latin typeface="Arial" charset="0"/>
              </a:rPr>
              <a:t>Hefele  Menyhért</a:t>
            </a:r>
          </a:p>
          <a:p>
            <a:pPr eaLnBrk="1" hangingPunct="1">
              <a:spcBef>
                <a:spcPct val="0"/>
              </a:spcBef>
              <a:buFontTx/>
              <a:buNone/>
            </a:pPr>
            <a:r>
              <a:rPr lang="hu-HU" altLang="hu-HU" sz="2000" b="1">
                <a:solidFill>
                  <a:srgbClr val="0070C0"/>
                </a:solidFill>
                <a:latin typeface="Arial" charset="0"/>
              </a:rPr>
              <a:t>1763-70: az  </a:t>
            </a:r>
            <a:r>
              <a:rPr lang="hu-HU" altLang="hu-HU" sz="2400" b="1">
                <a:solidFill>
                  <a:srgbClr val="FF0000"/>
                </a:solidFill>
                <a:latin typeface="Arial" charset="0"/>
              </a:rPr>
              <a:t>új passaui érseki palota </a:t>
            </a:r>
            <a:r>
              <a:rPr lang="hu-HU" altLang="hu-HU" sz="2000" b="1">
                <a:solidFill>
                  <a:srgbClr val="0070C0"/>
                </a:solidFill>
                <a:latin typeface="Arial" charset="0"/>
              </a:rPr>
              <a:t>külső megújítását végezte.</a:t>
            </a:r>
            <a:endParaRPr lang="hu-HU" altLang="hu-HU" sz="2000" b="1"/>
          </a:p>
          <a:p>
            <a:pPr eaLnBrk="1" hangingPunct="1">
              <a:spcBef>
                <a:spcPct val="0"/>
              </a:spcBef>
              <a:buFontTx/>
              <a:buNone/>
            </a:pPr>
            <a:endParaRPr lang="hu-HU" altLang="hu-HU" sz="2000" b="1"/>
          </a:p>
        </p:txBody>
      </p:sp>
      <p:pic>
        <p:nvPicPr>
          <p:cNvPr id="6553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b="8475"/>
          <a:stretch>
            <a:fillRect/>
          </a:stretch>
        </p:blipFill>
        <p:spPr bwMode="auto">
          <a:xfrm>
            <a:off x="-28575" y="1584325"/>
            <a:ext cx="9134475"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ájl: Alte Residenz Dom Passau.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63" y="-69850"/>
            <a:ext cx="9269413"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Kép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8538" y="-26988"/>
            <a:ext cx="4602162"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Szövegdoboz 1"/>
          <p:cNvSpPr txBox="1">
            <a:spLocks noChangeArrowheads="1"/>
          </p:cNvSpPr>
          <p:nvPr/>
        </p:nvSpPr>
        <p:spPr bwMode="auto">
          <a:xfrm>
            <a:off x="238125" y="981075"/>
            <a:ext cx="199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hu-HU" altLang="hu-HU" sz="2000" b="1">
                <a:latin typeface="Arial" charset="0"/>
              </a:rPr>
              <a:t>Innbrückgasse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ájl: New Residence Passau 0446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333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églalap 1"/>
          <p:cNvSpPr>
            <a:spLocks noChangeArrowheads="1"/>
          </p:cNvSpPr>
          <p:nvPr/>
        </p:nvSpPr>
        <p:spPr bwMode="auto">
          <a:xfrm>
            <a:off x="179388" y="188913"/>
            <a:ext cx="6175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győri székesegyház átépítése (1771–73); </a:t>
            </a:r>
            <a:endParaRPr lang="hu-HU" altLang="hu-HU" sz="2400">
              <a:solidFill>
                <a:srgbClr val="FF0000"/>
              </a:solidFill>
              <a:latin typeface="Arial" charset="0"/>
            </a:endParaRPr>
          </a:p>
        </p:txBody>
      </p:sp>
      <p:pic>
        <p:nvPicPr>
          <p:cNvPr id="70659" name="Picture 2" descr="https://infovilag.hu/uploads/ckeditor/hefele_2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565400"/>
            <a:ext cx="57372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descr="Fájl:Györ Dom St. Maria Fassade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37225" y="1143000"/>
            <a:ext cx="34067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Fájl:Györ Dom St. Maria Innen 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églalap 1"/>
          <p:cNvSpPr>
            <a:spLocks noChangeArrowheads="1"/>
          </p:cNvSpPr>
          <p:nvPr/>
        </p:nvSpPr>
        <p:spPr bwMode="auto">
          <a:xfrm>
            <a:off x="323850" y="115888"/>
            <a:ext cx="828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chemeClr val="bg1"/>
                </a:solidFill>
                <a:latin typeface="Arial" charset="0"/>
              </a:rPr>
              <a:t>Az oszlopokkal keretezett főoltárépítményt Hefele Menyhért</a:t>
            </a:r>
          </a:p>
          <a:p>
            <a:pPr eaLnBrk="1" hangingPunct="1">
              <a:spcBef>
                <a:spcPct val="0"/>
              </a:spcBef>
              <a:buFontTx/>
              <a:buNone/>
            </a:pPr>
            <a:r>
              <a:rPr lang="hu-HU" altLang="hu-HU" sz="2000" b="1">
                <a:solidFill>
                  <a:schemeClr val="bg1"/>
                </a:solidFill>
                <a:latin typeface="Arial" charset="0"/>
              </a:rPr>
              <a:t>tervezte, az oltárkép Maulbertsch munkája, Mária mennybemenetelét ábrázolja</a:t>
            </a:r>
          </a:p>
        </p:txBody>
      </p:sp>
      <p:sp>
        <p:nvSpPr>
          <p:cNvPr id="2" name="Téglalap 1"/>
          <p:cNvSpPr/>
          <p:nvPr/>
        </p:nvSpPr>
        <p:spPr>
          <a:xfrm>
            <a:off x="1476375" y="3213100"/>
            <a:ext cx="1582738" cy="30956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Kongresszusi Terem részlete észak felé, 2006. Fotó: Garai Pé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 y="0"/>
            <a:ext cx="944245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églalap 4"/>
          <p:cNvSpPr>
            <a:spLocks noChangeArrowheads="1"/>
          </p:cNvSpPr>
          <p:nvPr/>
        </p:nvSpPr>
        <p:spPr bwMode="auto">
          <a:xfrm>
            <a:off x="623888" y="908050"/>
            <a:ext cx="402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800" b="1">
                <a:solidFill>
                  <a:srgbClr val="FF0000"/>
                </a:solidFill>
                <a:latin typeface="Arial" charset="0"/>
              </a:rPr>
              <a:t>Alsótábla gyűlésterme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ájl:Győr pulpitus corb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0"/>
            <a:ext cx="4625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Fájl:Győri szószékrészle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613"/>
            <a:ext cx="457200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églalap 1"/>
          <p:cNvSpPr>
            <a:spLocks noChangeArrowheads="1"/>
          </p:cNvSpPr>
          <p:nvPr/>
        </p:nvSpPr>
        <p:spPr bwMode="auto">
          <a:xfrm>
            <a:off x="11113" y="404813"/>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chemeClr val="bg1"/>
                </a:solidFill>
                <a:latin typeface="Arial" charset="0"/>
              </a:rPr>
              <a:t>Vörös márvány aranyozott fa díszítéssel (rozettával és babérlevélfüzérrel).</a:t>
            </a:r>
          </a:p>
        </p:txBody>
      </p:sp>
      <p:sp>
        <p:nvSpPr>
          <p:cNvPr id="72709" name="Téglalap 2"/>
          <p:cNvSpPr>
            <a:spLocks noChangeArrowheads="1"/>
          </p:cNvSpPr>
          <p:nvPr/>
        </p:nvSpPr>
        <p:spPr bwMode="auto">
          <a:xfrm>
            <a:off x="4821238" y="404813"/>
            <a:ext cx="4125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chemeClr val="bg1"/>
                </a:solidFill>
                <a:latin typeface="Arial" charset="0"/>
              </a:rPr>
              <a:t>Akantuszlevéllel díszített korbel,</a:t>
            </a:r>
          </a:p>
          <a:p>
            <a:pPr eaLnBrk="1" hangingPunct="1">
              <a:spcBef>
                <a:spcPct val="0"/>
              </a:spcBef>
              <a:buFontTx/>
              <a:buNone/>
            </a:pPr>
            <a:r>
              <a:rPr lang="hu-HU" altLang="hu-HU" sz="2000" b="1">
                <a:solidFill>
                  <a:schemeClr val="bg1"/>
                </a:solidFill>
                <a:latin typeface="Arial" charset="0"/>
              </a:rPr>
              <a:t>gyámkő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s://upload.wikimedia.org/wikipedia/commons/b/b7/Gy%C5%91r_12_-_bazilik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95738" y="-50800"/>
            <a:ext cx="5170487"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http://pctrs.network.hu/clubpicture/1/4/1/_/stephanus_plenus_spiritu_sancto__szent_istvan_vertanu_megkovezese__gyor__bazilika_1410875_887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463" y="-10515600"/>
            <a:ext cx="3943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6" descr="http://pctrs.network.hu/clubpicture/1/4/1/_/stephanus_plenus_spiritu_sancto__szent_istvan_vertanu_megkovezese__gyor__bazilika_1410875_887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25450"/>
            <a:ext cx="4824413"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églalap 1"/>
          <p:cNvSpPr>
            <a:spLocks noChangeArrowheads="1"/>
          </p:cNvSpPr>
          <p:nvPr/>
        </p:nvSpPr>
        <p:spPr bwMode="auto">
          <a:xfrm>
            <a:off x="4824413" y="5516563"/>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chemeClr val="bg1"/>
                </a:solidFill>
                <a:latin typeface="Arial" charset="0"/>
              </a:rPr>
              <a:t>Hefele Menyhért Szent István-oltára a székesegyház déli hajójában.</a:t>
            </a:r>
          </a:p>
          <a:p>
            <a:pPr eaLnBrk="1" hangingPunct="1">
              <a:spcBef>
                <a:spcPct val="0"/>
              </a:spcBef>
              <a:buFontTx/>
              <a:buNone/>
            </a:pPr>
            <a:r>
              <a:rPr lang="hu-HU" altLang="hu-HU" sz="2000" b="1">
                <a:solidFill>
                  <a:schemeClr val="bg1"/>
                </a:solidFill>
                <a:latin typeface="Arial" charset="0"/>
              </a:rPr>
              <a:t>valószínűleg </a:t>
            </a:r>
            <a:r>
              <a:rPr lang="hu-HU" altLang="hu-HU" sz="2000" b="1">
                <a:solidFill>
                  <a:schemeClr val="bg1"/>
                </a:solidFill>
                <a:latin typeface="Arial" charset="0"/>
                <a:hlinkClick r:id="rId5" tooltip="Paul Troger"/>
              </a:rPr>
              <a:t>Paul Troger</a:t>
            </a:r>
            <a:r>
              <a:rPr lang="hu-HU" altLang="hu-HU" sz="2000" b="1">
                <a:solidFill>
                  <a:schemeClr val="bg1"/>
                </a:solidFill>
                <a:latin typeface="Arial" charset="0"/>
              </a:rPr>
              <a:t> alkotása</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infovilag.hu/uploads/ckeditor/hefele_2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13" y="0"/>
            <a:ext cx="9480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63"/>
            <a:ext cx="9144000" cy="6853237"/>
          </a:xfrm>
          <a:prstGeom prst="rect">
            <a:avLst/>
          </a:prstGeom>
          <a:solidFill>
            <a:schemeClr val="bg1"/>
          </a:solidFill>
          <a:ln w="9525">
            <a:solidFill>
              <a:schemeClr val="tx1"/>
            </a:solidFill>
            <a:miter lim="800000"/>
            <a:headEnd/>
            <a:tailEnd/>
          </a:ln>
        </p:spPr>
      </p:pic>
      <p:sp>
        <p:nvSpPr>
          <p:cNvPr id="75779" name="Szövegdoboz 1"/>
          <p:cNvSpPr txBox="1">
            <a:spLocks noChangeArrowheads="1"/>
          </p:cNvSpPr>
          <p:nvPr/>
        </p:nvSpPr>
        <p:spPr bwMode="auto">
          <a:xfrm>
            <a:off x="3924300" y="3425825"/>
            <a:ext cx="2135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chemeClr val="bg1"/>
                </a:solidFill>
                <a:latin typeface="Arial" charset="0"/>
              </a:rPr>
              <a:t>Mindszenthy tér</a:t>
            </a:r>
          </a:p>
        </p:txBody>
      </p:sp>
      <p:sp>
        <p:nvSpPr>
          <p:cNvPr id="75780" name="Szövegdoboz 2"/>
          <p:cNvSpPr txBox="1">
            <a:spLocks noChangeArrowheads="1"/>
          </p:cNvSpPr>
          <p:nvPr/>
        </p:nvSpPr>
        <p:spPr bwMode="auto">
          <a:xfrm>
            <a:off x="1295400" y="3625850"/>
            <a:ext cx="263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chemeClr val="bg1"/>
                </a:solidFill>
                <a:latin typeface="Arial" charset="0"/>
              </a:rPr>
              <a:t>Berzsenyi Dániel tér</a:t>
            </a:r>
          </a:p>
        </p:txBody>
      </p:sp>
      <p:sp>
        <p:nvSpPr>
          <p:cNvPr id="75781" name="Szövegdoboz 3"/>
          <p:cNvSpPr txBox="1">
            <a:spLocks noChangeArrowheads="1"/>
          </p:cNvSpPr>
          <p:nvPr/>
        </p:nvSpPr>
        <p:spPr bwMode="auto">
          <a:xfrm>
            <a:off x="1608138" y="2724150"/>
            <a:ext cx="20097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rgbClr val="FF0000"/>
                </a:solidFill>
                <a:latin typeface="Arial" charset="0"/>
              </a:rPr>
              <a:t>Püspöki palota</a:t>
            </a:r>
          </a:p>
        </p:txBody>
      </p:sp>
      <p:sp>
        <p:nvSpPr>
          <p:cNvPr id="75782" name="Szövegdoboz 4"/>
          <p:cNvSpPr txBox="1">
            <a:spLocks noChangeArrowheads="1"/>
          </p:cNvSpPr>
          <p:nvPr/>
        </p:nvSpPr>
        <p:spPr bwMode="auto">
          <a:xfrm>
            <a:off x="6059488" y="3157538"/>
            <a:ext cx="2363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rgbClr val="FF0000"/>
                </a:solidFill>
                <a:latin typeface="Arial" charset="0"/>
              </a:rPr>
              <a:t>Papi szeminárium</a:t>
            </a:r>
          </a:p>
        </p:txBody>
      </p:sp>
      <p:sp>
        <p:nvSpPr>
          <p:cNvPr id="75783" name="Szövegdoboz 5"/>
          <p:cNvSpPr txBox="1">
            <a:spLocks noChangeArrowheads="1"/>
          </p:cNvSpPr>
          <p:nvPr/>
        </p:nvSpPr>
        <p:spPr bwMode="auto">
          <a:xfrm>
            <a:off x="5219700" y="4237038"/>
            <a:ext cx="2179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chemeClr val="bg1"/>
                </a:solidFill>
                <a:latin typeface="Arial" charset="0"/>
              </a:rPr>
              <a:t>Szily János utca</a:t>
            </a:r>
          </a:p>
        </p:txBody>
      </p:sp>
      <p:sp>
        <p:nvSpPr>
          <p:cNvPr id="75784" name="Szövegdoboz 6"/>
          <p:cNvSpPr txBox="1">
            <a:spLocks noChangeArrowheads="1"/>
          </p:cNvSpPr>
          <p:nvPr/>
        </p:nvSpPr>
        <p:spPr bwMode="auto">
          <a:xfrm>
            <a:off x="-3175" y="3400425"/>
            <a:ext cx="222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solidFill>
                  <a:schemeClr val="bg1"/>
                </a:solidFill>
                <a:latin typeface="Arial" charset="0"/>
              </a:rPr>
              <a:t>Hollán Ernő utca</a:t>
            </a:r>
          </a:p>
        </p:txBody>
      </p:sp>
      <p:cxnSp>
        <p:nvCxnSpPr>
          <p:cNvPr id="15" name="Egyenes összekötő nyíllal 14"/>
          <p:cNvCxnSpPr/>
          <p:nvPr/>
        </p:nvCxnSpPr>
        <p:spPr>
          <a:xfrm flipH="1" flipV="1">
            <a:off x="0" y="2724150"/>
            <a:ext cx="539750" cy="83343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786" name="Szövegdoboz 1"/>
          <p:cNvSpPr txBox="1">
            <a:spLocks noChangeArrowheads="1"/>
          </p:cNvSpPr>
          <p:nvPr/>
        </p:nvSpPr>
        <p:spPr bwMode="auto">
          <a:xfrm>
            <a:off x="534988" y="476250"/>
            <a:ext cx="27130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b="1">
                <a:solidFill>
                  <a:schemeClr val="bg1"/>
                </a:solidFill>
                <a:latin typeface="Arial" charset="0"/>
              </a:rPr>
              <a:t>Szombathely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églalap 1"/>
          <p:cNvSpPr>
            <a:spLocks noChangeArrowheads="1"/>
          </p:cNvSpPr>
          <p:nvPr/>
        </p:nvSpPr>
        <p:spPr bwMode="auto">
          <a:xfrm>
            <a:off x="539750" y="612775"/>
            <a:ext cx="7920038"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Festmény: </a:t>
            </a:r>
            <a:r>
              <a:rPr lang="hu-HU" altLang="hu-HU" sz="2400" b="1">
                <a:solidFill>
                  <a:srgbClr val="FF0000"/>
                </a:solidFill>
                <a:latin typeface="Arial" charset="0"/>
              </a:rPr>
              <a:t>A szombathelyi líceum alapítása </a:t>
            </a:r>
          </a:p>
          <a:p>
            <a:pPr eaLnBrk="1" hangingPunct="1">
              <a:spcBef>
                <a:spcPct val="0"/>
              </a:spcBef>
              <a:buFontTx/>
              <a:buNone/>
            </a:pPr>
            <a:r>
              <a:rPr lang="hu-HU" altLang="hu-HU" sz="2400" b="1">
                <a:solidFill>
                  <a:srgbClr val="00B050"/>
                </a:solidFill>
                <a:latin typeface="Arial" charset="0"/>
              </a:rPr>
              <a:t>Dorffmaister, 1794</a:t>
            </a:r>
            <a:r>
              <a:rPr lang="hu-HU" altLang="hu-HU" sz="2000" b="1">
                <a:latin typeface="Arial" charset="0"/>
              </a:rPr>
              <a:t>.</a:t>
            </a:r>
          </a:p>
          <a:p>
            <a:pPr eaLnBrk="1" hangingPunct="1">
              <a:spcBef>
                <a:spcPct val="0"/>
              </a:spcBef>
              <a:buFontTx/>
              <a:buNone/>
            </a:pPr>
            <a:r>
              <a:rPr lang="hu-HU" altLang="hu-HU" sz="2000" b="1">
                <a:latin typeface="Arial" charset="0"/>
              </a:rPr>
              <a:t>A festmény mérete: 343x217 cm. </a:t>
            </a:r>
          </a:p>
          <a:p>
            <a:pPr eaLnBrk="1" hangingPunct="1">
              <a:spcBef>
                <a:spcPct val="0"/>
              </a:spcBef>
              <a:buFontTx/>
              <a:buNone/>
            </a:pPr>
            <a:r>
              <a:rPr lang="hu-HU" altLang="hu-HU" sz="2000" b="1">
                <a:latin typeface="Arial" charset="0"/>
              </a:rPr>
              <a:t>Őrzési helye: Magyar Nemzeti Galéria.</a:t>
            </a:r>
          </a:p>
          <a:p>
            <a:pPr eaLnBrk="1" hangingPunct="1">
              <a:spcBef>
                <a:spcPct val="0"/>
              </a:spcBef>
              <a:buFontTx/>
              <a:buNone/>
            </a:pPr>
            <a:r>
              <a:rPr lang="hu-HU" altLang="hu-HU" sz="2000" b="1">
                <a:latin typeface="Arial" charset="0"/>
              </a:rPr>
              <a:t>A festményt egykor a szentgotthárdi ciszterci apátság prelatúra-termében őrizték.</a:t>
            </a:r>
          </a:p>
          <a:p>
            <a:pPr eaLnBrk="1" hangingPunct="1">
              <a:spcBef>
                <a:spcPct val="0"/>
              </a:spcBef>
              <a:buFontTx/>
              <a:buNone/>
            </a:pPr>
            <a:endParaRPr lang="hu-HU" altLang="hu-HU" sz="2000" b="1">
              <a:latin typeface="Arial" charset="0"/>
            </a:endParaRPr>
          </a:p>
          <a:p>
            <a:pPr eaLnBrk="1" hangingPunct="1">
              <a:spcBef>
                <a:spcPct val="0"/>
              </a:spcBef>
              <a:buFontTx/>
              <a:buNone/>
            </a:pPr>
            <a:r>
              <a:rPr lang="hu-HU" altLang="hu-HU" sz="2000" b="1" i="1">
                <a:latin typeface="Arial" charset="0"/>
              </a:rPr>
              <a:t>„Látható a főhajónak felmenő falazata, a fedélszék gerendázata, a tetőhéjalás és</a:t>
            </a:r>
            <a:r>
              <a:rPr lang="hu-HU" altLang="hu-HU" sz="2000" b="1">
                <a:latin typeface="Arial" charset="0"/>
              </a:rPr>
              <a:t> </a:t>
            </a:r>
            <a:r>
              <a:rPr lang="hu-HU" altLang="hu-HU" sz="2000" b="1" i="1">
                <a:latin typeface="Arial" charset="0"/>
              </a:rPr>
              <a:t>padlástér. Az állványzat legfelső emeletén előkelő ruházatú férfi áll, kezében sétabottal az ott dolgozó munkások között. Lehetséges, hogy a kék frakkos, sárga</a:t>
            </a:r>
            <a:r>
              <a:rPr lang="hu-HU" altLang="hu-HU" sz="2000" b="1">
                <a:latin typeface="Arial" charset="0"/>
              </a:rPr>
              <a:t> </a:t>
            </a:r>
            <a:r>
              <a:rPr lang="hu-HU" altLang="hu-HU" sz="2000" b="1" i="1">
                <a:latin typeface="Arial" charset="0"/>
              </a:rPr>
              <a:t>mellényes, térdnadrágos, sovány nyúlánk férfiúban Hefele Menyhértet, a székesegyház tervezőjét és építőmesterét örökítette meg Dorffmaister” – állapította meg kutatása során Géfin Gyula.( A Szombathelyi Egyházmegye Kincsei 4. H. Simon Katalin: A Sarlós Boldogasszony Székesegyház, Szombathely, 2013.)</a:t>
            </a:r>
            <a:endParaRPr lang="hu-HU" altLang="hu-HU" sz="2000" b="1">
              <a:latin typeface="Arial"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églalap 1"/>
          <p:cNvSpPr>
            <a:spLocks noChangeArrowheads="1"/>
          </p:cNvSpPr>
          <p:nvPr/>
        </p:nvSpPr>
        <p:spPr bwMode="auto">
          <a:xfrm>
            <a:off x="179388" y="0"/>
            <a:ext cx="88566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 kép jobb szélén felbukkanó szeminárium homlokzata. Pontosan láthatjuk, hogy a timpanon élénk színekben pompázó vakolati festést kapott. Még az is megfigyelhető, hogy a festett jelenet témája: Jézus tanítványai körében – illő témaválasztás egyházi tanintézet homlokzatára.</a:t>
            </a:r>
          </a:p>
        </p:txBody>
      </p:sp>
      <p:pic>
        <p:nvPicPr>
          <p:cNvPr id="77827" name="Picture 2" descr="https://epa.oszk.hu/03300/03366/00100/ballo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60575"/>
            <a:ext cx="4227513"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https://epa.oszk.hu/03300/03366/00100/ballo1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6725" y="1328738"/>
            <a:ext cx="48672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www.martinus.hu/misc/news/6209/.dorffmaister-festmen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738" y="188913"/>
            <a:ext cx="9202738" cy="67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églalap 1"/>
          <p:cNvSpPr>
            <a:spLocks noChangeArrowheads="1"/>
          </p:cNvSpPr>
          <p:nvPr/>
        </p:nvSpPr>
        <p:spPr bwMode="auto">
          <a:xfrm>
            <a:off x="395288" y="406400"/>
            <a:ext cx="4105275"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Itt működött a város első nyomdája, ahol Mikes Kelemen leveleit első ízben nyomtatták ki Magyarországon. </a:t>
            </a:r>
          </a:p>
          <a:p>
            <a:pPr eaLnBrk="1" hangingPunct="1">
              <a:spcBef>
                <a:spcPct val="0"/>
              </a:spcBef>
              <a:buFontTx/>
              <a:buNone/>
            </a:pPr>
            <a:endParaRPr lang="hu-HU" altLang="hu-HU" sz="2000" b="1">
              <a:latin typeface="Arial" charset="0"/>
            </a:endParaRPr>
          </a:p>
          <a:p>
            <a:pPr eaLnBrk="1" hangingPunct="1">
              <a:spcBef>
                <a:spcPct val="0"/>
              </a:spcBef>
              <a:buFontTx/>
              <a:buNone/>
            </a:pPr>
            <a:r>
              <a:rPr lang="hu-HU" altLang="hu-HU" sz="2000" b="1">
                <a:latin typeface="Arial" charset="0"/>
              </a:rPr>
              <a:t>Az épület emeletén található az Egyházmegyei Könyvtár. A díszes termekben ma 70.000 kötetet őriznek.</a:t>
            </a:r>
          </a:p>
          <a:p>
            <a:pPr eaLnBrk="1" hangingPunct="1">
              <a:spcBef>
                <a:spcPct val="0"/>
              </a:spcBef>
              <a:buFontTx/>
              <a:buNone/>
            </a:pPr>
            <a:r>
              <a:rPr lang="hu-HU" altLang="hu-HU" sz="2000" b="1">
                <a:latin typeface="Arial" charset="0"/>
              </a:rPr>
              <a:t> </a:t>
            </a:r>
          </a:p>
          <a:p>
            <a:pPr eaLnBrk="1" hangingPunct="1">
              <a:spcBef>
                <a:spcPct val="0"/>
              </a:spcBef>
              <a:buFontTx/>
              <a:buNone/>
            </a:pPr>
            <a:r>
              <a:rPr lang="hu-HU" altLang="hu-HU" sz="2000" b="1">
                <a:latin typeface="Arial" charset="0"/>
              </a:rPr>
              <a:t>A galériás nagyterem festésére Storno Ferenc és fia kapott megbízást 1885-ban. A mennyezetre a terem funkciójához legjobban illő egyházi személyek, és szónokok kerültek megfestésre: Szókratész, Szent Pál apostol, Nagy Szent Gergely pápa és Mózes.</a:t>
            </a:r>
          </a:p>
        </p:txBody>
      </p:sp>
      <p:pic>
        <p:nvPicPr>
          <p:cNvPr id="79875" name="Picture 4" descr="https://www.martinus.hu/misc/news/5019/.20141021-egyhazmd-000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7900" y="-47625"/>
            <a:ext cx="43561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orffmaister István freskója a Szombathelyi Egyházmegyi Könyvtárba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églalap 1"/>
          <p:cNvSpPr>
            <a:spLocks noChangeArrowheads="1"/>
          </p:cNvSpPr>
          <p:nvPr/>
        </p:nvSpPr>
        <p:spPr bwMode="auto">
          <a:xfrm>
            <a:off x="971550" y="952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00B050"/>
                </a:solidFill>
                <a:latin typeface="Arial" charset="0"/>
              </a:rPr>
              <a:t>Dorffmaister István </a:t>
            </a:r>
          </a:p>
          <a:p>
            <a:pPr eaLnBrk="1" hangingPunct="1">
              <a:spcBef>
                <a:spcPct val="0"/>
              </a:spcBef>
              <a:buFontTx/>
              <a:buNone/>
            </a:pPr>
            <a:r>
              <a:rPr lang="hu-HU" altLang="hu-HU" sz="2400" b="1">
                <a:latin typeface="Arial" charset="0"/>
              </a:rPr>
              <a:t>Herzan terem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vaskarika.hu/images/body/176840718053fa93a4b0e83_0c27d47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 Kongresszusi Terem díszpáholya, 2006. Fotó: Garai Pét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463" y="7938"/>
            <a:ext cx="9499601"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églalap 1"/>
          <p:cNvSpPr>
            <a:spLocks noChangeArrowheads="1"/>
          </p:cNvSpPr>
          <p:nvPr/>
        </p:nvSpPr>
        <p:spPr bwMode="auto">
          <a:xfrm>
            <a:off x="250825" y="333375"/>
            <a:ext cx="8569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800" b="1"/>
              <a:t>Az első </a:t>
            </a:r>
            <a:r>
              <a:rPr lang="hu-HU" altLang="hu-HU" sz="2400" b="1">
                <a:solidFill>
                  <a:srgbClr val="FF0000"/>
                </a:solidFill>
              </a:rPr>
              <a:t>szombathelyi Hefele-épület a volt papi szeminárium 1780</a:t>
            </a:r>
            <a:endParaRPr lang="hu-HU" altLang="hu-HU" sz="1800" b="1">
              <a:solidFill>
                <a:srgbClr val="FF0000"/>
              </a:solidFill>
            </a:endParaRPr>
          </a:p>
        </p:txBody>
      </p:sp>
      <p:pic>
        <p:nvPicPr>
          <p:cNvPr id="82947" name="Picture 2" descr="Papi szeminárium emléktáblája – Köztérké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 y="758825"/>
            <a:ext cx="91630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posonium-a-z.sk/wp-content/uploads/2012/11/6440fea870_51684760_o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 y="0"/>
            <a:ext cx="1008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Szövegdoboz 1"/>
          <p:cNvSpPr txBox="1">
            <a:spLocks noChangeArrowheads="1"/>
          </p:cNvSpPr>
          <p:nvPr/>
        </p:nvSpPr>
        <p:spPr bwMode="auto">
          <a:xfrm>
            <a:off x="-107950" y="173038"/>
            <a:ext cx="2203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Pozsony</a:t>
            </a:r>
          </a:p>
          <a:p>
            <a:pPr eaLnBrk="1" hangingPunct="1">
              <a:spcBef>
                <a:spcPct val="0"/>
              </a:spcBef>
              <a:buFontTx/>
              <a:buNone/>
            </a:pPr>
            <a:r>
              <a:rPr lang="hu-HU" altLang="hu-HU" sz="2400" b="1">
                <a:solidFill>
                  <a:srgbClr val="FF0000"/>
                </a:solidFill>
                <a:latin typeface="Arial" charset="0"/>
              </a:rPr>
              <a:t>Prímás palota</a:t>
            </a:r>
          </a:p>
        </p:txBody>
      </p:sp>
      <p:sp>
        <p:nvSpPr>
          <p:cNvPr id="83972" name="Téglalap 1"/>
          <p:cNvSpPr>
            <a:spLocks noChangeArrowheads="1"/>
          </p:cNvSpPr>
          <p:nvPr/>
        </p:nvSpPr>
        <p:spPr bwMode="auto">
          <a:xfrm>
            <a:off x="-107950" y="5805488"/>
            <a:ext cx="3865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00B050"/>
                </a:solidFill>
                <a:latin typeface="Arial" charset="0"/>
              </a:rPr>
              <a:t>Franz Anton Maulbertsch</a:t>
            </a:r>
          </a:p>
          <a:p>
            <a:pPr eaLnBrk="1" hangingPunct="1">
              <a:spcBef>
                <a:spcPct val="0"/>
              </a:spcBef>
              <a:buFontTx/>
              <a:buNone/>
            </a:pPr>
            <a:r>
              <a:rPr lang="hu-HU" altLang="hu-HU" sz="2400" b="1">
                <a:solidFill>
                  <a:srgbClr val="00B050"/>
                </a:solidFill>
                <a:latin typeface="Arial" charset="0"/>
              </a:rPr>
              <a:t>Ernst Zmeták</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zékesegyház"/>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Szövegdoboz 1"/>
          <p:cNvSpPr txBox="1">
            <a:spLocks noChangeArrowheads="1"/>
          </p:cNvSpPr>
          <p:nvPr/>
        </p:nvSpPr>
        <p:spPr bwMode="auto">
          <a:xfrm>
            <a:off x="4768850" y="300038"/>
            <a:ext cx="2371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Püspöki palota</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bagyinszki.eu/galleries/szombathely_szekesegyhaz/szombathely_szekesegyhaz_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03288"/>
            <a:ext cx="91440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353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s://www.nyugat.hu/var/improxy/bnl1Z2F0XENsYXNzZXNcRkhEUGljdHVyZQ__/pd/4e/pd4e0c55b402ce48cfc944e00439d10a2.jpg?m=14086309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79463"/>
            <a:ext cx="9170988"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églalap 2"/>
          <p:cNvSpPr>
            <a:spLocks noChangeArrowheads="1"/>
          </p:cNvSpPr>
          <p:nvPr/>
        </p:nvSpPr>
        <p:spPr bwMode="auto">
          <a:xfrm>
            <a:off x="1476375" y="188913"/>
            <a:ext cx="5400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u="sng">
                <a:latin typeface="Arial" charset="0"/>
              </a:rPr>
              <a:t>Díszterem  </a:t>
            </a:r>
            <a:r>
              <a:rPr lang="hu-HU" altLang="hu-HU" sz="2400" b="1">
                <a:solidFill>
                  <a:srgbClr val="00B050"/>
                </a:solidFill>
                <a:latin typeface="Arial" charset="0"/>
              </a:rPr>
              <a:t>Franz Anton Maulbertsch </a:t>
            </a:r>
            <a:r>
              <a:rPr lang="hu-HU" altLang="hu-HU" sz="2400" b="1" u="sng">
                <a:solidFill>
                  <a:srgbClr val="00B050"/>
                </a:solidFill>
                <a:latin typeface="Arial" charset="0"/>
              </a:rPr>
              <a:t> </a:t>
            </a:r>
            <a:endParaRPr lang="hu-HU" altLang="hu-HU" sz="2000" b="1">
              <a:solidFill>
                <a:srgbClr val="00B050"/>
              </a:solidFill>
              <a:latin typeface="Arial"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s://infovilag.hu/uploads/ckeditor/szhely_puspoki_palota_fresk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1613"/>
            <a:ext cx="9144000" cy="707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163" y="0"/>
            <a:ext cx="9301163" cy="719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s://www.nyugat.hu/var/improxy/bnl1Z2F0XENsYXNzZXNcRkhEUGljdHVyZQ__/p0/08/p0089446b6ad1ef8a38c1d84d9225f2c9.jpg?m=14086309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0" y="404813"/>
            <a:ext cx="9144000" cy="609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lyemgombolyito-1785-tallherrjozsefkiviteliterve.png"/>
          <p:cNvPicPr>
            <a:picLocks noChangeAspect="1" noChangeArrowheads="1"/>
          </p:cNvPicPr>
          <p:nvPr/>
        </p:nvPicPr>
        <p:blipFill>
          <a:blip r:embed="rId2" cstate="email">
            <a:extLst>
              <a:ext uri="{28A0092B-C50C-407E-A947-70E740481C1C}">
                <a14:useLocalDpi xmlns:a14="http://schemas.microsoft.com/office/drawing/2010/main"/>
              </a:ext>
            </a:extLst>
          </a:blip>
          <a:srcRect l="4163"/>
          <a:stretch>
            <a:fillRect/>
          </a:stretch>
        </p:blipFill>
        <p:spPr bwMode="auto">
          <a:xfrm>
            <a:off x="0" y="-19050"/>
            <a:ext cx="91281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Szövegdoboz 1"/>
          <p:cNvSpPr txBox="1">
            <a:spLocks noChangeArrowheads="1"/>
          </p:cNvSpPr>
          <p:nvPr/>
        </p:nvSpPr>
        <p:spPr bwMode="auto">
          <a:xfrm>
            <a:off x="468313" y="836613"/>
            <a:ext cx="50530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Selyemgombolyító Óbuda</a:t>
            </a:r>
          </a:p>
          <a:p>
            <a:pPr eaLnBrk="1" hangingPunct="1">
              <a:spcBef>
                <a:spcPct val="0"/>
              </a:spcBef>
              <a:buFontTx/>
              <a:buNone/>
            </a:pPr>
            <a:r>
              <a:rPr lang="hu-HU" altLang="hu-HU" sz="2400" b="1">
                <a:solidFill>
                  <a:srgbClr val="FF0000"/>
                </a:solidFill>
                <a:latin typeface="Arial" charset="0"/>
              </a:rPr>
              <a:t>Tallherr József kiviteli terve  1785</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s://www.martinus.hu/misc/news/5017/.20141013-ppkepek-00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773238"/>
            <a:ext cx="9274175"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églalap 1"/>
          <p:cNvSpPr>
            <a:spLocks noChangeArrowheads="1"/>
          </p:cNvSpPr>
          <p:nvPr/>
        </p:nvSpPr>
        <p:spPr bwMode="auto">
          <a:xfrm>
            <a:off x="250825" y="177800"/>
            <a:ext cx="85693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a:latin typeface="Arial" charset="0"/>
              </a:rPr>
              <a:t>A Hefele által tervezett, fehérre festett, egyenes vonalú asztal és székek a korabeli klasszicizáló bútorművesség ízlését mutatják. az egyetlen eredeti, nádazott szék alapján Mikes püspök készíttetett 29 másolatot.</a:t>
            </a:r>
          </a:p>
          <a:p>
            <a:pPr eaLnBrk="1" hangingPunct="1">
              <a:spcBef>
                <a:spcPct val="0"/>
              </a:spcBef>
              <a:buFontTx/>
              <a:buNone/>
            </a:pPr>
            <a:r>
              <a:rPr lang="hu-HU" altLang="hu-HU" sz="2000" b="1">
                <a:latin typeface="Arial" charset="0"/>
              </a:rPr>
              <a:t>A bronz dombormű hatását keltő freskók </a:t>
            </a:r>
            <a:r>
              <a:rPr lang="hu-HU" altLang="hu-HU" sz="2000" b="1">
                <a:solidFill>
                  <a:srgbClr val="00B050"/>
                </a:solidFill>
                <a:latin typeface="Arial" charset="0"/>
              </a:rPr>
              <a:t>Franz Anton Maulbertsch </a:t>
            </a:r>
            <a:r>
              <a:rPr lang="hu-HU" altLang="hu-HU" sz="2000" b="1">
                <a:solidFill>
                  <a:schemeClr val="bg1"/>
                </a:solidFill>
                <a:latin typeface="Arial" charset="0"/>
              </a:rPr>
              <a:t>alkotásai</a:t>
            </a:r>
          </a:p>
        </p:txBody>
      </p:sp>
      <p:pic>
        <p:nvPicPr>
          <p:cNvPr id="4" name="Picture 2" descr="https://infovilag.hu/uploads/ckeditor/szhely_puspoki_palota_a%20diszterem_egyetlen_fennmaradt_eredeti_szeke_for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4075" y="-28575"/>
            <a:ext cx="5040313"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Püspöki palot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0" y="765175"/>
            <a:ext cx="92646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églalap 1"/>
          <p:cNvSpPr>
            <a:spLocks noChangeArrowheads="1"/>
          </p:cNvSpPr>
          <p:nvPr/>
        </p:nvSpPr>
        <p:spPr bwMode="auto">
          <a:xfrm>
            <a:off x="2195513" y="260350"/>
            <a:ext cx="6216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000" b="1" u="sng">
                <a:latin typeface="Arial" charset="0"/>
              </a:rPr>
              <a:t>Szent Pál-terem   </a:t>
            </a:r>
            <a:r>
              <a:rPr lang="hu-HU" altLang="hu-HU" sz="2400" b="1">
                <a:solidFill>
                  <a:srgbClr val="00B050"/>
                </a:solidFill>
                <a:latin typeface="Arial" charset="0"/>
              </a:rPr>
              <a:t>Dorffmaister István pannói</a:t>
            </a:r>
            <a:endParaRPr lang="hu-HU" altLang="hu-HU" sz="2000" b="1">
              <a:solidFill>
                <a:srgbClr val="00B050"/>
              </a:solidFill>
              <a:latin typeface="Arial"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1 éves a Szily János Egyházmegyei Gyűjtemény és Látogatóközpon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3375"/>
            <a:ext cx="915035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s://www.martinus.hu/misc/news/5017/.20141013-ppkepek-000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3188"/>
            <a:ext cx="92519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églalap 1"/>
          <p:cNvSpPr>
            <a:spLocks noChangeArrowheads="1"/>
          </p:cNvSpPr>
          <p:nvPr/>
        </p:nvSpPr>
        <p:spPr bwMode="auto">
          <a:xfrm>
            <a:off x="2195513" y="908050"/>
            <a:ext cx="2614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u="sng">
                <a:latin typeface="Arial" charset="0"/>
              </a:rPr>
              <a:t>Metszetes szoba</a:t>
            </a:r>
            <a:endParaRPr lang="hu-HU" altLang="hu-HU" sz="2400" b="1">
              <a:latin typeface="Arial"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églalap 1"/>
          <p:cNvSpPr>
            <a:spLocks noChangeArrowheads="1"/>
          </p:cNvSpPr>
          <p:nvPr/>
        </p:nvSpPr>
        <p:spPr bwMode="auto">
          <a:xfrm>
            <a:off x="179388" y="188913"/>
            <a:ext cx="6351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800"/>
              <a:t> </a:t>
            </a:r>
            <a:r>
              <a:rPr lang="hu-HU" altLang="hu-HU" sz="2400" b="1">
                <a:latin typeface="Arial" charset="0"/>
              </a:rPr>
              <a:t>Szombathely, püspöki palota, sala terrena</a:t>
            </a:r>
            <a:endParaRPr lang="hu-HU" altLang="hu-HU" sz="1800" b="1">
              <a:latin typeface="Arial" charset="0"/>
            </a:endParaRPr>
          </a:p>
        </p:txBody>
      </p:sp>
      <p:pic>
        <p:nvPicPr>
          <p:cNvPr id="97283" name="Kép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600075"/>
            <a:ext cx="8243887"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1 éves a Szily János Egyházmegyei Gyűjtemény és Látogatóközpon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92150"/>
            <a:ext cx="92551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s://www.nyugat.hu/var/improxy/bnl1Z2F0XENsYXNzZXNcRkhEUGljdHVyZQ__/p1/eb/p1eb2e251eaece667880bc9ea70ffa447.jpg?m=14086309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313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ájl:Szombathelyi Székesegyház 20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3800" y="-36513"/>
            <a:ext cx="4154488"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églalap 1"/>
          <p:cNvSpPr>
            <a:spLocks noChangeArrowheads="1"/>
          </p:cNvSpPr>
          <p:nvPr/>
        </p:nvSpPr>
        <p:spPr bwMode="auto">
          <a:xfrm>
            <a:off x="409575" y="333375"/>
            <a:ext cx="444976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FF0000"/>
                </a:solidFill>
                <a:latin typeface="Arial" charset="0"/>
              </a:rPr>
              <a:t>Szombathelyi </a:t>
            </a:r>
          </a:p>
          <a:p>
            <a:pPr eaLnBrk="1" hangingPunct="1">
              <a:spcBef>
                <a:spcPct val="0"/>
              </a:spcBef>
              <a:buFontTx/>
              <a:buNone/>
            </a:pPr>
            <a:r>
              <a:rPr lang="hu-HU" altLang="hu-HU" sz="2400" b="1">
                <a:solidFill>
                  <a:srgbClr val="FF0000"/>
                </a:solidFill>
                <a:latin typeface="Arial" charset="0"/>
              </a:rPr>
              <a:t>Sarlós Boldogasszony </a:t>
            </a:r>
          </a:p>
          <a:p>
            <a:pPr eaLnBrk="1" hangingPunct="1">
              <a:spcBef>
                <a:spcPct val="0"/>
              </a:spcBef>
              <a:buFontTx/>
              <a:buNone/>
            </a:pPr>
            <a:r>
              <a:rPr lang="hu-HU" altLang="hu-HU" sz="2400" b="1">
                <a:solidFill>
                  <a:srgbClr val="FF0000"/>
                </a:solidFill>
                <a:latin typeface="Arial" charset="0"/>
              </a:rPr>
              <a:t>Székesegyház</a:t>
            </a:r>
          </a:p>
          <a:p>
            <a:pPr eaLnBrk="1" hangingPunct="1">
              <a:spcBef>
                <a:spcPct val="0"/>
              </a:spcBef>
              <a:buFontTx/>
              <a:buNone/>
            </a:pPr>
            <a:endParaRPr lang="hu-HU" altLang="hu-HU" sz="2400" b="1">
              <a:solidFill>
                <a:srgbClr val="FF0000"/>
              </a:solidFill>
              <a:latin typeface="Arial" charset="0"/>
            </a:endParaRPr>
          </a:p>
          <a:p>
            <a:pPr eaLnBrk="1" hangingPunct="1">
              <a:spcBef>
                <a:spcPct val="0"/>
              </a:spcBef>
              <a:buFontTx/>
              <a:buNone/>
            </a:pPr>
            <a:r>
              <a:rPr lang="hu-HU" altLang="hu-HU" sz="2000" b="1">
                <a:latin typeface="Arial" charset="0"/>
              </a:rPr>
              <a:t>1791. augusztus 29-én maga Szily püspök tette le a katedrális alapkövét.</a:t>
            </a:r>
          </a:p>
          <a:p>
            <a:pPr eaLnBrk="1" hangingPunct="1">
              <a:spcBef>
                <a:spcPct val="0"/>
              </a:spcBef>
              <a:buFontTx/>
              <a:buNone/>
            </a:pPr>
            <a:endParaRPr lang="hu-HU" altLang="hu-HU" sz="2400" b="1">
              <a:solidFill>
                <a:srgbClr val="FF0000"/>
              </a:solidFill>
              <a:latin typeface="Arial" charset="0"/>
            </a:endParaRPr>
          </a:p>
          <a:p>
            <a:pPr eaLnBrk="1" hangingPunct="1">
              <a:spcBef>
                <a:spcPct val="0"/>
              </a:spcBef>
              <a:buFontTx/>
              <a:buNone/>
            </a:pPr>
            <a:r>
              <a:rPr lang="hu-HU" altLang="hu-HU" sz="2000" b="1">
                <a:latin typeface="Arial" charset="0"/>
              </a:rPr>
              <a:t>1813-ra elkészült a katedrális, ahogy azt Szily püspök egykor megálmodta. </a:t>
            </a:r>
          </a:p>
          <a:p>
            <a:pPr eaLnBrk="1" hangingPunct="1">
              <a:spcBef>
                <a:spcPct val="0"/>
              </a:spcBef>
              <a:buFontTx/>
              <a:buNone/>
            </a:pPr>
            <a:endParaRPr lang="hu-HU" altLang="hu-HU" sz="2000" b="1">
              <a:solidFill>
                <a:srgbClr val="FF0000"/>
              </a:solidFill>
              <a:latin typeface="Arial" charset="0"/>
            </a:endParaRPr>
          </a:p>
          <a:p>
            <a:pPr eaLnBrk="1" hangingPunct="1">
              <a:spcBef>
                <a:spcPct val="0"/>
              </a:spcBef>
              <a:buFontTx/>
              <a:buNone/>
            </a:pPr>
            <a:r>
              <a:rPr lang="hu-HU" altLang="hu-HU" sz="2000" b="1">
                <a:latin typeface="Arial" charset="0"/>
              </a:rPr>
              <a:t>Klasszicizáló barokk, </a:t>
            </a:r>
          </a:p>
          <a:p>
            <a:pPr eaLnBrk="1" hangingPunct="1">
              <a:spcBef>
                <a:spcPct val="0"/>
              </a:spcBef>
              <a:buFontTx/>
              <a:buNone/>
            </a:pPr>
            <a:r>
              <a:rPr lang="hu-HU" altLang="hu-HU" sz="2000" b="1">
                <a:latin typeface="Arial" charset="0"/>
              </a:rPr>
              <a:t>belső copf stílusú.</a:t>
            </a:r>
          </a:p>
          <a:p>
            <a:pPr eaLnBrk="1" hangingPunct="1">
              <a:spcBef>
                <a:spcPct val="0"/>
              </a:spcBef>
              <a:buFontTx/>
              <a:buNone/>
            </a:pPr>
            <a:endParaRPr lang="hu-HU" altLang="hu-HU" sz="2000" b="1">
              <a:latin typeface="Arial" charset="0"/>
            </a:endParaRPr>
          </a:p>
          <a:p>
            <a:pPr eaLnBrk="1" hangingPunct="1">
              <a:spcBef>
                <a:spcPct val="0"/>
              </a:spcBef>
              <a:buFontTx/>
              <a:buNone/>
            </a:pPr>
            <a:r>
              <a:rPr lang="hu-HU" altLang="hu-HU" sz="2000" b="1">
                <a:latin typeface="Arial" charset="0"/>
              </a:rPr>
              <a:t>Dór, ion oszlopok</a:t>
            </a:r>
          </a:p>
          <a:p>
            <a:pPr eaLnBrk="1" hangingPunct="1">
              <a:spcBef>
                <a:spcPct val="0"/>
              </a:spcBef>
              <a:buFontTx/>
              <a:buNone/>
            </a:pPr>
            <a:r>
              <a:rPr lang="hu-HU" altLang="hu-HU" sz="2000" b="1">
                <a:latin typeface="Arial" charset="0"/>
              </a:rPr>
              <a:t>Mózes és Keresztelő Szent János szobrok</a:t>
            </a:r>
          </a:p>
          <a:p>
            <a:pPr eaLnBrk="1" hangingPunct="1">
              <a:spcBef>
                <a:spcPct val="0"/>
              </a:spcBef>
              <a:buFontTx/>
              <a:buNone/>
            </a:pPr>
            <a:endParaRPr lang="hu-HU" altLang="hu-HU" sz="2400">
              <a:solidFill>
                <a:srgbClr val="FF0000"/>
              </a:solidFill>
              <a:latin typeface="Arial"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625"/>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8003</TotalTime>
  <Words>1236</Words>
  <Application>Microsoft Office PowerPoint</Application>
  <PresentationFormat>Diavetítés a képernyőre (4:3 oldalarány)</PresentationFormat>
  <Paragraphs>202</Paragraphs>
  <Slides>113</Slides>
  <Notes>1</Notes>
  <HiddenSlides>0</HiddenSlides>
  <MMClips>0</MMClips>
  <ScaleCrop>false</ScaleCrop>
  <HeadingPairs>
    <vt:vector size="4" baseType="variant">
      <vt:variant>
        <vt:lpstr>Téma</vt:lpstr>
      </vt:variant>
      <vt:variant>
        <vt:i4>1</vt:i4>
      </vt:variant>
      <vt:variant>
        <vt:lpstr>Diacímek</vt:lpstr>
      </vt:variant>
      <vt:variant>
        <vt:i4>113</vt:i4>
      </vt:variant>
    </vt:vector>
  </HeadingPairs>
  <TitlesOfParts>
    <vt:vector size="114" baseType="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Bem.</dc:title>
  <dc:creator>Judit</dc:creator>
  <cp:lastModifiedBy>Judit</cp:lastModifiedBy>
  <cp:revision>164</cp:revision>
  <dcterms:created xsi:type="dcterms:W3CDTF">2022-01-30T10:13:57Z</dcterms:created>
  <dcterms:modified xsi:type="dcterms:W3CDTF">2023-11-02T09:59:57Z</dcterms:modified>
</cp:coreProperties>
</file>