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3" r:id="rId17"/>
    <p:sldId id="280" r:id="rId18"/>
    <p:sldId id="274" r:id="rId19"/>
    <p:sldId id="279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10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9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71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67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19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48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62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06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05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5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1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21C3B-F106-4D1F-9D5B-8B4FAA86C028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A541-DCA8-4057-9A68-B11FFB0CA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14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js8M7mtjiw&amp;list=PLCqbrTPtRsCCPJJ_4Zm_wfxawBQFKzrGp&amp;index=5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WoMP3UYjkk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tEot6wnQBU&amp;t=283s" TargetMode="External"/><Relationship Id="rId2" Type="http://schemas.openxmlformats.org/officeDocument/2006/relationships/hyperlink" Target="https://www.youtube.com/watch?v=ltEot6wnQB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MOLIERE</a:t>
            </a:r>
            <a:br>
              <a:rPr lang="hu-HU" dirty="0" smtClean="0"/>
            </a:br>
            <a:r>
              <a:rPr lang="hu-HU" dirty="0" smtClean="0"/>
              <a:t>rövidített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Szalai </a:t>
            </a:r>
            <a:r>
              <a:rPr lang="hu-HU" dirty="0" err="1" smtClean="0"/>
              <a:t>lászlóné</a:t>
            </a:r>
            <a:r>
              <a:rPr lang="hu-HU" dirty="0" smtClean="0"/>
              <a:t> </a:t>
            </a:r>
            <a:r>
              <a:rPr lang="hu-HU" dirty="0" err="1" smtClean="0"/>
              <a:t>lenke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03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4584" y="-1081143"/>
            <a:ext cx="7053542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4583" y="255495"/>
            <a:ext cx="7523141" cy="6454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 smtClean="0"/>
              <a:t>A színtársulat vidéki élete:</a:t>
            </a:r>
          </a:p>
          <a:p>
            <a:pPr marL="0" indent="0">
              <a:buNone/>
            </a:pPr>
            <a:endParaRPr lang="hu-HU" sz="1100" dirty="0" smtClean="0"/>
          </a:p>
          <a:p>
            <a:r>
              <a:rPr lang="hu-HU" sz="2400" dirty="0" smtClean="0"/>
              <a:t>Az országjárás nehézségei</a:t>
            </a:r>
          </a:p>
          <a:p>
            <a:r>
              <a:rPr lang="hu-HU" sz="2400" dirty="0" smtClean="0"/>
              <a:t>Írni kezd - főleg pásztorjátékokat</a:t>
            </a:r>
          </a:p>
          <a:p>
            <a:r>
              <a:rPr lang="hu-HU" sz="2400" dirty="0" smtClean="0"/>
              <a:t>Minta: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sz="2000" i="1" dirty="0" smtClean="0"/>
              <a:t>commedia del </a:t>
            </a:r>
            <a:r>
              <a:rPr lang="hu-HU" sz="2000" i="1" dirty="0" err="1" smtClean="0"/>
              <a:t>arte</a:t>
            </a:r>
            <a:r>
              <a:rPr lang="hu-HU" sz="2000" dirty="0" smtClean="0"/>
              <a:t>: itáliai bohózat, rögtönzésre épül, állandó típusokat léptet színre, helyzet és jellemkomikum</a:t>
            </a:r>
            <a:br>
              <a:rPr lang="hu-HU" sz="2000" dirty="0" smtClean="0"/>
            </a:br>
            <a:r>
              <a:rPr lang="hu-HU" sz="2000" i="1" dirty="0" smtClean="0"/>
              <a:t>Továbbfejleszti :</a:t>
            </a:r>
            <a:r>
              <a:rPr lang="hu-HU" sz="2000" dirty="0" smtClean="0"/>
              <a:t> rögzíti a szöveget, verses forma, illendő a szöveg, </a:t>
            </a:r>
            <a:r>
              <a:rPr lang="hu-HU" sz="2000" i="1" dirty="0" smtClean="0"/>
              <a:t>drámai hármas egység. Új elem: </a:t>
            </a:r>
            <a:r>
              <a:rPr lang="hu-HU" sz="2000" b="1" i="1" dirty="0" err="1" smtClean="0"/>
              <a:t>rezonőr</a:t>
            </a:r>
            <a:endParaRPr lang="hu-HU" sz="2000" b="1" i="1" dirty="0"/>
          </a:p>
          <a:p>
            <a:pPr marL="857250" lvl="1" indent="-457200">
              <a:buFont typeface="+mj-lt"/>
              <a:buAutoNum type="arabicPeriod"/>
            </a:pPr>
            <a:r>
              <a:rPr lang="hu-HU" sz="2000" dirty="0" smtClean="0"/>
              <a:t>antik irodalom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sz="2000" dirty="0" smtClean="0"/>
              <a:t>más írók művei</a:t>
            </a:r>
          </a:p>
          <a:p>
            <a:r>
              <a:rPr lang="hu-HU" sz="2400" dirty="0" smtClean="0"/>
              <a:t>A népi bohózat: </a:t>
            </a:r>
            <a:r>
              <a:rPr lang="hu-HU" sz="2400" i="1" dirty="0" err="1" smtClean="0"/>
              <a:t>farce</a:t>
            </a:r>
            <a:r>
              <a:rPr lang="hu-HU" sz="2400" i="1" dirty="0" smtClean="0"/>
              <a:t>:</a:t>
            </a:r>
          </a:p>
          <a:p>
            <a:pPr lvl="1"/>
            <a:r>
              <a:rPr lang="hu-HU" sz="2000" dirty="0" smtClean="0"/>
              <a:t>csattanós helyzet vagy jellemkomikum</a:t>
            </a:r>
            <a:endParaRPr lang="hu-HU" sz="2000" dirty="0"/>
          </a:p>
          <a:p>
            <a:pPr lvl="1"/>
            <a:r>
              <a:rPr lang="hu-HU" sz="2000" dirty="0" smtClean="0"/>
              <a:t>negatív embertípusok nevetségessé tétele.</a:t>
            </a:r>
          </a:p>
          <a:p>
            <a:r>
              <a:rPr lang="hu-HU" sz="2400" dirty="0" smtClean="0"/>
              <a:t>Tanulságok </a:t>
            </a:r>
            <a:r>
              <a:rPr lang="hu-HU" sz="2400" dirty="0" err="1" smtClean="0"/>
              <a:t>Molière</a:t>
            </a:r>
            <a:r>
              <a:rPr lang="hu-HU" sz="2400" dirty="0" smtClean="0"/>
              <a:t> számára</a:t>
            </a:r>
            <a:r>
              <a:rPr lang="hu-HU" sz="2400" b="1" i="1" dirty="0" smtClean="0"/>
              <a:t> </a:t>
            </a:r>
            <a:endParaRPr lang="hu-HU" sz="2400" b="1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61" y="255496"/>
            <a:ext cx="2849065" cy="23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523" y="676522"/>
            <a:ext cx="6881846" cy="5428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Visszatérés Párizsba</a:t>
            </a:r>
          </a:p>
          <a:p>
            <a:pPr marL="0" indent="0">
              <a:buNone/>
            </a:pPr>
            <a:endParaRPr lang="hu-HU" sz="3200" dirty="0" smtClean="0"/>
          </a:p>
          <a:p>
            <a:r>
              <a:rPr lang="hu-HU" sz="2400" dirty="0" smtClean="0"/>
              <a:t>Az  „Orléans-i herceg társulata”</a:t>
            </a:r>
          </a:p>
          <a:p>
            <a:r>
              <a:rPr lang="hu-HU" sz="2400" dirty="0" smtClean="0"/>
              <a:t>Királyi bemutatkozás: A szerelmes orvos c. darab</a:t>
            </a:r>
          </a:p>
          <a:p>
            <a:endParaRPr lang="hu-HU" sz="2400" dirty="0"/>
          </a:p>
          <a:p>
            <a:r>
              <a:rPr lang="hu-HU" sz="2400" b="1" dirty="0" smtClean="0"/>
              <a:t>Siker ----- Petit Bourbon színházterme</a:t>
            </a:r>
          </a:p>
          <a:p>
            <a:endParaRPr lang="hu-HU" sz="2400" dirty="0" smtClean="0"/>
          </a:p>
          <a:p>
            <a:r>
              <a:rPr lang="hu-HU" sz="2400" dirty="0" smtClean="0"/>
              <a:t>Harc a rivális társulatokkal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971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3327" y="349624"/>
            <a:ext cx="5894783" cy="622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A </a:t>
            </a:r>
            <a:r>
              <a:rPr lang="hu-HU" sz="3200" smtClean="0"/>
              <a:t>kényeskedők </a:t>
            </a:r>
            <a:r>
              <a:rPr lang="hu-HU" sz="2400" smtClean="0"/>
              <a:t>(1659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Finomkodó társalgási stílus, nagyravágyás, sznobizmus</a:t>
            </a:r>
          </a:p>
          <a:p>
            <a:r>
              <a:rPr lang="hu-HU" sz="2400" dirty="0" smtClean="0"/>
              <a:t>A kényeskedéssel szemben a természetes, józan emberi magatartás</a:t>
            </a:r>
          </a:p>
          <a:p>
            <a:r>
              <a:rPr lang="hu-HU" sz="2400" dirty="0" smtClean="0"/>
              <a:t>A király elismerése: </a:t>
            </a:r>
            <a:r>
              <a:rPr lang="hu-HU" sz="2400" dirty="0" err="1" smtClean="0"/>
              <a:t>Molière</a:t>
            </a:r>
            <a:r>
              <a:rPr lang="hu-HU" sz="2400" dirty="0" smtClean="0"/>
              <a:t> az udvari színház igazgatója lesz</a:t>
            </a:r>
          </a:p>
          <a:p>
            <a:r>
              <a:rPr lang="hu-HU" sz="2400" dirty="0" smtClean="0"/>
              <a:t>Nehézségek</a:t>
            </a:r>
          </a:p>
          <a:p>
            <a:r>
              <a:rPr lang="hu-HU" sz="2400" b="1" dirty="0" err="1" smtClean="0"/>
              <a:t>Palais</a:t>
            </a:r>
            <a:r>
              <a:rPr lang="hu-HU" sz="2400" b="1" dirty="0" smtClean="0"/>
              <a:t> Royal lesz </a:t>
            </a:r>
            <a:r>
              <a:rPr lang="hu-HU" sz="2400" b="1" dirty="0" err="1" smtClean="0"/>
              <a:t>Molière</a:t>
            </a:r>
            <a:r>
              <a:rPr lang="hu-HU" sz="2400" b="1" dirty="0" smtClean="0"/>
              <a:t> színháza:</a:t>
            </a:r>
            <a:r>
              <a:rPr lang="hu-HU" sz="2400" b="1" dirty="0"/>
              <a:t> </a:t>
            </a:r>
            <a:r>
              <a:rPr lang="hu-HU" sz="2400" i="1" dirty="0" smtClean="0"/>
              <a:t>ez az első, kizárólag színielőadásokra szolgáló épület    </a:t>
            </a:r>
          </a:p>
          <a:p>
            <a:pPr marL="0" indent="0">
              <a:buNone/>
            </a:pPr>
            <a:r>
              <a:rPr lang="hu-HU" sz="3200" dirty="0"/>
              <a:t> </a:t>
            </a:r>
            <a:endParaRPr lang="hu-HU" sz="32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76" y="539729"/>
            <a:ext cx="1742183" cy="31647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34" y="3866788"/>
            <a:ext cx="2708825" cy="27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484584" y="-941294"/>
            <a:ext cx="7053542" cy="32272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6539" y="540913"/>
            <a:ext cx="7275172" cy="5885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 smtClean="0"/>
              <a:t>Tolakodók </a:t>
            </a:r>
            <a:r>
              <a:rPr lang="hu-HU" dirty="0" smtClean="0"/>
              <a:t>(1661)</a:t>
            </a:r>
          </a:p>
          <a:p>
            <a:r>
              <a:rPr lang="hu-HU" dirty="0"/>
              <a:t>A</a:t>
            </a:r>
            <a:r>
              <a:rPr lang="hu-HU" dirty="0" smtClean="0"/>
              <a:t>z öntelt márkik ellen irányult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2800" dirty="0" smtClean="0"/>
              <a:t>Férjek iskolája </a:t>
            </a:r>
            <a:r>
              <a:rPr lang="hu-HU" dirty="0" smtClean="0"/>
              <a:t>(1661</a:t>
            </a:r>
            <a:r>
              <a:rPr lang="hu-HU" dirty="0"/>
              <a:t>)</a:t>
            </a:r>
            <a:endParaRPr lang="hu-HU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2800" dirty="0" smtClean="0"/>
              <a:t>1662.: házassága</a:t>
            </a:r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2800" dirty="0" smtClean="0"/>
              <a:t>Nők iskolája </a:t>
            </a:r>
            <a:r>
              <a:rPr lang="hu-HU" dirty="0" smtClean="0"/>
              <a:t>(1662)</a:t>
            </a:r>
          </a:p>
          <a:p>
            <a:r>
              <a:rPr lang="hu-HU" dirty="0" smtClean="0"/>
              <a:t>Bírálja a polgári házasságban  az anyagi érdekeken alapuló kényszert</a:t>
            </a:r>
          </a:p>
          <a:p>
            <a:r>
              <a:rPr lang="hu-HU" dirty="0" smtClean="0"/>
              <a:t>A férfi feltétlen uralmát a női nemen</a:t>
            </a:r>
          </a:p>
          <a:p>
            <a:r>
              <a:rPr lang="hu-HU" dirty="0" smtClean="0"/>
              <a:t>Szembeállítja ezzel az egymás kölcsönös megbecsülésén és szeretetén alapuló házasságot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10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8427" y="735896"/>
            <a:ext cx="4466753" cy="589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Tartuffe </a:t>
            </a:r>
            <a:r>
              <a:rPr lang="hu-HU" sz="2400" dirty="0" smtClean="0"/>
              <a:t>(1664)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3, majd 5 felvonás</a:t>
            </a:r>
          </a:p>
          <a:p>
            <a:r>
              <a:rPr lang="hu-HU" sz="2400" dirty="0" smtClean="0"/>
              <a:t>Álszentek, képmutatók bírálata</a:t>
            </a:r>
          </a:p>
          <a:p>
            <a:r>
              <a:rPr lang="hu-HU" sz="2400" dirty="0" smtClean="0"/>
              <a:t>Botrány</a:t>
            </a:r>
          </a:p>
          <a:p>
            <a:r>
              <a:rPr lang="hu-HU" sz="2400" dirty="0" smtClean="0"/>
              <a:t>A darab betiltása </a:t>
            </a:r>
          </a:p>
          <a:p>
            <a:r>
              <a:rPr lang="hu-HU" sz="2400" dirty="0" smtClean="0"/>
              <a:t>Újabb betiltás, kiátkozás veszélye</a:t>
            </a:r>
          </a:p>
          <a:p>
            <a:r>
              <a:rPr lang="hu-HU" sz="2400" dirty="0" smtClean="0"/>
              <a:t>1668.: engedély a bemutatásra</a:t>
            </a:r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747549"/>
            <a:ext cx="1508760" cy="29260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16" y="735896"/>
            <a:ext cx="1565444" cy="29493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7" y="3872591"/>
            <a:ext cx="1580870" cy="25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www.youtube.com/watch?v=0js8M7mtjiw&amp;list=PLCqbrTPtRsCCPJJ_4Zm_wfxawBQFKzrGp&amp;index=5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66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3986" y="349625"/>
            <a:ext cx="7684505" cy="6060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 smtClean="0"/>
              <a:t>Don Juan </a:t>
            </a:r>
            <a:r>
              <a:rPr lang="hu-HU" sz="2400" dirty="0" smtClean="0"/>
              <a:t>(1665)</a:t>
            </a:r>
          </a:p>
          <a:p>
            <a:r>
              <a:rPr lang="hu-HU" sz="2300" dirty="0" err="1" smtClean="0"/>
              <a:t>Molière</a:t>
            </a:r>
            <a:r>
              <a:rPr lang="hu-HU" sz="2300" dirty="0" smtClean="0"/>
              <a:t> a klasszikus dráma hármas szabályát felrúgja.</a:t>
            </a:r>
            <a:r>
              <a:rPr lang="hu-HU" sz="2300" dirty="0"/>
              <a:t> </a:t>
            </a:r>
            <a:r>
              <a:rPr lang="hu-HU" sz="2300" dirty="0" smtClean="0"/>
              <a:t>A főhős nyílt ateizmusa miatt lekerült a műsorról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3200" dirty="0" smtClean="0"/>
              <a:t>Mizantróp </a:t>
            </a:r>
            <a:r>
              <a:rPr lang="hu-HU" sz="2400" dirty="0"/>
              <a:t>(</a:t>
            </a:r>
            <a:r>
              <a:rPr lang="hu-HU" sz="2400" dirty="0" smtClean="0"/>
              <a:t>1666)</a:t>
            </a:r>
          </a:p>
          <a:p>
            <a:r>
              <a:rPr lang="hu-HU" sz="2300" dirty="0" smtClean="0"/>
              <a:t>A megkeseredett ember alakja - ez </a:t>
            </a:r>
            <a:r>
              <a:rPr lang="hu-HU" sz="2300" dirty="0"/>
              <a:t>áll </a:t>
            </a:r>
            <a:r>
              <a:rPr lang="hu-HU" sz="2300" dirty="0" err="1"/>
              <a:t>Molière</a:t>
            </a:r>
            <a:r>
              <a:rPr lang="hu-HU" sz="2300" dirty="0"/>
              <a:t> </a:t>
            </a:r>
            <a:r>
              <a:rPr lang="hu-HU" sz="2300" dirty="0" smtClean="0"/>
              <a:t>személyiségéhez legközelebb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3200" dirty="0" smtClean="0"/>
              <a:t>A fösvény </a:t>
            </a:r>
            <a:r>
              <a:rPr lang="hu-HU" sz="2400" dirty="0" smtClean="0"/>
              <a:t>(1668)</a:t>
            </a:r>
          </a:p>
          <a:p>
            <a:r>
              <a:rPr lang="hu-HU" sz="2300" dirty="0" smtClean="0"/>
              <a:t>A pénzimádat nevetségessé tétele</a:t>
            </a:r>
          </a:p>
          <a:p>
            <a:r>
              <a:rPr lang="hu-HU" sz="2300" dirty="0" smtClean="0"/>
              <a:t>Rettegés, gyanakvás, vagyonféltés</a:t>
            </a:r>
          </a:p>
          <a:p>
            <a:r>
              <a:rPr lang="hu-HU" sz="2300" dirty="0" smtClean="0"/>
              <a:t>Beteges jellem</a:t>
            </a:r>
          </a:p>
          <a:p>
            <a:r>
              <a:rPr lang="hu-HU" sz="2300" dirty="0" smtClean="0"/>
              <a:t>Tragikomédia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99" y="3379696"/>
            <a:ext cx="3830731" cy="28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47664" y="2636912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www.youtube.com/watch?v=MWoMP3UYjkk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31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346" y="676521"/>
            <a:ext cx="6025040" cy="5054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200" dirty="0" err="1" smtClean="0"/>
              <a:t>Dandin</a:t>
            </a:r>
            <a:r>
              <a:rPr lang="hu-HU" sz="3200" dirty="0" smtClean="0"/>
              <a:t> György vagy a megcsalt férj </a:t>
            </a:r>
            <a:r>
              <a:rPr lang="hu-HU" sz="2400" dirty="0" smtClean="0"/>
              <a:t>(1668</a:t>
            </a:r>
            <a:r>
              <a:rPr lang="hu-HU" sz="2400" dirty="0"/>
              <a:t>)</a:t>
            </a:r>
            <a:endParaRPr lang="hu-HU" sz="2400" dirty="0" smtClean="0"/>
          </a:p>
          <a:p>
            <a:r>
              <a:rPr lang="hu-HU" sz="2400" dirty="0" smtClean="0"/>
              <a:t>A nagyravágyás megcsúfolása</a:t>
            </a:r>
          </a:p>
          <a:p>
            <a:endParaRPr lang="hu-HU" sz="2400" dirty="0"/>
          </a:p>
          <a:p>
            <a:pPr marL="0" indent="0">
              <a:buNone/>
            </a:pPr>
            <a:r>
              <a:rPr lang="hu-HU" sz="3200" dirty="0" smtClean="0"/>
              <a:t>Úrhatnám polgár </a:t>
            </a:r>
            <a:r>
              <a:rPr lang="hu-HU" sz="2400" dirty="0"/>
              <a:t>(</a:t>
            </a:r>
            <a:r>
              <a:rPr lang="hu-HU" sz="2400" dirty="0" smtClean="0"/>
              <a:t>1670)</a:t>
            </a:r>
          </a:p>
          <a:p>
            <a:r>
              <a:rPr lang="hu-HU" sz="2400" dirty="0" smtClean="0"/>
              <a:t>A nemességhez való törleszkedés vágya</a:t>
            </a:r>
          </a:p>
          <a:p>
            <a:r>
              <a:rPr lang="hu-HU" sz="2400" dirty="0" smtClean="0"/>
              <a:t>Nevetséges a nemesi életforma majmolása</a:t>
            </a:r>
          </a:p>
          <a:p>
            <a:endParaRPr lang="hu-HU" sz="2400" dirty="0"/>
          </a:p>
          <a:p>
            <a:pPr marL="0" indent="0">
              <a:buNone/>
            </a:pPr>
            <a:r>
              <a:rPr lang="hu-HU" sz="3200" dirty="0" smtClean="0"/>
              <a:t>Képzelt beteg </a:t>
            </a:r>
            <a:r>
              <a:rPr lang="hu-HU" sz="2400" dirty="0" smtClean="0"/>
              <a:t>(1672</a:t>
            </a:r>
            <a:r>
              <a:rPr lang="hu-HU" sz="2400" dirty="0"/>
              <a:t>)</a:t>
            </a:r>
            <a:endParaRPr lang="hu-HU" sz="2400" dirty="0" smtClean="0"/>
          </a:p>
          <a:p>
            <a:r>
              <a:rPr lang="hu-HU" sz="2400" dirty="0" smtClean="0"/>
              <a:t>Orvosoktól és haláltól egyaránt rettegő </a:t>
            </a:r>
            <a:r>
              <a:rPr lang="hu-HU" sz="2400" dirty="0" err="1" smtClean="0"/>
              <a:t>hypochonder</a:t>
            </a:r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84" y="2194078"/>
            <a:ext cx="2740703" cy="20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59632" y="126876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https://www.youtube.com/watch?v=ltEot6wnQBU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259632" y="260425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www.youtube.com/watch?v=ltEot6wnQBU&amp;t=283s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6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600" b="1" dirty="0" err="1" smtClean="0"/>
              <a:t>Molière</a:t>
            </a:r>
            <a:r>
              <a:rPr lang="hu-HU" sz="4800" b="1" dirty="0" smtClean="0"/>
              <a:t/>
            </a:r>
            <a:br>
              <a:rPr lang="hu-HU" sz="4800" b="1" dirty="0" smtClean="0"/>
            </a:br>
            <a:r>
              <a:rPr lang="hu-HU" sz="2000" dirty="0" smtClean="0"/>
              <a:t>1622-1673</a:t>
            </a:r>
            <a:br>
              <a:rPr lang="hu-HU" sz="2000" dirty="0" smtClean="0"/>
            </a:br>
            <a:r>
              <a:rPr lang="hu-HU" sz="2000" dirty="0" smtClean="0"/>
              <a:t>A francia klasszicista komédia megteremtője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83" y="2052638"/>
            <a:ext cx="2774567" cy="4195762"/>
          </a:xfrm>
        </p:spPr>
      </p:pic>
    </p:spTree>
    <p:extLst>
      <p:ext uri="{BB962C8B-B14F-4D97-AF65-F5344CB8AC3E}">
        <p14:creationId xmlns:p14="http://schemas.microsoft.com/office/powerpoint/2010/main" val="39236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0034" y="721659"/>
            <a:ext cx="6972980" cy="5679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err="1"/>
              <a:t>Molière</a:t>
            </a:r>
            <a:r>
              <a:rPr lang="hu-HU" sz="2800" dirty="0"/>
              <a:t> </a:t>
            </a:r>
            <a:r>
              <a:rPr lang="hu-HU" sz="2800" dirty="0" smtClean="0"/>
              <a:t>halála, temetése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 err="1" smtClean="0"/>
              <a:t>Molière</a:t>
            </a:r>
            <a:r>
              <a:rPr lang="hu-HU" sz="2800" dirty="0" smtClean="0"/>
              <a:t> sírja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4" y="2526137"/>
            <a:ext cx="3547609" cy="35476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78" y="721658"/>
            <a:ext cx="2830830" cy="304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10" y="3950291"/>
            <a:ext cx="2371499" cy="21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654" y="1263312"/>
            <a:ext cx="3610898" cy="415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err="1"/>
              <a:t>Molière</a:t>
            </a:r>
            <a:r>
              <a:rPr lang="hu-HU" sz="2800" dirty="0"/>
              <a:t> </a:t>
            </a:r>
            <a:r>
              <a:rPr lang="hu-HU" sz="2800" dirty="0" smtClean="0"/>
              <a:t>művészete</a:t>
            </a:r>
          </a:p>
          <a:p>
            <a:r>
              <a:rPr lang="hu-HU" dirty="0" smtClean="0"/>
              <a:t>Támadások ellene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 err="1"/>
              <a:t>Molière</a:t>
            </a:r>
            <a:r>
              <a:rPr lang="hu-HU" sz="2800" dirty="0"/>
              <a:t> </a:t>
            </a:r>
            <a:r>
              <a:rPr lang="hu-HU" sz="2800" dirty="0" smtClean="0"/>
              <a:t>emlékműve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Művei az utókor szemében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91" y="557058"/>
            <a:ext cx="2940219" cy="59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15" y="345646"/>
            <a:ext cx="3672681" cy="6140450"/>
          </a:xfrm>
        </p:spPr>
      </p:pic>
    </p:spTree>
    <p:extLst>
      <p:ext uri="{BB962C8B-B14F-4D97-AF65-F5344CB8AC3E}">
        <p14:creationId xmlns:p14="http://schemas.microsoft.com/office/powerpoint/2010/main" val="14180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5" y="605308"/>
            <a:ext cx="3272021" cy="319320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02" y="2809314"/>
            <a:ext cx="1356898" cy="20975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56" y="2809313"/>
            <a:ext cx="2091558" cy="35474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57" y="605308"/>
            <a:ext cx="3564143" cy="20790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5" y="3941433"/>
            <a:ext cx="3272021" cy="24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0202" y="734095"/>
            <a:ext cx="4946366" cy="5422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dirty="0" smtClean="0"/>
              <a:t>A francia klasszicista dráma: </a:t>
            </a:r>
          </a:p>
          <a:p>
            <a:pPr marL="0" indent="0">
              <a:buNone/>
            </a:pPr>
            <a:r>
              <a:rPr lang="hu-HU" sz="3600" dirty="0" smtClean="0"/>
              <a:t>       </a:t>
            </a:r>
          </a:p>
          <a:p>
            <a:r>
              <a:rPr lang="hu-HU" sz="2400" dirty="0" smtClean="0"/>
              <a:t>Nemes egyszerűség, csendes nagyság</a:t>
            </a:r>
          </a:p>
          <a:p>
            <a:r>
              <a:rPr lang="hu-HU" sz="2400" dirty="0" smtClean="0"/>
              <a:t>Egyensúly, harmónia teremtés</a:t>
            </a:r>
          </a:p>
          <a:p>
            <a:r>
              <a:rPr lang="hu-HU" sz="2400" dirty="0" smtClean="0"/>
              <a:t>Visszafogottság, szenvedély mentesség</a:t>
            </a:r>
          </a:p>
          <a:p>
            <a:r>
              <a:rPr lang="hu-HU" sz="2400" dirty="0" smtClean="0"/>
              <a:t>Antik mintakövetés: a cselekmény egy helyen, egy időben, egy szálon</a:t>
            </a:r>
          </a:p>
          <a:p>
            <a:r>
              <a:rPr lang="hu-HU" sz="2400" dirty="0" smtClean="0"/>
              <a:t>Feladat: formában fegyelmet, tartalomban minőséget alkotni.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68" y="1506876"/>
            <a:ext cx="3294528" cy="247089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178099" y="3977773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Boileau</a:t>
            </a:r>
            <a:r>
              <a:rPr lang="hu-HU" sz="2400" dirty="0"/>
              <a:t> </a:t>
            </a:r>
            <a:r>
              <a:rPr lang="hu-HU" sz="2400" dirty="0" smtClean="0"/>
              <a:t>1636-1711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639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484584" y="-739588"/>
            <a:ext cx="7053542" cy="443753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1941" y="1162836"/>
            <a:ext cx="7379594" cy="11695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400" dirty="0" smtClean="0"/>
              <a:t> Jean Racine (1639-1699)                      Pierre </a:t>
            </a:r>
            <a:r>
              <a:rPr lang="hu-HU" sz="2400" dirty="0" err="1" smtClean="0"/>
              <a:t>Corneille</a:t>
            </a:r>
            <a:r>
              <a:rPr lang="hu-HU" sz="2400" dirty="0" smtClean="0"/>
              <a:t> (1606-1684)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8" y="2240734"/>
            <a:ext cx="3924733" cy="34558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56" y="2240734"/>
            <a:ext cx="2579429" cy="34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484584" y="-1143000"/>
            <a:ext cx="7053542" cy="77992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4584" y="618376"/>
            <a:ext cx="3721048" cy="5939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 smtClean="0"/>
              <a:t>A dráma sajátosságai:</a:t>
            </a:r>
          </a:p>
          <a:p>
            <a:pPr marL="0" indent="0">
              <a:buNone/>
            </a:pPr>
            <a:endParaRPr lang="hu-HU" sz="3200" dirty="0" smtClean="0"/>
          </a:p>
          <a:p>
            <a:r>
              <a:rPr lang="hu-HU" sz="2400" dirty="0" smtClean="0"/>
              <a:t>Monológok, dialógok, konfliktus</a:t>
            </a:r>
          </a:p>
          <a:p>
            <a:r>
              <a:rPr lang="hu-HU" sz="2400" dirty="0" smtClean="0"/>
              <a:t>Színpadra szánt</a:t>
            </a:r>
          </a:p>
          <a:p>
            <a:r>
              <a:rPr lang="hu-HU" sz="2400" dirty="0" smtClean="0"/>
              <a:t>Szerzői utasítások</a:t>
            </a:r>
          </a:p>
          <a:p>
            <a:r>
              <a:rPr lang="hu-HU" sz="2400" i="1" dirty="0" smtClean="0"/>
              <a:t>Tragédia, komédia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4556" y="618376"/>
            <a:ext cx="3721048" cy="593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sz="3200" dirty="0" smtClean="0"/>
              <a:t>A tragédia jellemzői:</a:t>
            </a:r>
          </a:p>
          <a:p>
            <a:pPr marL="0" indent="0">
              <a:buFont typeface="Wingdings 3" charset="2"/>
              <a:buNone/>
            </a:pPr>
            <a:endParaRPr lang="hu-HU" sz="3200" dirty="0" smtClean="0"/>
          </a:p>
          <a:p>
            <a:r>
              <a:rPr lang="hu-HU" sz="2400" dirty="0" smtClean="0"/>
              <a:t>Szereplők, hármas egység,</a:t>
            </a:r>
          </a:p>
          <a:p>
            <a:r>
              <a:rPr lang="hu-HU" sz="2400" dirty="0" smtClean="0"/>
              <a:t>Ünnepélyesség, következetesség</a:t>
            </a:r>
          </a:p>
          <a:p>
            <a:r>
              <a:rPr lang="hu-HU" sz="2400" dirty="0" smtClean="0"/>
              <a:t>Zene nincs</a:t>
            </a:r>
          </a:p>
          <a:p>
            <a:r>
              <a:rPr lang="hu-HU" sz="2400" dirty="0" smtClean="0"/>
              <a:t>Rímes verses forma</a:t>
            </a:r>
          </a:p>
          <a:p>
            <a:r>
              <a:rPr lang="hu-HU" sz="2400" dirty="0" smtClean="0"/>
              <a:t>Szereplők végletes jellemek, szerelem és becsület konfliktusa</a:t>
            </a:r>
          </a:p>
          <a:p>
            <a:r>
              <a:rPr lang="hu-HU" sz="2400" dirty="0" smtClean="0"/>
              <a:t>Gyönyörködtet és tanít.</a:t>
            </a:r>
          </a:p>
        </p:txBody>
      </p:sp>
    </p:spTree>
    <p:extLst>
      <p:ext uri="{BB962C8B-B14F-4D97-AF65-F5344CB8AC3E}">
        <p14:creationId xmlns:p14="http://schemas.microsoft.com/office/powerpoint/2010/main" val="33159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484584" y="-672353"/>
            <a:ext cx="7053542" cy="336177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608" y="570648"/>
            <a:ext cx="7194490" cy="5688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A komédia jellemzői:</a:t>
            </a:r>
          </a:p>
          <a:p>
            <a:pPr marL="0" indent="0">
              <a:buNone/>
            </a:pPr>
            <a:endParaRPr lang="hu-HU" sz="3200" dirty="0" smtClean="0"/>
          </a:p>
          <a:p>
            <a:r>
              <a:rPr lang="hu-HU" sz="2400" dirty="0" smtClean="0"/>
              <a:t>Témája, szereplői</a:t>
            </a:r>
          </a:p>
          <a:p>
            <a:r>
              <a:rPr lang="hu-HU" sz="2400" dirty="0" smtClean="0"/>
              <a:t>Verses forma /többnyire/</a:t>
            </a:r>
          </a:p>
          <a:p>
            <a:r>
              <a:rPr lang="hu-HU" sz="2400" dirty="0" smtClean="0"/>
              <a:t>Túlzás, értelemtől eltérés</a:t>
            </a:r>
          </a:p>
          <a:p>
            <a:r>
              <a:rPr lang="hu-HU" sz="2400" dirty="0" smtClean="0"/>
              <a:t>Csodálatos fordulatok</a:t>
            </a:r>
          </a:p>
          <a:p>
            <a:r>
              <a:rPr lang="hu-HU" sz="2400" dirty="0" smtClean="0"/>
              <a:t>Helyzet és jellemkomikum</a:t>
            </a:r>
          </a:p>
          <a:p>
            <a:r>
              <a:rPr lang="hu-HU" sz="2400" dirty="0" smtClean="0"/>
              <a:t>Deus ex machina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komédia az egyetlen műfaj, amely a népi bohózat hagyományainak felkarolásával és tovább fejlesztésével lehetőséget adott a népi kritika kifejezésére.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80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3848" y="-941295"/>
            <a:ext cx="7053542" cy="52443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7080" y="703730"/>
            <a:ext cx="7940801" cy="513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A francia színház sajátosságai:</a:t>
            </a:r>
          </a:p>
          <a:p>
            <a:pPr marL="0" indent="0">
              <a:buNone/>
            </a:pPr>
            <a:endParaRPr lang="hu-HU" sz="3200" dirty="0" smtClean="0"/>
          </a:p>
          <a:p>
            <a:r>
              <a:rPr lang="hu-HU" sz="2400" dirty="0" smtClean="0"/>
              <a:t>Függöny, díszlet, kellékek</a:t>
            </a:r>
          </a:p>
          <a:p>
            <a:r>
              <a:rPr lang="hu-HU" sz="2400" dirty="0" smtClean="0"/>
              <a:t>Nők a női szerepben</a:t>
            </a:r>
          </a:p>
          <a:p>
            <a:r>
              <a:rPr lang="hu-HU" sz="2400" dirty="0" smtClean="0"/>
              <a:t>Ruházat</a:t>
            </a:r>
          </a:p>
          <a:p>
            <a:r>
              <a:rPr lang="hu-HU" sz="2400" dirty="0" smtClean="0"/>
              <a:t>Felvonások</a:t>
            </a:r>
          </a:p>
          <a:p>
            <a:r>
              <a:rPr lang="hu-HU" sz="2400" dirty="0" smtClean="0"/>
              <a:t>Nézők ruházata</a:t>
            </a:r>
          </a:p>
          <a:p>
            <a:r>
              <a:rPr lang="hu-HU" sz="2400" dirty="0" smtClean="0"/>
              <a:t>Mértéktartás elve</a:t>
            </a:r>
          </a:p>
          <a:p>
            <a:r>
              <a:rPr lang="hu-HU" sz="2400" dirty="0" smtClean="0"/>
              <a:t>Szórakoztat és tanít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42" y="703731"/>
            <a:ext cx="1675840" cy="28374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58942" y="3711390"/>
            <a:ext cx="3255539" cy="27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7531" y="570649"/>
            <a:ext cx="7244916" cy="4271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 err="1" smtClean="0"/>
              <a:t>Molière</a:t>
            </a:r>
            <a:r>
              <a:rPr lang="hu-HU" sz="3200" dirty="0" smtClean="0"/>
              <a:t> élete és életműve szorosan összeforrt</a:t>
            </a:r>
          </a:p>
          <a:p>
            <a:pPr marL="0" indent="0">
              <a:buNone/>
            </a:pPr>
            <a:endParaRPr lang="hu-HU" sz="3200" dirty="0" smtClean="0"/>
          </a:p>
          <a:p>
            <a:r>
              <a:rPr lang="hu-HU" sz="2400" dirty="0" smtClean="0"/>
              <a:t>Jómódú kárpitos család, hamar félárva</a:t>
            </a:r>
          </a:p>
          <a:p>
            <a:r>
              <a:rPr lang="hu-HU" sz="2400" dirty="0" smtClean="0"/>
              <a:t>Jezsuita Kollégium</a:t>
            </a:r>
          </a:p>
          <a:p>
            <a:r>
              <a:rPr lang="hu-HU" sz="2400" dirty="0" smtClean="0"/>
              <a:t>Antik latin műveket eredetiben olvas</a:t>
            </a:r>
          </a:p>
          <a:p>
            <a:r>
              <a:rPr lang="hu-HU" sz="2400" dirty="0" smtClean="0"/>
              <a:t>Álszent jezsuitizmus</a:t>
            </a:r>
          </a:p>
          <a:p>
            <a:r>
              <a:rPr lang="hu-HU" sz="2400" dirty="0" smtClean="0"/>
              <a:t>Természettudományos ismeretek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28" y="3360629"/>
            <a:ext cx="3653117" cy="27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6709" y="653330"/>
            <a:ext cx="7416366" cy="3673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Jogi tanulmányok, de jogászság helyett a színészetet választotta</a:t>
            </a:r>
          </a:p>
          <a:p>
            <a:r>
              <a:rPr lang="hu-HU" sz="2400" dirty="0" smtClean="0"/>
              <a:t>Apja kitagadja</a:t>
            </a:r>
          </a:p>
          <a:p>
            <a:r>
              <a:rPr lang="hu-HU" sz="2400" dirty="0" err="1" smtClean="0"/>
              <a:t>Béjart</a:t>
            </a:r>
            <a:r>
              <a:rPr lang="hu-HU" sz="2400" dirty="0" smtClean="0"/>
              <a:t> mester színtársulata</a:t>
            </a:r>
          </a:p>
          <a:p>
            <a:r>
              <a:rPr lang="hu-HU" sz="2400" dirty="0" smtClean="0"/>
              <a:t>Szép énekhang, jó mozgás</a:t>
            </a:r>
          </a:p>
          <a:p>
            <a:r>
              <a:rPr lang="hu-HU" sz="2400" dirty="0" smtClean="0"/>
              <a:t>Önálló színtársulat, ami 2 év után megbukik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19" y="1783745"/>
            <a:ext cx="2589564" cy="43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522</Words>
  <Application>Microsoft Office PowerPoint</Application>
  <PresentationFormat>Diavetítés a képernyőre (4:3 oldalarány)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MOLIERE rövidített</vt:lpstr>
      <vt:lpstr>Molière 1622-1673 A francia klasszicista komédia megteremtője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MOLIERE rövidített</dc:title>
  <dc:creator>Judit</dc:creator>
  <cp:lastModifiedBy>Judit</cp:lastModifiedBy>
  <cp:revision>9</cp:revision>
  <dcterms:created xsi:type="dcterms:W3CDTF">2023-10-29T08:08:11Z</dcterms:created>
  <dcterms:modified xsi:type="dcterms:W3CDTF">2023-11-02T09:19:10Z</dcterms:modified>
</cp:coreProperties>
</file>