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321" r:id="rId3"/>
    <p:sldId id="322" r:id="rId4"/>
    <p:sldId id="332" r:id="rId5"/>
    <p:sldId id="345" r:id="rId6"/>
    <p:sldId id="257" r:id="rId7"/>
    <p:sldId id="258" r:id="rId8"/>
    <p:sldId id="259" r:id="rId9"/>
    <p:sldId id="260" r:id="rId10"/>
    <p:sldId id="261" r:id="rId11"/>
    <p:sldId id="264" r:id="rId12"/>
    <p:sldId id="306" r:id="rId13"/>
    <p:sldId id="265" r:id="rId14"/>
    <p:sldId id="266" r:id="rId15"/>
    <p:sldId id="267" r:id="rId16"/>
    <p:sldId id="273" r:id="rId17"/>
    <p:sldId id="278" r:id="rId18"/>
    <p:sldId id="276" r:id="rId19"/>
    <p:sldId id="274" r:id="rId20"/>
    <p:sldId id="275" r:id="rId21"/>
    <p:sldId id="277" r:id="rId22"/>
    <p:sldId id="268" r:id="rId23"/>
    <p:sldId id="333" r:id="rId24"/>
    <p:sldId id="270" r:id="rId25"/>
    <p:sldId id="269" r:id="rId26"/>
    <p:sldId id="263" r:id="rId27"/>
    <p:sldId id="335" r:id="rId28"/>
    <p:sldId id="338" r:id="rId29"/>
    <p:sldId id="336" r:id="rId30"/>
    <p:sldId id="337" r:id="rId31"/>
    <p:sldId id="339" r:id="rId32"/>
    <p:sldId id="271" r:id="rId33"/>
    <p:sldId id="272" r:id="rId34"/>
    <p:sldId id="280" r:id="rId35"/>
    <p:sldId id="283" r:id="rId36"/>
    <p:sldId id="299" r:id="rId37"/>
    <p:sldId id="282" r:id="rId38"/>
    <p:sldId id="301" r:id="rId39"/>
    <p:sldId id="318" r:id="rId40"/>
    <p:sldId id="302" r:id="rId41"/>
    <p:sldId id="303" r:id="rId42"/>
    <p:sldId id="305" r:id="rId43"/>
    <p:sldId id="284" r:id="rId44"/>
    <p:sldId id="317" r:id="rId45"/>
    <p:sldId id="285" r:id="rId46"/>
    <p:sldId id="286" r:id="rId47"/>
    <p:sldId id="287" r:id="rId48"/>
    <p:sldId id="288" r:id="rId49"/>
    <p:sldId id="289" r:id="rId50"/>
    <p:sldId id="308" r:id="rId51"/>
    <p:sldId id="319" r:id="rId52"/>
    <p:sldId id="292" r:id="rId53"/>
    <p:sldId id="290" r:id="rId54"/>
    <p:sldId id="291" r:id="rId55"/>
    <p:sldId id="293" r:id="rId56"/>
    <p:sldId id="294" r:id="rId57"/>
    <p:sldId id="320" r:id="rId58"/>
    <p:sldId id="298" r:id="rId59"/>
    <p:sldId id="295" r:id="rId60"/>
    <p:sldId id="297" r:id="rId61"/>
    <p:sldId id="309" r:id="rId62"/>
    <p:sldId id="310" r:id="rId63"/>
    <p:sldId id="296" r:id="rId64"/>
    <p:sldId id="311" r:id="rId65"/>
    <p:sldId id="312" r:id="rId66"/>
    <p:sldId id="314" r:id="rId67"/>
    <p:sldId id="325" r:id="rId68"/>
    <p:sldId id="326" r:id="rId69"/>
    <p:sldId id="327" r:id="rId70"/>
    <p:sldId id="324" r:id="rId71"/>
    <p:sldId id="341" r:id="rId72"/>
    <p:sldId id="328" r:id="rId73"/>
    <p:sldId id="329" r:id="rId74"/>
    <p:sldId id="330" r:id="rId75"/>
    <p:sldId id="343" r:id="rId76"/>
    <p:sldId id="342" r:id="rId77"/>
    <p:sldId id="323" r:id="rId78"/>
    <p:sldId id="344" r:id="rId79"/>
    <p:sldId id="334" r:id="rId80"/>
    <p:sldId id="340" r:id="rId8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4" d="100"/>
          <a:sy n="54" d="100"/>
        </p:scale>
        <p:origin x="-11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81EEE-71CF-444D-BB6E-DBA9346FB4C4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B8865-462C-43C7-886A-391CA574425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6316E-4107-4256-9EA0-AF7008F2F0BB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B8865-462C-43C7-886A-391CA5744250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104EF-FD29-4E6D-AEF0-83F6073513C0}" type="datetimeFigureOut">
              <a:rPr lang="hu-HU" smtClean="0"/>
              <a:pPr/>
              <a:t>2023.11.22.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CD73A-3DD9-4F7C-9AF5-24CA22A98DD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kultura.hu/figurativitas-es-absztrakcio-hataran-reigl-judit-akciodus-energiai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kalmanmaklary.com/artists/judit-reigl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6X4pGarJtk?si=bhjezOT88YPMoCan" TargetMode="External"/><Relationship Id="rId2" Type="http://schemas.openxmlformats.org/officeDocument/2006/relationships/hyperlink" Target="https://youtu.be/jef90erOSRo?si=SupuMnfwpTD8OWp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udwigmuseum.hu/hir/reigl-judit-ur-es-extazis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player.hu/133191242-Palimpszeszt-palimpsest-chong-xie-ben--valogatas-a-maklary-gyujtemenybol-az-ybl-budai-kreativ-hazban-marcius-29-majus-5.html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ae.hu/news/43722-reigl-judit-kiallitas-a-mucsarnokban/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kalmanmaklary.com/artists/judit-reigl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latin typeface="Arial Black" pitchFamily="34" charset="0"/>
              </a:rPr>
              <a:t>REIGL JUDIT ÉS A MÁSODIK PÁRIZSI ISKOLA</a:t>
            </a:r>
            <a:endParaRPr lang="hu-HU" b="1" dirty="0">
              <a:latin typeface="Arial Black" pitchFamily="34" charset="0"/>
            </a:endParaRPr>
          </a:p>
        </p:txBody>
      </p:sp>
      <p:sp>
        <p:nvSpPr>
          <p:cNvPr id="7" name="Alcím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hu-HU" sz="2400" b="1" dirty="0" smtClean="0">
                <a:solidFill>
                  <a:schemeClr val="tx1"/>
                </a:solidFill>
              </a:rPr>
              <a:t>A Műcsarnok és a Kálmán </a:t>
            </a:r>
            <a:r>
              <a:rPr lang="hu-HU" sz="2400" b="1" dirty="0" err="1" smtClean="0">
                <a:solidFill>
                  <a:schemeClr val="tx1"/>
                </a:solidFill>
              </a:rPr>
              <a:t>Makláry</a:t>
            </a:r>
            <a:r>
              <a:rPr lang="hu-HU" sz="2400" b="1" dirty="0" smtClean="0">
                <a:solidFill>
                  <a:schemeClr val="tx1"/>
                </a:solidFill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</a:rPr>
              <a:t>Fine</a:t>
            </a:r>
            <a:r>
              <a:rPr lang="hu-HU" sz="2400" b="1" dirty="0" smtClean="0">
                <a:solidFill>
                  <a:schemeClr val="tx1"/>
                </a:solidFill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</a:rPr>
              <a:t>Arts</a:t>
            </a:r>
            <a:r>
              <a:rPr lang="hu-HU" sz="2400" b="1" dirty="0" smtClean="0">
                <a:solidFill>
                  <a:schemeClr val="tx1"/>
                </a:solidFill>
              </a:rPr>
              <a:t> Galéria együttműködésében létrejött tárlaton több mint 100 alkotás, köztük 83 </a:t>
            </a:r>
            <a:r>
              <a:rPr lang="hu-HU" sz="2400" b="1" dirty="0" err="1" smtClean="0">
                <a:solidFill>
                  <a:schemeClr val="tx1"/>
                </a:solidFill>
              </a:rPr>
              <a:t>Reigl</a:t>
            </a:r>
            <a:r>
              <a:rPr lang="hu-HU" sz="2400" b="1" dirty="0" smtClean="0">
                <a:solidFill>
                  <a:schemeClr val="tx1"/>
                </a:solidFill>
              </a:rPr>
              <a:t> Judit festmény tanúskodik a páratlan életmű gazdagságáról</a:t>
            </a:r>
            <a:endParaRPr lang="hu-HU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44208" y="332656"/>
            <a:ext cx="2260900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548680"/>
            <a:ext cx="2987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 </a:t>
            </a:r>
            <a:r>
              <a:rPr lang="hu-HU" sz="2400" b="1" dirty="0" smtClean="0"/>
              <a:t>Csillapíthatatlanul szomjazzák a végtelent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1950–51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109 x 97 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Musée</a:t>
            </a:r>
            <a:r>
              <a:rPr lang="hu-HU" sz="2400" dirty="0" smtClean="0"/>
              <a:t> </a:t>
            </a:r>
            <a:r>
              <a:rPr lang="hu-HU" sz="2400" dirty="0" err="1" smtClean="0"/>
              <a:t>national</a:t>
            </a:r>
            <a:r>
              <a:rPr lang="hu-HU" sz="2400" dirty="0" smtClean="0"/>
              <a:t> </a:t>
            </a:r>
            <a:r>
              <a:rPr lang="hu-HU" sz="2400" dirty="0" err="1" smtClean="0"/>
              <a:t>d’art</a:t>
            </a:r>
            <a:r>
              <a:rPr lang="hu-HU" sz="2400" dirty="0" smtClean="0"/>
              <a:t> </a:t>
            </a:r>
            <a:r>
              <a:rPr lang="hu-HU" sz="2400" dirty="0" err="1" smtClean="0"/>
              <a:t>moderne</a:t>
            </a:r>
            <a:r>
              <a:rPr lang="hu-HU" sz="2400" dirty="0" smtClean="0"/>
              <a:t> Centre Pompidou, Párizs</a:t>
            </a:r>
            <a:endParaRPr lang="hu-HU" sz="2400" dirty="0"/>
          </a:p>
        </p:txBody>
      </p:sp>
      <p:pic>
        <p:nvPicPr>
          <p:cNvPr id="27650" name="Picture 2" descr="https://cdn.magyarnemzet.hu/2023/05/dQM8n_hg5M3JpVjGzt8QYSklbyyoxDneEC7Wlslkf1U/fit/1200/1342/no/1/aHR0cHM6Ly9jbXNjZG4uYXBwLmNvbnRlbnQucHJpdmF0ZS9jb250ZW50L2Y5MzlmODY2ZGIzZDRhYTE4NGUyM2VkOWQ0NDA3OTlj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983002" y="0"/>
            <a:ext cx="6136911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4293096"/>
            <a:ext cx="2592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(A kép a vasfüggönyön való túljutás reakciójaként született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276872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Kozmikus absztrakció sorozat</a:t>
            </a:r>
            <a:r>
              <a:rPr lang="hu-HU" sz="4400" b="1" u="sng" dirty="0" smtClean="0">
                <a:latin typeface="Arial Black" pitchFamily="34" charset="0"/>
              </a:rPr>
              <a:t> </a:t>
            </a:r>
            <a:endParaRPr lang="hu-HU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120676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figurális, formai korlátokból való kitörés az „űr” elérését eredményezi, amiből új születhet. A lelki és testi energiák egyenrangú felszabadítása pedig egy extatikus alkotói állapothoz vezet. Erre a két mentális motívumra támaszkodik a </a:t>
            </a:r>
            <a:r>
              <a:rPr lang="hu-HU" sz="2400" b="1" dirty="0" smtClean="0"/>
              <a:t>Robbanás (1955-1958), </a:t>
            </a:r>
            <a:r>
              <a:rPr lang="hu-HU" sz="2400" dirty="0" smtClean="0"/>
              <a:t>a </a:t>
            </a:r>
            <a:r>
              <a:rPr lang="hu-HU" sz="2400" b="1" dirty="0" smtClean="0"/>
              <a:t>Dominancia központ (1958-1959</a:t>
            </a:r>
            <a:r>
              <a:rPr lang="hu-HU" sz="2400" dirty="0" smtClean="0"/>
              <a:t>)</a:t>
            </a:r>
          </a:p>
          <a:p>
            <a:endParaRPr lang="hu-HU" sz="2400" dirty="0" smtClean="0"/>
          </a:p>
          <a:p>
            <a:r>
              <a:rPr lang="hu-HU" sz="2400" dirty="0" smtClean="0"/>
              <a:t>A mentális motívum pedig formai és plasztikai súlyt is kap, amint ezek a sorozatok kozmoszi látképekre és fizikai törvényekre - erőmezőkre, az ősrobbanásra, a kinetikus, centripetális, centrifugális és gravitációs energiákra - utalnak. 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User\Downloads\cultura-riegl.-judit-mucsarnok01-1-kics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351" y="2144303"/>
            <a:ext cx="8759298" cy="256939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332656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Judit: </a:t>
            </a:r>
            <a:r>
              <a:rPr lang="hu-HU" sz="2400" b="1" dirty="0" smtClean="0"/>
              <a:t>Kozmikus absztrakció </a:t>
            </a:r>
            <a:r>
              <a:rPr lang="hu-HU" sz="2400" dirty="0" smtClean="0"/>
              <a:t>sorozata a Műcsarnokban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2023, (Fotó MTV/Lakatos Péter)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r>
              <a:rPr lang="hu-HU" sz="2400" b="1" dirty="0" smtClean="0"/>
              <a:t>:  A világegyetem évgyűrűi</a:t>
            </a:r>
            <a:r>
              <a:rPr lang="hu-HU" sz="2400" dirty="0" smtClean="0"/>
              <a:t>, 1954</a:t>
            </a:r>
            <a:endParaRPr lang="hu-HU" sz="2400" dirty="0"/>
          </a:p>
        </p:txBody>
      </p:sp>
      <p:pic>
        <p:nvPicPr>
          <p:cNvPr id="2049" name="Picture 1" descr="C:\Users\User\Downloads\c6dfe9b26c464b7dbf7f47258e1b97b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80728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mag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7534" y="1052736"/>
            <a:ext cx="8388932" cy="559262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r>
              <a:rPr lang="hu-HU" sz="2400" b="1" dirty="0" smtClean="0"/>
              <a:t>: Villámlás, </a:t>
            </a:r>
            <a:r>
              <a:rPr lang="hu-HU" sz="2400" dirty="0" smtClean="0"/>
              <a:t>olaj, vászon, 90  x 109 cm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700808"/>
            <a:ext cx="89644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>
                <a:latin typeface="Arial Black" pitchFamily="34" charset="0"/>
              </a:rPr>
              <a:t>Robbanás </a:t>
            </a:r>
            <a:r>
              <a:rPr lang="hu-HU" sz="4400" b="1" dirty="0" smtClean="0">
                <a:latin typeface="Arial Black" pitchFamily="34" charset="0"/>
              </a:rPr>
              <a:t>sorozat 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(1955-1957</a:t>
            </a:r>
            <a:r>
              <a:rPr lang="hu-HU" sz="4400" dirty="0">
                <a:latin typeface="Arial Black" pitchFamily="34" charset="0"/>
              </a:rPr>
              <a:t>)</a:t>
            </a:r>
          </a:p>
        </p:txBody>
      </p:sp>
      <p:sp>
        <p:nvSpPr>
          <p:cNvPr id="3" name="Téglalap 2"/>
          <p:cNvSpPr/>
          <p:nvPr/>
        </p:nvSpPr>
        <p:spPr>
          <a:xfrm>
            <a:off x="485292" y="3645024"/>
            <a:ext cx="8173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Az 50-es évekből az eddigi képtípusokat szétfeszítő Robbanás sorozat 1956-ban készült darabját láthatjuk. A dátum magáért beszél, a forradalmi eseményeken kívül édesanyja halála is szerepet játszott a mindent szétvetni akaró vonalak gyors megfestésében.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ownload-1435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3548" y="1124744"/>
            <a:ext cx="8136904" cy="5426867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2267744" y="33265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kiállítás megnyitója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Judit: </a:t>
            </a:r>
            <a:r>
              <a:rPr lang="hu-HU" sz="2400" b="1" dirty="0" smtClean="0"/>
              <a:t>Fekete robbanás, </a:t>
            </a:r>
            <a:r>
              <a:rPr lang="hu-HU" sz="2400" dirty="0" smtClean="0"/>
              <a:t>1955</a:t>
            </a:r>
            <a:r>
              <a:rPr lang="hu-HU" sz="2400" b="1" dirty="0" smtClean="0"/>
              <a:t>, </a:t>
            </a:r>
            <a:r>
              <a:rPr lang="hu-HU" sz="2400" dirty="0" smtClean="0"/>
              <a:t>olaj</a:t>
            </a:r>
            <a:r>
              <a:rPr lang="hu-HU" sz="2400" dirty="0"/>
              <a:t>, </a:t>
            </a:r>
            <a:r>
              <a:rPr lang="hu-HU" sz="2400" dirty="0" smtClean="0"/>
              <a:t>vászon, </a:t>
            </a:r>
            <a:r>
              <a:rPr lang="hu-HU" sz="2400" dirty="0"/>
              <a:t>79 x 102 cm</a:t>
            </a:r>
          </a:p>
        </p:txBody>
      </p:sp>
      <p:pic>
        <p:nvPicPr>
          <p:cNvPr id="29700" name="Picture 4" descr="Fekete robbanás - Black Outburs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2109" y="692696"/>
            <a:ext cx="757978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Judit:  </a:t>
            </a:r>
            <a:r>
              <a:rPr lang="hu-HU" sz="2400" b="1" dirty="0" smtClean="0"/>
              <a:t>Robbanás </a:t>
            </a:r>
            <a:r>
              <a:rPr lang="hu-HU" sz="2400" b="1" dirty="0"/>
              <a:t>/ </a:t>
            </a:r>
            <a:r>
              <a:rPr lang="hu-HU" sz="2400" b="1" dirty="0" err="1" smtClean="0"/>
              <a:t>Outburst</a:t>
            </a:r>
            <a:r>
              <a:rPr lang="hu-HU" sz="2400" b="1" dirty="0" smtClean="0"/>
              <a:t>/, </a:t>
            </a:r>
            <a:r>
              <a:rPr lang="hu-HU" sz="2400" dirty="0"/>
              <a:t>1956, olaj, vászon, 90 × 114 </a:t>
            </a:r>
            <a:r>
              <a:rPr lang="hu-HU" sz="2400" dirty="0" smtClean="0"/>
              <a:t>cm </a:t>
            </a:r>
            <a:r>
              <a:rPr lang="hu-HU" sz="2400" dirty="0" err="1"/>
              <a:t>Makláry</a:t>
            </a:r>
            <a:r>
              <a:rPr lang="hu-HU" sz="2400" dirty="0"/>
              <a:t> Kálmán gyűjteménye, Magyarország (Fotó: Darabos György © KMFA Archívum</a:t>
            </a:r>
          </a:p>
        </p:txBody>
      </p:sp>
      <p:pic>
        <p:nvPicPr>
          <p:cNvPr id="1026" name="Picture 2" descr="https://cdn.mandiner.hu/2023/09/MuPFylR1YLBMR_weuiP566pnBgiGkgKJWapuN-1JT7o/fit/1200/949/no/1/aHR0cHM6Ly9jbXNjZG4uYXBwLmNvbnRlbnQucHJpdmF0ZS9jb250ZW50L2M4NWFhODI1ZjIwNzQ0ODk5ZTVhM2FjMjNlMDQxOTE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6187" y="1412776"/>
            <a:ext cx="6191625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rae.hu/data/_cache/2023-10-02/379984799_707279938098445_6270208510930667712_n_43722_844x38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616" y="1439230"/>
            <a:ext cx="8838768" cy="3979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r>
              <a:rPr lang="hu-HU" sz="2400" b="1" dirty="0" smtClean="0"/>
              <a:t>: Robbanás</a:t>
            </a:r>
            <a:r>
              <a:rPr lang="hu-HU" sz="2400" dirty="0" smtClean="0"/>
              <a:t>, 1956, olaj, vászon, 112,6 x 137,2 cm</a:t>
            </a:r>
            <a:endParaRPr lang="hu-HU" sz="2400" dirty="0"/>
          </a:p>
        </p:txBody>
      </p:sp>
      <p:pic>
        <p:nvPicPr>
          <p:cNvPr id="65538" name="Picture 2" descr="Kitörés, 195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1700" y="836712"/>
            <a:ext cx="7020600" cy="582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angos francia díjat kapott Reigl Judit - artportal.hu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1075" y="980728"/>
            <a:ext cx="8701849" cy="5314463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i="1" dirty="0" smtClean="0"/>
              <a:t> </a:t>
            </a: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Judit: </a:t>
            </a:r>
            <a:r>
              <a:rPr lang="hu-HU" sz="2400" b="1" dirty="0" smtClean="0"/>
              <a:t>„Nr. 14”, </a:t>
            </a:r>
            <a:r>
              <a:rPr lang="hu-HU" sz="2400" dirty="0" smtClean="0"/>
              <a:t>1957, 143 x 233 cm, Nr. K 592 /</a:t>
            </a:r>
            <a:r>
              <a:rPr lang="hu-HU" sz="2400" dirty="0" err="1" smtClean="0"/>
              <a:t>kalmanmaklary.com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98245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Dominancia-központ sorozat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 (1958-1959</a:t>
            </a:r>
            <a:r>
              <a:rPr lang="hu-HU" sz="4400" dirty="0" smtClean="0">
                <a:latin typeface="Arial Black" pitchFamily="34" charset="0"/>
              </a:rPr>
              <a:t>)</a:t>
            </a:r>
            <a:endParaRPr lang="hu-HU" sz="4400" dirty="0">
              <a:latin typeface="Arial Black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67544" y="436510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 smtClean="0"/>
              <a:t>Reigl</a:t>
            </a:r>
            <a:r>
              <a:rPr lang="hu-HU" sz="2400" dirty="0" smtClean="0"/>
              <a:t> Judit ikonikus, 1958-as </a:t>
            </a:r>
            <a:r>
              <a:rPr lang="hu-HU" sz="2400" dirty="0" err="1" smtClean="0"/>
              <a:t>Dominancia-Központ</a:t>
            </a:r>
            <a:r>
              <a:rPr lang="hu-HU" sz="2400" dirty="0" smtClean="0"/>
              <a:t> című festménye mellett egy 1956-os Villám című, közel két méteres alkotás is szerepel, amelyet a párizsi Centre Pompidou adott kölcsön.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196752"/>
            <a:ext cx="2915816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dirty="0" err="1" smtClean="0"/>
              <a:t>Foudre</a:t>
            </a:r>
            <a:r>
              <a:rPr lang="hu-HU" sz="2400" b="1" dirty="0" smtClean="0"/>
              <a:t> /Villám/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1956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177 x 154 cm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Centre Pompidou Párizs</a:t>
            </a:r>
            <a:endParaRPr lang="hu-HU" sz="2400" dirty="0"/>
          </a:p>
        </p:txBody>
      </p:sp>
      <p:pic>
        <p:nvPicPr>
          <p:cNvPr id="80898" name="Picture 2" descr="http://artnews.hu/wp-content/uploads/2022/06/Reigl-Judit-Foudre-1956-olaj-vaszon-177-x-154-cm-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87824" y="0"/>
            <a:ext cx="59485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Judit Reigl - Retrospective exhibition - Kunsthalle - Budapest - 2006 -  curated by Kalman Maklary, Jozsef Keszma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77649" y="0"/>
            <a:ext cx="6666351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548680"/>
            <a:ext cx="2555776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Dominancia-központ</a:t>
            </a:r>
            <a:r>
              <a:rPr lang="hu-HU" sz="2400" b="1" i="1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1957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145 x 136 cm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reigl_judit_domnancia_kozpont_1958_olaj_vasznon_177x_217_cm_ok-11412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624" y="1052736"/>
            <a:ext cx="6768752" cy="5565293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/>
              <a:t>Reigl</a:t>
            </a:r>
            <a:r>
              <a:rPr lang="hu-HU" sz="2400" b="1" u="sng" dirty="0"/>
              <a:t> Judit</a:t>
            </a:r>
            <a:r>
              <a:rPr lang="hu-HU" sz="2400" b="1" dirty="0"/>
              <a:t>: Dominancia központ</a:t>
            </a:r>
            <a:r>
              <a:rPr lang="hu-HU" sz="2400" dirty="0"/>
              <a:t>, 1958, olaj, vászon, 177 x 217 cm (Fotó/Forrás: Műcsarnok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196752"/>
            <a:ext cx="2915816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 </a:t>
            </a:r>
            <a:r>
              <a:rPr lang="hu-HU" sz="2400" b="1" dirty="0" smtClean="0"/>
              <a:t>Dominancia-központ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1958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191 x 189 cm</a:t>
            </a:r>
            <a:endParaRPr lang="hu-HU" sz="2400" dirty="0"/>
          </a:p>
        </p:txBody>
      </p:sp>
      <p:pic>
        <p:nvPicPr>
          <p:cNvPr id="4098" name="Picture 2" descr="http://artnews.hu/wp-content/uploads/2022/06/Reigl-Judit-Dominancia-kozpont-1958-olaj-vaszon-191-x-189-cm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79305" y="296652"/>
            <a:ext cx="6264695" cy="626469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79512" y="3861048"/>
            <a:ext cx="25202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Dominancia központ sorozatnál a körre épülő univerzális </a:t>
            </a:r>
          </a:p>
          <a:p>
            <a:r>
              <a:rPr lang="hu-HU" sz="2000" dirty="0" err="1" smtClean="0"/>
              <a:t>jin-jang</a:t>
            </a:r>
            <a:r>
              <a:rPr lang="hu-HU" sz="2000" dirty="0" smtClean="0"/>
              <a:t> szimbolika foglalkoztatta.</a:t>
            </a:r>
            <a:r>
              <a:rPr lang="hu-HU" dirty="0" smtClean="0"/>
              <a:t> 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274838"/>
            <a:ext cx="86409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smtClean="0"/>
              <a:t>Az ötvenes évek közepétől </a:t>
            </a:r>
            <a:r>
              <a:rPr lang="hu-HU" sz="2400" dirty="0" smtClean="0"/>
              <a:t>festményei gesztusrendszerében fontos szerepet kaptak a fizikai mozdulatok, a kézzel és különféle fémtárgyakkal felvitt festékrétegek. </a:t>
            </a:r>
          </a:p>
          <a:p>
            <a:r>
              <a:rPr lang="hu-HU" sz="2400" dirty="0" smtClean="0"/>
              <a:t> E munkái erőteljes szellemi rokonságot mutatnak a New York-i Iskola absztrakt expresszionista törekvéseivel, így </a:t>
            </a:r>
            <a:r>
              <a:rPr lang="hu-HU" sz="2400" b="1" dirty="0" smtClean="0"/>
              <a:t>Jackson Pollock </a:t>
            </a:r>
            <a:r>
              <a:rPr lang="hu-HU" sz="2400" dirty="0" smtClean="0"/>
              <a:t>vagy Mark </a:t>
            </a:r>
            <a:r>
              <a:rPr lang="hu-HU" sz="2400" dirty="0" err="1" smtClean="0"/>
              <a:t>Rothko</a:t>
            </a:r>
            <a:r>
              <a:rPr lang="hu-HU" sz="2400" dirty="0" smtClean="0"/>
              <a:t> festészetével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920621"/>
            <a:ext cx="26277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sv-SE" sz="2400" b="1" u="sng" dirty="0" smtClean="0"/>
              <a:t>Hans Namuth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b="1" dirty="0" smtClean="0"/>
              <a:t>Jackson Pollock  </a:t>
            </a:r>
            <a:r>
              <a:rPr lang="hu-HU" sz="2400" dirty="0" smtClean="0"/>
              <a:t>1950 </a:t>
            </a:r>
          </a:p>
          <a:p>
            <a:pPr algn="ctr">
              <a:lnSpc>
                <a:spcPts val="2400"/>
              </a:lnSpc>
            </a:pPr>
            <a:r>
              <a:rPr lang="sv-SE" sz="2400" b="1" dirty="0" smtClean="0"/>
              <a:t> </a:t>
            </a:r>
            <a:r>
              <a:rPr lang="hu-HU" sz="2400" dirty="0" smtClean="0"/>
              <a:t>Fénykép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Kép: 37,6 x 35,1 cm 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National Portrait Gallery</a:t>
            </a:r>
            <a:br>
              <a:rPr lang="en-US" sz="2400" dirty="0" smtClean="0"/>
            </a:br>
            <a:r>
              <a:rPr lang="en-US" sz="2400" dirty="0" smtClean="0"/>
              <a:t>8th and G Streets NW</a:t>
            </a:r>
            <a:br>
              <a:rPr lang="en-US" sz="2400" dirty="0" smtClean="0"/>
            </a:br>
            <a:r>
              <a:rPr lang="en-US" sz="2400" dirty="0" smtClean="0"/>
              <a:t>Washington, DC</a:t>
            </a:r>
            <a:endParaRPr lang="hu-HU" sz="2400" dirty="0" smtClean="0"/>
          </a:p>
        </p:txBody>
      </p:sp>
      <p:pic>
        <p:nvPicPr>
          <p:cNvPr id="1026" name="Picture 2" descr="Jackson Polloc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99792" y="0"/>
            <a:ext cx="6228184" cy="6755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31840" y="-247644"/>
            <a:ext cx="5490725" cy="710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1628800"/>
            <a:ext cx="3131840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Jackson Pollock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Vizes utak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(</a:t>
            </a:r>
            <a:r>
              <a:rPr lang="hu-HU" sz="2400" b="1" dirty="0" err="1" smtClean="0"/>
              <a:t>Sentieri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ondulati</a:t>
            </a:r>
            <a:r>
              <a:rPr lang="hu-HU" sz="2400" b="1" dirty="0" smtClean="0"/>
              <a:t>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1947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eigl Judit és a Második párizsi iskola - Cultura.hu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79004" y="692696"/>
            <a:ext cx="8964996" cy="597666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583668" y="188640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A Műcsarnok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ollár Néha találmány jackson pollock festmény ár - nazarethassociation.or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55776" y="251671"/>
            <a:ext cx="6336704" cy="635465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" y="2204864"/>
            <a:ext cx="24117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Jackson Pollock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1951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1951</a:t>
            </a:r>
            <a:endParaRPr lang="hu-H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2420888"/>
            <a:ext cx="3347864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 </a:t>
            </a:r>
            <a:r>
              <a:rPr lang="hu-HU" sz="2400" b="1" u="sng" dirty="0" smtClean="0"/>
              <a:t> Mark </a:t>
            </a:r>
            <a:r>
              <a:rPr lang="hu-HU" sz="2400" b="1" u="sng" dirty="0" err="1" smtClean="0"/>
              <a:t>Rothko</a:t>
            </a:r>
            <a:r>
              <a:rPr lang="hu-HU" sz="2400" b="1" u="sng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Cím nélkül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1950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90 ¼ x 50 ½ hüvelyk</a:t>
            </a:r>
            <a:endParaRPr lang="hu-HU" sz="2400" dirty="0"/>
          </a:p>
        </p:txBody>
      </p:sp>
      <p:pic>
        <p:nvPicPr>
          <p:cNvPr id="1028" name="Picture 4" descr="https://64.media.tumblr.com/677a31c537ba6cb09f8071b8da852f2d/897c22e8efa8e51f-9e/s1280x1920/432b40c22fa9b7c4ffb75695476ebba53e39945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86095" y="-63388"/>
            <a:ext cx="4174462" cy="6921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772816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u="sng" dirty="0" smtClean="0"/>
              <a:t>Második teremben,</a:t>
            </a:r>
            <a:r>
              <a:rPr lang="hu-HU" sz="2400" b="1" dirty="0" smtClean="0"/>
              <a:t>  </a:t>
            </a:r>
            <a:r>
              <a:rPr lang="hu-HU" sz="2400" b="1" dirty="0" err="1" smtClean="0"/>
              <a:t>Reigl</a:t>
            </a:r>
            <a:r>
              <a:rPr lang="hu-HU" sz="2400" b="1" dirty="0" smtClean="0"/>
              <a:t> Judit: Tömbírás</a:t>
            </a:r>
            <a:r>
              <a:rPr lang="hu-HU" sz="2400" dirty="0"/>
              <a:t> </a:t>
            </a:r>
            <a:endParaRPr lang="hu-HU" sz="2400" dirty="0" smtClean="0"/>
          </a:p>
          <a:p>
            <a:r>
              <a:rPr lang="hu-HU" sz="2400" b="1" dirty="0" smtClean="0"/>
              <a:t>(</a:t>
            </a:r>
            <a:r>
              <a:rPr lang="hu-HU" sz="2400" b="1" dirty="0"/>
              <a:t>1959-1965) </a:t>
            </a:r>
            <a:r>
              <a:rPr lang="hu-HU" sz="2400" dirty="0"/>
              <a:t>sorozat kapott helyet, 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Reigl</a:t>
            </a:r>
            <a:r>
              <a:rPr lang="hu-HU" sz="2400" b="1" dirty="0" smtClean="0"/>
              <a:t> Judit: </a:t>
            </a:r>
            <a:r>
              <a:rPr lang="hu-HU" sz="2400" b="1" dirty="0" err="1" smtClean="0"/>
              <a:t>Guano</a:t>
            </a:r>
            <a:r>
              <a:rPr lang="hu-HU" sz="2400" dirty="0"/>
              <a:t> </a:t>
            </a:r>
            <a:r>
              <a:rPr lang="hu-HU" sz="2400" dirty="0" smtClean="0"/>
              <a:t> </a:t>
            </a:r>
          </a:p>
          <a:p>
            <a:r>
              <a:rPr lang="hu-HU" sz="2400" b="1" dirty="0" smtClean="0"/>
              <a:t>(1958-1965) </a:t>
            </a:r>
            <a:r>
              <a:rPr lang="hu-HU" sz="2400" dirty="0" smtClean="0"/>
              <a:t>sorozatban  megjelenik </a:t>
            </a:r>
            <a:r>
              <a:rPr lang="hu-HU" sz="2400" dirty="0"/>
              <a:t>a nyomhagyás, a </a:t>
            </a:r>
            <a:r>
              <a:rPr lang="hu-HU" sz="2400" dirty="0" err="1"/>
              <a:t>rétegzés</a:t>
            </a:r>
            <a:r>
              <a:rPr lang="hu-HU" sz="2400" dirty="0"/>
              <a:t>, amint a festő átdolgozta és újrahasznosította korábbi vásznait, amelyekkel műtermének padlóját védte. Itt </a:t>
            </a:r>
            <a:r>
              <a:rPr lang="hu-HU" sz="2400" dirty="0" smtClean="0"/>
              <a:t>láthatók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Reigl</a:t>
            </a:r>
            <a:r>
              <a:rPr lang="hu-HU" sz="2400" b="1" dirty="0" smtClean="0"/>
              <a:t> Judit: Ember (1966-1972)</a:t>
            </a:r>
            <a:r>
              <a:rPr lang="hu-HU" sz="2400" dirty="0" smtClean="0"/>
              <a:t> című </a:t>
            </a:r>
            <a:r>
              <a:rPr lang="hu-HU" sz="2400" dirty="0"/>
              <a:t>sorozatának </a:t>
            </a:r>
            <a:r>
              <a:rPr lang="hu-HU" sz="2400" dirty="0" smtClean="0"/>
              <a:t> </a:t>
            </a:r>
            <a:r>
              <a:rPr lang="hu-HU" sz="2400" dirty="0"/>
              <a:t>képei 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20486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Tömbírás sorozat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 (1959-1965) 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79712" y="2636912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 smtClean="0"/>
              <a:t> Tömbírás (1959-1965)</a:t>
            </a:r>
            <a:endParaRPr lang="hu-HU" sz="44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32302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411760" y="47667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Kiállítás részlete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Judit Reigl: Abstraction's Grande Dame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155821" y="620688"/>
            <a:ext cx="6832357" cy="598258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Judit:</a:t>
            </a:r>
            <a:r>
              <a:rPr lang="hu-HU" sz="2400" b="1" dirty="0" smtClean="0"/>
              <a:t> Harmonizáció</a:t>
            </a:r>
            <a:r>
              <a:rPr lang="hu-HU" sz="2400" dirty="0" smtClean="0"/>
              <a:t> , 1961, olaj, vászon, 127 x 145 cm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blog.axioart.com/wp-content/uploads/2021/11/Reigl-Judit-%E2%80%A2-Felhasitva-II-%E2%80%A2-1961-%E2%80%A2-olaj-vaszon-%E2%80%A2-175200cm-1024x895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259632" y="836712"/>
            <a:ext cx="6624736" cy="5790175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323528" y="1886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u="sng" dirty="0" smtClean="0"/>
              <a:t>Reigl Judit</a:t>
            </a:r>
            <a:r>
              <a:rPr lang="hu-HU" sz="2400" b="1" dirty="0" smtClean="0"/>
              <a:t>: </a:t>
            </a:r>
            <a:r>
              <a:rPr lang="pt-BR" sz="2400" b="1" dirty="0" smtClean="0"/>
              <a:t>Felhasítva II</a:t>
            </a:r>
            <a:r>
              <a:rPr lang="hu-HU" sz="2400" b="1" dirty="0" smtClean="0"/>
              <a:t>, </a:t>
            </a:r>
            <a:r>
              <a:rPr lang="pt-BR" sz="2400" b="1" dirty="0" smtClean="0"/>
              <a:t> </a:t>
            </a:r>
            <a:r>
              <a:rPr lang="pt-BR" sz="2400" dirty="0" smtClean="0"/>
              <a:t>1961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r>
              <a:rPr lang="hu-HU" sz="2400" b="1" dirty="0" smtClean="0"/>
              <a:t>: Tömbírás</a:t>
            </a:r>
            <a:r>
              <a:rPr lang="hu-HU" sz="2400" dirty="0" smtClean="0"/>
              <a:t>, 1959, olaj, vászon, 146 x 195 cm</a:t>
            </a:r>
            <a:endParaRPr lang="hu-HU" sz="2400" dirty="0"/>
          </a:p>
        </p:txBody>
      </p:sp>
      <p:pic>
        <p:nvPicPr>
          <p:cNvPr id="50180" name="Picture 4" descr="https://kalmanmaklary.com/images/gallery/0x0/1599121498_60566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7976" y="908720"/>
            <a:ext cx="7688047" cy="5725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98884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A súlytalanság élménye  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sorozat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 (1959-1965) </a:t>
            </a:r>
            <a:endParaRPr lang="hu-HU" sz="44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55576" y="5373216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A </a:t>
            </a:r>
            <a:r>
              <a:rPr lang="hu-HU" sz="2400" b="1" dirty="0" smtClean="0"/>
              <a:t>Súlytalanság élménye (1959-1965</a:t>
            </a:r>
            <a:r>
              <a:rPr lang="hu-HU" sz="2400" dirty="0" smtClean="0"/>
              <a:t>) illetve a </a:t>
            </a:r>
            <a:r>
              <a:rPr lang="hu-HU" sz="2400" b="1" dirty="0" smtClean="0"/>
              <a:t>Guanó (1958-1965) </a:t>
            </a:r>
            <a:r>
              <a:rPr lang="hu-HU" sz="2400" dirty="0" smtClean="0"/>
              <a:t>az első ciklusnak a lezárását jelenti..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59632" y="612844"/>
            <a:ext cx="66247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1960-as évek elején Párizstól délre egy nyugodt kisvárosba </a:t>
            </a:r>
            <a:r>
              <a:rPr lang="hu-HU" sz="2400" dirty="0" err="1" smtClean="0"/>
              <a:t>Marcoussis-ba</a:t>
            </a:r>
            <a:r>
              <a:rPr lang="hu-HU" sz="2400" dirty="0" smtClean="0"/>
              <a:t> költözött. Itt végre birtokba vehette első saját padlás műtermét. A helyszín tökéletesen alkalmas a meditatív hangulatú művek létrehozására. Ebbe a viszonylagos nyugalomba hasított bele egy szerencsés kimenetelű, jobb könyöktöréssel végződő autóbaleset 1965-ben. Ez az állapot inspirálta a </a:t>
            </a:r>
            <a:r>
              <a:rPr lang="hu-HU" sz="2400" b="1" dirty="0" smtClean="0"/>
              <a:t>Súlytalanság élménye </a:t>
            </a:r>
            <a:r>
              <a:rPr lang="hu-HU" sz="2400" dirty="0" smtClean="0"/>
              <a:t>ciklust. A sérült kézzel felvitt jelek küzdenek a gravitációval, amely lehúzza gipszben lévő, de még így is a képfelületet vonásokkal ellátó kezét. A még nedves képet föld felé fordította és hagyta megszáradni, ezután visszafordította: ezzel legyőzte, visszájára fordította a gravitációt 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03040" y="751344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A Műcsarnokban most, október 4-én nyíló és január végéig látogatható, </a:t>
            </a:r>
            <a:r>
              <a:rPr lang="hu-HU" sz="2400" b="1" i="1" dirty="0" err="1"/>
              <a:t>Reigl</a:t>
            </a:r>
            <a:r>
              <a:rPr lang="hu-HU" sz="2400" b="1" i="1" dirty="0"/>
              <a:t> Judit 100 | </a:t>
            </a:r>
            <a:r>
              <a:rPr lang="hu-HU" sz="2400" b="1" i="1" dirty="0" err="1"/>
              <a:t>Reigl</a:t>
            </a:r>
            <a:r>
              <a:rPr lang="hu-HU" sz="2400" b="1" i="1" dirty="0"/>
              <a:t> Judit és a Második párizsi iskola</a:t>
            </a:r>
            <a:r>
              <a:rPr lang="hu-HU" sz="2400" dirty="0"/>
              <a:t> című kiállítás a centenáriumi év eseményeinek megkoronázásaként a hét évtizedes alkotói életút legátfogóbb bemutatója az intézmény és a Kálmán </a:t>
            </a:r>
            <a:r>
              <a:rPr lang="hu-HU" sz="2400" dirty="0" err="1"/>
              <a:t>Makláry</a:t>
            </a:r>
            <a:r>
              <a:rPr lang="hu-HU" sz="2400" dirty="0"/>
              <a:t> </a:t>
            </a:r>
            <a:r>
              <a:rPr lang="hu-HU" sz="2400" dirty="0" err="1"/>
              <a:t>Fine</a:t>
            </a:r>
            <a:r>
              <a:rPr lang="hu-HU" sz="2400" dirty="0"/>
              <a:t> </a:t>
            </a:r>
            <a:r>
              <a:rPr lang="hu-HU" sz="2400" dirty="0" err="1"/>
              <a:t>Arts</a:t>
            </a:r>
            <a:r>
              <a:rPr lang="hu-HU" sz="2400" dirty="0"/>
              <a:t> Galéria együttműködésében. </a:t>
            </a:r>
            <a:endParaRPr lang="hu-HU" sz="2400" dirty="0" smtClean="0"/>
          </a:p>
          <a:p>
            <a:r>
              <a:rPr lang="hu-HU" sz="2400" dirty="0" smtClean="0"/>
              <a:t>1700 négyzetméteren, öt teremben  </a:t>
            </a:r>
            <a:r>
              <a:rPr lang="hu-HU" sz="2400" dirty="0"/>
              <a:t>számos különlegességet kínálnak a </a:t>
            </a:r>
            <a:r>
              <a:rPr lang="hu-HU" sz="2400" dirty="0" smtClean="0"/>
              <a:t>látogatóknak: </a:t>
            </a:r>
            <a:r>
              <a:rPr lang="hu-HU" sz="2400" b="1" dirty="0" smtClean="0"/>
              <a:t>eddig </a:t>
            </a:r>
            <a:r>
              <a:rPr lang="hu-HU" sz="2400" b="1" dirty="0"/>
              <a:t>lappangó műveket, jelentős külföldi gyűjteményből kölcsönzött alkotásokat, valamint Magyarországon még nem szerepelt festményeket. 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művészettörténet Reigl Judit Műcsarnok Kálmán Makláry Fine Arts Berecz Ágnes MOM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7564" y="1412776"/>
            <a:ext cx="7848872" cy="523019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260648"/>
            <a:ext cx="8461448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 A súlytalanság élménye </a:t>
            </a:r>
            <a:r>
              <a:rPr lang="hu-HU" sz="2400" dirty="0" smtClean="0"/>
              <a:t>című sorozattal  amelynek agresszív fekete színfoltjai és az általuk kirajzolt üres, fehér terek izgalmas térérzetet közvetítenek.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kalmanmaklary.com/images/gallery/0x0/1526386663_92878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84982" y="0"/>
            <a:ext cx="5344668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340768"/>
            <a:ext cx="3347864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 súlytalanság élménye 1966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115 x 90 cm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kalmanmaklary.com/images/gallery/0x0/1526386624_90659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47864" y="0"/>
            <a:ext cx="5383035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340768"/>
            <a:ext cx="3347864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 súlytalanság élménye </a:t>
            </a:r>
            <a:r>
              <a:rPr lang="hu-HU" sz="2400" dirty="0" smtClean="0"/>
              <a:t>1966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115 x 90 cm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63688" y="1988840"/>
            <a:ext cx="5616624" cy="1440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latin typeface="Arial Black" pitchFamily="34" charset="0"/>
              </a:rPr>
              <a:t>Guano</a:t>
            </a:r>
            <a:r>
              <a:rPr lang="hu-HU" sz="4400" b="1" dirty="0" smtClean="0">
                <a:latin typeface="Arial Black" pitchFamily="34" charset="0"/>
              </a:rPr>
              <a:t> sorozat </a:t>
            </a:r>
          </a:p>
          <a:p>
            <a:pPr algn="ctr"/>
            <a:r>
              <a:rPr lang="hu-HU" sz="4400" dirty="0" smtClean="0">
                <a:latin typeface="Arial Black" pitchFamily="34" charset="0"/>
              </a:rPr>
              <a:t> </a:t>
            </a:r>
            <a:r>
              <a:rPr lang="hu-HU" sz="4400" b="1" dirty="0" smtClean="0">
                <a:latin typeface="Arial Black" pitchFamily="34" charset="0"/>
              </a:rPr>
              <a:t>(1958-1965) </a:t>
            </a:r>
            <a:endParaRPr lang="hu-HU" sz="44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4725144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 A </a:t>
            </a:r>
            <a:r>
              <a:rPr lang="hu-HU" sz="2400" b="1" i="1" dirty="0" err="1" smtClean="0"/>
              <a:t>Guano</a:t>
            </a:r>
            <a:r>
              <a:rPr lang="hu-HU" sz="2400" dirty="0" smtClean="0"/>
              <a:t> című sorozat sötét, többrétegű felületei e légiesség ellenpontjaiként sűrű szövetet alkotnak, és tömbszerűen nehezednek a nézőre.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31640" y="620688"/>
            <a:ext cx="64807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véletlen, mint folyamat egy másik sorozatánál is jól megfigyelhető.  </a:t>
            </a:r>
          </a:p>
          <a:p>
            <a:r>
              <a:rPr lang="hu-HU" sz="2400" dirty="0" smtClean="0"/>
              <a:t>A műterempadlót, hogy megvédje, kidobásra ítélt festményeivel fedte be. Ezek a képek gyakran évekig pihentek a padlón, közben rájuk rakódtak a lecsepegő újabb festékrétegek, por és egyéb műtermi hulladék. Idővel felfigyelt rájuk és kész képekként kezelte őket.</a:t>
            </a:r>
          </a:p>
          <a:p>
            <a:r>
              <a:rPr lang="hu-HU" sz="2400" dirty="0" smtClean="0"/>
              <a:t> A vastag, domborműként megmunkálható felület különös, monolit jellegű műveket eredményezett. Ennek a sorozatnak az is jellegzetessége, hogy addigi ciklusainak felülírásaként, átírásként is értelmezhetőek vagyis azokat is magukban rejtik. </a:t>
            </a:r>
            <a:r>
              <a:rPr lang="hu-HU" sz="2400" dirty="0" err="1" smtClean="0"/>
              <a:t>Reigl</a:t>
            </a:r>
            <a:r>
              <a:rPr lang="hu-HU" sz="2400" dirty="0" smtClean="0"/>
              <a:t> Judit mindig utólag ad címet műveinek. Ez a sorozat a </a:t>
            </a:r>
            <a:r>
              <a:rPr lang="hu-HU" sz="2400" b="1" dirty="0" err="1" smtClean="0"/>
              <a:t>Guano</a:t>
            </a:r>
            <a:r>
              <a:rPr lang="hu-HU" sz="2400" b="1" dirty="0" smtClean="0"/>
              <a:t> elnevezést József Attila A város peremén című 1933-as verséről </a:t>
            </a:r>
            <a:r>
              <a:rPr lang="hu-HU" sz="2400" dirty="0" smtClean="0"/>
              <a:t>kapta.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kultura.hu/wp-content/uploads/2023/10/651bd7dbaf84d4b2cb4055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4156" y="1052736"/>
            <a:ext cx="7835688" cy="5223792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043608" y="6165304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https://kultura.hu/figurativitas-es-absztrakcio-hataran-reigl-judit-akciodus-energiai/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123728" y="260648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Képek a kiállításon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/>
              <a:t>Reigl</a:t>
            </a:r>
            <a:r>
              <a:rPr lang="hu-HU" sz="2400" b="1" u="sng" dirty="0"/>
              <a:t> Judit</a:t>
            </a:r>
            <a:r>
              <a:rPr lang="hu-HU" sz="2400" b="1" dirty="0"/>
              <a:t>: </a:t>
            </a:r>
            <a:r>
              <a:rPr lang="hu-HU" sz="2400" b="1" dirty="0" err="1"/>
              <a:t>Guanó-menhir</a:t>
            </a:r>
            <a:r>
              <a:rPr lang="hu-HU" sz="2400" dirty="0"/>
              <a:t>, 1958–1965, vegyes technika, </a:t>
            </a:r>
            <a:r>
              <a:rPr lang="hu-HU" sz="2400" dirty="0" smtClean="0"/>
              <a:t>vászon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212 </a:t>
            </a:r>
            <a:r>
              <a:rPr lang="hu-HU" sz="2400" dirty="0"/>
              <a:t>x </a:t>
            </a:r>
            <a:r>
              <a:rPr lang="hu-HU" sz="2400" dirty="0" smtClean="0"/>
              <a:t>270 cm, Magángyűjtemény, Magyarország </a:t>
            </a:r>
            <a:endParaRPr lang="hu-HU" sz="2400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58821" y="1052736"/>
            <a:ext cx="6826358" cy="548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5661248"/>
            <a:ext cx="2123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https://kalmanmaklary.com/artists/judit-reigl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0" y="836712"/>
            <a:ext cx="2160240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</a:p>
          <a:p>
            <a:pPr algn="ctr">
              <a:lnSpc>
                <a:spcPts val="2400"/>
              </a:lnSpc>
            </a:pPr>
            <a:r>
              <a:rPr lang="hu-HU" sz="2400" b="1" dirty="0" err="1" smtClean="0"/>
              <a:t>Guano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1958-63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vegyes technika,vászon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176 x 179 cm</a:t>
            </a:r>
            <a:endParaRPr lang="hu-HU" sz="2400" dirty="0"/>
          </a:p>
        </p:txBody>
      </p:sp>
      <p:pic>
        <p:nvPicPr>
          <p:cNvPr id="59394" name="Picture 2" descr="Guano, 1958-6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00275" y="0"/>
            <a:ext cx="69437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wmn.hu/picture/74741/normal/147/00147229.jpe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17383" y="0"/>
            <a:ext cx="602303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340768"/>
            <a:ext cx="3059832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dirty="0" err="1" smtClean="0"/>
              <a:t>Guano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1958 – 1964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vegyes technika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220 x 196 cm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Forrás: </a:t>
            </a:r>
            <a:r>
              <a:rPr lang="hu-HU" sz="2400" dirty="0" err="1" smtClean="0"/>
              <a:t>Galerie</a:t>
            </a:r>
            <a:r>
              <a:rPr lang="hu-HU" sz="2400" dirty="0" smtClean="0"/>
              <a:t> de France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15616" y="2659559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/>
              <a:t> </a:t>
            </a:r>
            <a:r>
              <a:rPr lang="hu-HU" sz="4400" dirty="0" smtClean="0">
                <a:latin typeface="Arial Black" pitchFamily="34" charset="0"/>
              </a:rPr>
              <a:t>Ember  sorozat </a:t>
            </a:r>
          </a:p>
          <a:p>
            <a:pPr algn="ctr"/>
            <a:r>
              <a:rPr lang="hu-HU" sz="4400" dirty="0" smtClean="0">
                <a:latin typeface="Arial Black" pitchFamily="34" charset="0"/>
              </a:rPr>
              <a:t>(1966-1972) </a:t>
            </a:r>
            <a:endParaRPr lang="hu-HU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63688" y="3429000"/>
            <a:ext cx="64807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   </a:t>
            </a:r>
            <a:r>
              <a:rPr lang="hu-HU" sz="2400" dirty="0" err="1" smtClean="0"/>
              <a:t>Interju</a:t>
            </a:r>
            <a:r>
              <a:rPr lang="hu-HU" sz="2400" smtClean="0"/>
              <a:t> 2.</a:t>
            </a:r>
            <a:r>
              <a:rPr lang="hu-HU" sz="2400" smtClean="0"/>
              <a:t> </a:t>
            </a:r>
            <a:r>
              <a:rPr lang="hu-HU" sz="2400" dirty="0" smtClean="0"/>
              <a:t>2. </a:t>
            </a:r>
            <a:r>
              <a:rPr lang="hu-HU" sz="2400" dirty="0" smtClean="0">
                <a:hlinkClick r:id="rId2"/>
              </a:rPr>
              <a:t> </a:t>
            </a:r>
          </a:p>
          <a:p>
            <a:endParaRPr lang="hu-HU" dirty="0" smtClean="0">
              <a:hlinkClick r:id="rId2"/>
            </a:endParaRPr>
          </a:p>
          <a:p>
            <a:r>
              <a:rPr lang="hu-HU" dirty="0" smtClean="0">
                <a:hlinkClick r:id="rId2"/>
              </a:rPr>
              <a:t>https://youtu.be/jef90erOSRo?si=SupuMnfwpTD8OWp</a:t>
            </a:r>
            <a:r>
              <a:rPr lang="hu-HU" dirty="0" smtClean="0"/>
              <a:t>  </a:t>
            </a:r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907704" y="1556792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Interju</a:t>
            </a:r>
            <a:r>
              <a:rPr lang="hu-HU" sz="2400" dirty="0" smtClean="0"/>
              <a:t> </a:t>
            </a:r>
            <a:r>
              <a:rPr lang="hu-HU" sz="2400" dirty="0" smtClean="0"/>
              <a:t>1</a:t>
            </a:r>
            <a:r>
              <a:rPr lang="hu-HU" sz="2400" dirty="0" smtClean="0"/>
              <a:t>. </a:t>
            </a:r>
          </a:p>
          <a:p>
            <a:r>
              <a:rPr lang="hu-HU" sz="2400" dirty="0" smtClean="0"/>
              <a:t> </a:t>
            </a:r>
            <a:r>
              <a:rPr lang="hu-HU" dirty="0" smtClean="0">
                <a:hlinkClick r:id="rId3"/>
              </a:rPr>
              <a:t>https://youtu.be/A6X4pGarJtk?si=bhjezOT88YPMoCan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274838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 smtClean="0"/>
              <a:t>Reigl</a:t>
            </a:r>
            <a:r>
              <a:rPr lang="hu-HU" sz="2400" dirty="0" smtClean="0"/>
              <a:t> Judit festészetében 1966-ban tér vissza először a figura, ami egyben egy újabb ciklus nyitányát jelzi.  </a:t>
            </a:r>
          </a:p>
          <a:p>
            <a:r>
              <a:rPr lang="hu-HU" sz="2400" b="1" dirty="0" smtClean="0"/>
              <a:t>Az Ember, (1966-1972) </a:t>
            </a:r>
            <a:r>
              <a:rPr lang="hu-HU" sz="2400" dirty="0" smtClean="0"/>
              <a:t>című sorozatában monumentális fehér vagy fekete alapon sárga, piros és kék, függőlegesen ábrázolt lebegő emberi testekkel, testrészletekkel és áramvonalas torzókkal szembesülünk.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719572" y="558924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https://www.ludwigmuseum.hu/hir/reigl-judit-ur-es-extazis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39652" y="243512"/>
            <a:ext cx="62646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Felépülését és a keretekből való szabadulásának vágyát az ezt követő Ember sorozat dokumentálja.  </a:t>
            </a:r>
          </a:p>
          <a:p>
            <a:r>
              <a:rPr lang="hu-HU" sz="2400" dirty="0" smtClean="0"/>
              <a:t>A felnagyított makro fotóra emlékeztető képeket Michelangelo Utolsó Ítéletéről készült, gyermekkorában látott fekete-fehér reprodukciók is inspirálták. </a:t>
            </a:r>
          </a:p>
          <a:p>
            <a:endParaRPr lang="hu-HU" sz="2400" dirty="0" smtClean="0"/>
          </a:p>
          <a:p>
            <a:r>
              <a:rPr lang="hu-HU" sz="2400" dirty="0" smtClean="0"/>
              <a:t>Emberlétünket a festőnő itt kitágítja, hiszen egyes képein a sorozatnak, az </a:t>
            </a:r>
            <a:r>
              <a:rPr lang="hu-HU" sz="2400" dirty="0" err="1" smtClean="0"/>
              <a:t>androgün</a:t>
            </a:r>
            <a:r>
              <a:rPr lang="hu-HU" sz="2400" dirty="0" smtClean="0"/>
              <a:t>, nemeken túli lények megfestéséig is eljut. Az ember alak eltűnése és újbóli megjelenése meghatározza az elkövetkező évtizedeket.</a:t>
            </a:r>
          </a:p>
          <a:p>
            <a:r>
              <a:rPr lang="hu-HU" sz="2400" dirty="0" smtClean="0"/>
              <a:t> </a:t>
            </a:r>
          </a:p>
          <a:p>
            <a:r>
              <a:rPr lang="hu-HU" sz="2400" dirty="0" smtClean="0"/>
              <a:t>Ráfest az Ember sorozat korábban készült, de elrontottnak ítélt vásznaira: színes mezők és monumentális figurák jelennek meg (Éva).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EIGL JUDIT 100 | REIGL JUDIT ÉS A MÁSODIK PÁRIZSI ISKOLA :: Műcsarno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3504" y="0"/>
            <a:ext cx="5650496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908720"/>
            <a:ext cx="3491880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Ember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1967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221,5 x 184 cm (Fotó/Forrás: DARABOS György © KMFA Archívum / Műcsarnok)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kalmanmaklary.com/images/gallery/0x0/1527072736_91929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12949" y="0"/>
            <a:ext cx="613105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9269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u="sng" dirty="0" smtClean="0"/>
              <a:t> 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0" y="1124744"/>
            <a:ext cx="2987824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</a:t>
            </a: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 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Éva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1967 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236x 210 cm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Reigl Judit 100: A világhírű festőművész, aki sosem akart világhírűvé válni  - Fidelio.hu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76672"/>
            <a:ext cx="2267744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</a:t>
            </a: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 </a:t>
            </a:r>
            <a:r>
              <a:rPr lang="hu-HU" sz="2400" b="1" dirty="0" smtClean="0"/>
              <a:t>Ember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(részlet) 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1969-70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207 x 270 cm (Fotó/Forrás: Műcsarnok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1340768"/>
            <a:ext cx="856895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u="sng" dirty="0" smtClean="0"/>
              <a:t>Harmadik </a:t>
            </a:r>
            <a:r>
              <a:rPr lang="hu-HU" sz="3600" b="1" u="sng" dirty="0"/>
              <a:t>teremben </a:t>
            </a:r>
            <a:r>
              <a:rPr lang="hu-HU" sz="2400" dirty="0" err="1"/>
              <a:t>Reigl</a:t>
            </a:r>
            <a:r>
              <a:rPr lang="hu-HU" sz="2400" dirty="0"/>
              <a:t> Judit leghosszabb alkotói időszakának munkái, </a:t>
            </a:r>
            <a:r>
              <a:rPr lang="hu-HU" sz="2400" dirty="0" smtClean="0"/>
              <a:t>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Reigl</a:t>
            </a:r>
            <a:r>
              <a:rPr lang="hu-HU" sz="2400" b="1" dirty="0" smtClean="0"/>
              <a:t> Judit </a:t>
            </a:r>
            <a:r>
              <a:rPr lang="hu-HU" sz="2400" b="1" dirty="0"/>
              <a:t> </a:t>
            </a:r>
            <a:r>
              <a:rPr lang="hu-HU" sz="2400" b="1" dirty="0" smtClean="0"/>
              <a:t>Folyamat</a:t>
            </a:r>
            <a:r>
              <a:rPr lang="hu-HU" sz="2400" b="1" i="1" dirty="0" smtClean="0"/>
              <a:t> (</a:t>
            </a:r>
            <a:r>
              <a:rPr lang="hu-HU" sz="2400" b="1" dirty="0" err="1" smtClean="0"/>
              <a:t>Déroulement</a:t>
            </a:r>
            <a:r>
              <a:rPr lang="hu-HU" sz="2400" b="1" dirty="0" smtClean="0"/>
              <a:t>) </a:t>
            </a:r>
            <a:r>
              <a:rPr lang="hu-HU" sz="2400" b="1" dirty="0"/>
              <a:t> (1973-1985) </a:t>
            </a:r>
            <a:r>
              <a:rPr lang="hu-HU" sz="2400" dirty="0"/>
              <a:t>sorozat látható. </a:t>
            </a:r>
            <a:endParaRPr lang="hu-HU" sz="2400" dirty="0" smtClean="0"/>
          </a:p>
          <a:p>
            <a:r>
              <a:rPr lang="hu-HU" sz="2400" dirty="0" smtClean="0"/>
              <a:t>Képeit </a:t>
            </a:r>
            <a:r>
              <a:rPr lang="hu-HU" sz="2400" dirty="0"/>
              <a:t>zenehallgatás közben tett gesztusokkal alkotta, a képeket sokszor hátulról festette meg, a vékony vásznon átszivárgó festék adja a most látható formákat – tette hozzá, kiemelve, hogy az anyagokkal is sokat kísérletezett, vízbázisú és olajbázisú festéket keverve jöttek létre az alakzatok.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988840"/>
            <a:ext cx="8784976" cy="1440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Folyamat sorozat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 (1973-1985) 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584" y="1700808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Folyamat válik a legnagyobb sorozattá, hiszen az 1970-es évek elejétől az 1980-as évek közepéig tart. Egymásba átcsapó, egymásba alakuló technikai megoldások jellemzik. A vásznakon eleinte eltérő bázisú egymást taszító festékeket használ, majd a lefolyó zománcfestéket fémporral kombinálja. Utóbbi műveiből használ fel a nagy színmezőket alkalmazó Bejárat Kijárat ciklushoz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323528" y="5657671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https://docplayer.hu/133191242-Palimpszeszt-palimpsest-chong-xie-ben--valogatas-a-maklary-gyujtemenybol-az-ybl-budai-kreativ-hazban-marcius-29-majus-5.html#google_vignette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űvészettörténet Reigl Judit Műcsarnok Kálmán Makláry Fine Arts Berecz Ágnes MOM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1540" y="980728"/>
            <a:ext cx="8280920" cy="5518097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411760" y="40466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Kiállítás részlete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r>
              <a:rPr lang="hu-HU" sz="2400" b="1" dirty="0" smtClean="0"/>
              <a:t>: Folyamat, </a:t>
            </a:r>
            <a:r>
              <a:rPr lang="hu-HU" sz="2400" dirty="0" smtClean="0"/>
              <a:t>1974, Olaj, vászon , 90,5 x 125 cm </a:t>
            </a:r>
            <a:endParaRPr lang="hu-HU" sz="2400" dirty="0"/>
          </a:p>
        </p:txBody>
      </p:sp>
      <p:pic>
        <p:nvPicPr>
          <p:cNvPr id="1026" name="Picture 2" descr="C:\Users\User\Downloads\5002617384_2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4412" y="908720"/>
            <a:ext cx="8195176" cy="5758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052736"/>
            <a:ext cx="849694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dirty="0" smtClean="0"/>
          </a:p>
          <a:p>
            <a:r>
              <a:rPr lang="hu-HU" sz="2400" dirty="0" smtClean="0"/>
              <a:t>Az </a:t>
            </a:r>
            <a:r>
              <a:rPr lang="hu-HU" sz="4000" b="1" dirty="0" smtClean="0"/>
              <a:t>első teremben </a:t>
            </a:r>
            <a:r>
              <a:rPr lang="hu-HU" sz="2400" dirty="0" smtClean="0"/>
              <a:t>egy </a:t>
            </a:r>
            <a:r>
              <a:rPr lang="hu-HU" sz="2400" dirty="0"/>
              <a:t>Magyarországon készült 1944-es önarcképpel és a római ösztöndíjas évek alatt született, eddig múzeumban nem látott festményekkel indul. </a:t>
            </a:r>
            <a:endParaRPr lang="hu-HU" sz="2400" dirty="0" smtClean="0"/>
          </a:p>
          <a:p>
            <a:endParaRPr lang="hu-HU" sz="2400" dirty="0" smtClean="0"/>
          </a:p>
          <a:p>
            <a:r>
              <a:rPr lang="hu-HU" sz="2400" dirty="0" smtClean="0"/>
              <a:t>Emellett </a:t>
            </a:r>
            <a:r>
              <a:rPr lang="hu-HU" sz="2400" dirty="0"/>
              <a:t>az 1950-es években, közvetlenül a művész Párizsba érkezése után készült </a:t>
            </a:r>
            <a:r>
              <a:rPr lang="hu-HU" sz="2400" dirty="0" smtClean="0"/>
              <a:t>művek szintén itt  kaptak helyet.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683568" y="544522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https://www.prae.hu/news/43722-reigl-judit-kiallitas-a-mucsarnokban/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r>
              <a:rPr lang="hu-HU" sz="2400" b="1" dirty="0" smtClean="0"/>
              <a:t>: Folyamat</a:t>
            </a:r>
            <a:r>
              <a:rPr lang="hu-HU" sz="2400" dirty="0" smtClean="0"/>
              <a:t>, 1982, 220 x 320 cm, vegyes technika, vászon</a:t>
            </a:r>
            <a:endParaRPr lang="hu-HU" sz="2400" dirty="0"/>
          </a:p>
        </p:txBody>
      </p:sp>
      <p:pic>
        <p:nvPicPr>
          <p:cNvPr id="3074" name="Picture 2" descr="https://www.ludwigmuseum.hu/system/files/mplus/multimedia/2017/10/der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8074" y="836712"/>
            <a:ext cx="8347852" cy="5810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 descr="C:\Users\User\Downloads\letöltés (2).jpg"/>
          <p:cNvPicPr>
            <a:picLocks noChangeAspect="1" noChangeArrowheads="1"/>
          </p:cNvPicPr>
          <p:nvPr/>
        </p:nvPicPr>
        <p:blipFill>
          <a:blip r:embed="rId2" cstate="email"/>
          <a:srcRect l="15750" t="11938" r="15345" b="6689"/>
          <a:stretch>
            <a:fillRect/>
          </a:stretch>
        </p:blipFill>
        <p:spPr bwMode="auto">
          <a:xfrm>
            <a:off x="1191288" y="692696"/>
            <a:ext cx="6761423" cy="5988689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Judit:</a:t>
            </a:r>
            <a:r>
              <a:rPr lang="hu-HU" sz="2400" b="1" dirty="0" smtClean="0"/>
              <a:t>  </a:t>
            </a:r>
            <a:r>
              <a:rPr lang="hu-HU" sz="2100" b="1" dirty="0" smtClean="0">
                <a:solidFill>
                  <a:srgbClr val="2D2D54"/>
                </a:solidFill>
                <a:cs typeface="Arial" pitchFamily="34" charset="0"/>
              </a:rPr>
              <a:t>Folyamat</a:t>
            </a:r>
            <a:r>
              <a:rPr lang="hu-HU" sz="2100" dirty="0" smtClean="0">
                <a:solidFill>
                  <a:srgbClr val="2D2D54"/>
                </a:solidFill>
                <a:cs typeface="Arial" pitchFamily="34" charset="0"/>
              </a:rPr>
              <a:t>, </a:t>
            </a:r>
            <a:r>
              <a:rPr lang="hu-HU" sz="2400" dirty="0" smtClean="0">
                <a:solidFill>
                  <a:srgbClr val="2D2D54"/>
                </a:solidFill>
                <a:cs typeface="Arial" pitchFamily="34" charset="0"/>
              </a:rPr>
              <a:t>1975, vegyes technika, vászon,180,5 x 201,5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eigl Judit , absztrakt 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97614" y="1412776"/>
            <a:ext cx="6948772" cy="5211579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0"/>
            <a:ext cx="9144000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</a:t>
            </a:r>
            <a:r>
              <a:rPr lang="hu-HU" sz="2400" i="1" dirty="0" smtClean="0"/>
              <a:t> </a:t>
            </a:r>
            <a:r>
              <a:rPr lang="hu-HU" sz="2400" b="1" dirty="0" smtClean="0"/>
              <a:t>Folyamat az Emberhez </a:t>
            </a:r>
            <a:r>
              <a:rPr lang="hu-HU" sz="2400" dirty="0" smtClean="0"/>
              <a:t>képest sokkal meditatívabb, lágyabb: a homogén felületeken felbukkanó foltok írásként vagy kottaként olvashatók. Könnyed kavargásuk dallamokat idéz, a tekintet a foltok mentén pásztáz.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052736"/>
            <a:ext cx="3923928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</a:t>
            </a: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r>
              <a:rPr lang="hu-HU" sz="2400" b="1" dirty="0" smtClean="0"/>
              <a:t> 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Gomolygás, csavarás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oszlop, fém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1984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Vegyes technika, vásznon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195 x 295 cm</a:t>
            </a:r>
            <a:endParaRPr lang="hu-HU" sz="2400" dirty="0"/>
          </a:p>
        </p:txBody>
      </p:sp>
      <p:pic>
        <p:nvPicPr>
          <p:cNvPr id="59398" name="Picture 6" descr="https://cdn.aeman.nl/AE_MuTerem/image/a7538477-c91a-4a9e-9177-89a7e56f1813/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31196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412776"/>
            <a:ext cx="3491880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Hidrogén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1984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vegyes technika, vászon 300 × 220cm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 Művész tulajdona</a:t>
            </a:r>
            <a:endParaRPr lang="hu-HU" sz="2400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188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1340768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u="sng" dirty="0" smtClean="0"/>
              <a:t>A </a:t>
            </a:r>
            <a:r>
              <a:rPr lang="hu-HU" sz="4000" b="1" u="sng" dirty="0"/>
              <a:t>tárlat végén </a:t>
            </a:r>
            <a:r>
              <a:rPr lang="hu-HU" sz="2400" dirty="0"/>
              <a:t>újra a figurális művek láthatók, amelyeket főleg az 1980-as évek második felében készített a művész. </a:t>
            </a:r>
            <a:endParaRPr lang="hu-HU" sz="2400" dirty="0" smtClean="0"/>
          </a:p>
          <a:p>
            <a:r>
              <a:rPr lang="hu-HU" sz="2400" dirty="0" smtClean="0"/>
              <a:t>Ekkor </a:t>
            </a:r>
            <a:r>
              <a:rPr lang="hu-HU" sz="2400" dirty="0"/>
              <a:t>visszatért az emberi alakhoz, folytatta a testek és a terek vizsgálatát. Itt látható a </a:t>
            </a:r>
            <a:r>
              <a:rPr lang="hu-HU" sz="2400" b="1" dirty="0" err="1"/>
              <a:t>Bejárat-Kijárat</a:t>
            </a:r>
            <a:r>
              <a:rPr lang="hu-HU" sz="2400" dirty="0"/>
              <a:t> (1986-1988), </a:t>
            </a:r>
            <a:r>
              <a:rPr lang="hu-HU" sz="2400" b="1" dirty="0" smtClean="0"/>
              <a:t> </a:t>
            </a:r>
            <a:r>
              <a:rPr lang="hu-HU" sz="2400" dirty="0" err="1" smtClean="0"/>
              <a:t>Reigl</a:t>
            </a:r>
            <a:r>
              <a:rPr lang="hu-HU" sz="2400" dirty="0" smtClean="0"/>
              <a:t> Judit</a:t>
            </a:r>
            <a:r>
              <a:rPr lang="hu-HU" sz="2400" i="1" dirty="0" smtClean="0"/>
              <a:t>: </a:t>
            </a:r>
            <a:r>
              <a:rPr lang="hu-HU" sz="2400" dirty="0" smtClean="0"/>
              <a:t>Szemben</a:t>
            </a:r>
            <a:r>
              <a:rPr lang="hu-HU" sz="2400" dirty="0"/>
              <a:t> (1988-1990) és </a:t>
            </a:r>
            <a:r>
              <a:rPr lang="hu-HU" sz="2400" dirty="0" smtClean="0"/>
              <a:t>a </a:t>
            </a:r>
            <a:r>
              <a:rPr lang="hu-HU" sz="2400" b="1" dirty="0" err="1" smtClean="0"/>
              <a:t>Reigl</a:t>
            </a:r>
            <a:r>
              <a:rPr lang="hu-HU" sz="2400" b="1" dirty="0" smtClean="0"/>
              <a:t> Judit: New </a:t>
            </a:r>
            <a:r>
              <a:rPr lang="hu-HU" sz="2400" b="1" dirty="0"/>
              <a:t>York 2001. szeptember 11.</a:t>
            </a:r>
            <a:r>
              <a:rPr lang="hu-HU" sz="2400" dirty="0"/>
              <a:t> (2001-2002</a:t>
            </a:r>
            <a:r>
              <a:rPr lang="hu-HU" sz="2400" dirty="0" smtClean="0"/>
              <a:t>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kultura.hu/wp-content/uploads/2023/10/651bd6d9af84d4b2cb40551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836712"/>
            <a:ext cx="8352928" cy="5568619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123728" y="332656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Kiállítás részlete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412776"/>
            <a:ext cx="190770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</a:t>
            </a: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Utazó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2000</a:t>
            </a:r>
            <a:endParaRPr lang="hu-HU" sz="2400" b="1" u="sng" dirty="0" smtClean="0"/>
          </a:p>
        </p:txBody>
      </p:sp>
      <p:pic>
        <p:nvPicPr>
          <p:cNvPr id="16386" name="Picture 2" descr="https://orszagut.com/data/articles/5/52/article-5219/Reigl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4501" y="0"/>
            <a:ext cx="69994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177935"/>
            <a:ext cx="2339752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 Judit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Kívül (</a:t>
            </a:r>
            <a:r>
              <a:rPr lang="hu-HU" sz="2400" b="1" dirty="0" err="1" smtClean="0"/>
              <a:t>Hors</a:t>
            </a:r>
            <a:r>
              <a:rPr lang="hu-HU" sz="2400" b="1" dirty="0" smtClean="0"/>
              <a:t>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1998</a:t>
            </a:r>
            <a:br>
              <a:rPr lang="hu-HU" sz="2400" dirty="0" smtClean="0"/>
            </a:br>
            <a:r>
              <a:rPr lang="hu-HU" sz="2400" dirty="0" smtClean="0"/>
              <a:t>vegyes technika,vászon</a:t>
            </a:r>
            <a:br>
              <a:rPr lang="hu-HU" sz="2400" dirty="0" smtClean="0"/>
            </a:br>
            <a:r>
              <a:rPr lang="hu-HU" sz="2400" dirty="0" smtClean="0"/>
              <a:t>Kiscelli Múzeum – Fővárosi Képtár</a:t>
            </a:r>
            <a:endParaRPr lang="hu-HU" sz="2400" dirty="0"/>
          </a:p>
        </p:txBody>
      </p:sp>
      <p:pic>
        <p:nvPicPr>
          <p:cNvPr id="15362" name="Picture 2" descr="https://magyarmuzeumok.hu/uploaded_files/base_gallery/reigl-2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2339752" y="113825"/>
            <a:ext cx="6516216" cy="6630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484784"/>
            <a:ext cx="284380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</a:t>
            </a: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New York 2001 szeptember 11</a:t>
            </a:r>
            <a:r>
              <a:rPr lang="hu-HU" sz="2400" i="1" dirty="0" smtClean="0"/>
              <a:t>.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2001-2002</a:t>
            </a:r>
          </a:p>
          <a:p>
            <a:pPr algn="ctr">
              <a:lnSpc>
                <a:spcPts val="2400"/>
              </a:lnSpc>
            </a:pPr>
            <a:r>
              <a:rPr lang="pt-BR" sz="2400" dirty="0" smtClean="0"/>
              <a:t>litográfia, papír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pt-BR" sz="2400" dirty="0" smtClean="0"/>
              <a:t> 118 x 106 cm</a:t>
            </a:r>
          </a:p>
          <a:p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6146" name="Picture 2" descr="Reigl Judit: New York (2001 szeptember 11) - Pintér Aukciósház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843808" y="0"/>
            <a:ext cx="60575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kpi.mediaworks.hu/2023/10/0zkGUYXtZexDxffLjRFBlrHIVHoQmfbK2Qkhxyn7jbg/fit/1200/800/no/1/aHR0cHM6Ly9jbXNjZG4uYXBwLmNvbnRlbnQucHJpdmF0ZS9jb250ZW50L2I1NTFkMjMyMjM2MTQ0OTVhMTlmNDI3YzY1YjBkNGQ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09384" y="692696"/>
            <a:ext cx="6925232" cy="600186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r>
              <a:rPr lang="hu-HU" sz="2400" b="1" dirty="0" smtClean="0"/>
              <a:t>:  Önarckép, </a:t>
            </a:r>
            <a:r>
              <a:rPr lang="hu-HU" sz="2400" dirty="0" smtClean="0"/>
              <a:t>1944, olaj, vászon, 50 x 60 cm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268760"/>
            <a:ext cx="3059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Bejárat- kijárat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1988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Vegyes technika vászonra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220 x 195 cm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 A művész tulajdona </a:t>
            </a:r>
            <a:endParaRPr lang="hu-HU" sz="2400" dirty="0"/>
          </a:p>
        </p:txBody>
      </p:sp>
      <p:pic>
        <p:nvPicPr>
          <p:cNvPr id="67586" name="Picture 2" descr="Bejárati kijárat, 198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74975" y="0"/>
            <a:ext cx="6069025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" y="5445224"/>
            <a:ext cx="3131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https://kalmanmaklary.com/artists/judit-reigl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9692" y="2659559"/>
            <a:ext cx="5544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Szitanyomás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0" y="1088740"/>
            <a:ext cx="913272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267744" y="260648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Kiállítás részlet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r>
              <a:rPr lang="hu-HU" sz="2400" dirty="0" smtClean="0"/>
              <a:t>: </a:t>
            </a:r>
            <a:r>
              <a:rPr lang="hu-HU" sz="2400" b="1" dirty="0" smtClean="0"/>
              <a:t>Cím nélkül I., </a:t>
            </a:r>
            <a:r>
              <a:rPr lang="hu-HU" sz="2400" dirty="0" smtClean="0"/>
              <a:t>1958, Szitanyomás, 50-es kiadás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66 x 50 cm </a:t>
            </a:r>
            <a:r>
              <a:rPr lang="hu-HU" sz="2400" dirty="0" err="1" smtClean="0"/>
              <a:t>Kalman</a:t>
            </a:r>
            <a:r>
              <a:rPr lang="hu-HU" sz="2400" dirty="0" smtClean="0"/>
              <a:t> </a:t>
            </a:r>
            <a:r>
              <a:rPr lang="hu-HU" sz="2400" dirty="0" err="1" smtClean="0"/>
              <a:t>Maklary</a:t>
            </a:r>
            <a:r>
              <a:rPr lang="hu-HU" sz="2400" dirty="0" smtClean="0"/>
              <a:t> </a:t>
            </a:r>
            <a:r>
              <a:rPr lang="hu-HU" sz="2400" dirty="0" err="1" smtClean="0"/>
              <a:t>Fine</a:t>
            </a:r>
            <a:r>
              <a:rPr lang="hu-HU" sz="2400" dirty="0" smtClean="0"/>
              <a:t> </a:t>
            </a:r>
            <a:r>
              <a:rPr lang="hu-HU" sz="2400" dirty="0" err="1" smtClean="0"/>
              <a:t>Arts</a:t>
            </a:r>
            <a:r>
              <a:rPr lang="hu-HU" sz="2400" dirty="0" smtClean="0"/>
              <a:t>, 2016</a:t>
            </a:r>
            <a:endParaRPr lang="hu-HU" sz="2400" dirty="0"/>
          </a:p>
        </p:txBody>
      </p:sp>
      <p:pic>
        <p:nvPicPr>
          <p:cNvPr id="131076" name="Picture 4" descr="I. cím nélkül, 195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1580" y="1194449"/>
            <a:ext cx="7560840" cy="5663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874455"/>
            <a:ext cx="2915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Cím nélkül II.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1958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Szitanyomás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50-es kiadás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66 x 50 cm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Kalman</a:t>
            </a:r>
            <a:r>
              <a:rPr lang="hu-HU" sz="2400" dirty="0" smtClean="0"/>
              <a:t> </a:t>
            </a:r>
            <a:r>
              <a:rPr lang="hu-HU" sz="2400" dirty="0" err="1" smtClean="0"/>
              <a:t>Maklary</a:t>
            </a:r>
            <a:r>
              <a:rPr lang="hu-HU" sz="2400" dirty="0" smtClean="0"/>
              <a:t> </a:t>
            </a:r>
            <a:r>
              <a:rPr lang="hu-HU" sz="2400" dirty="0" err="1" smtClean="0"/>
              <a:t>Fine</a:t>
            </a:r>
            <a:r>
              <a:rPr lang="hu-HU" sz="2400" dirty="0" smtClean="0"/>
              <a:t> </a:t>
            </a:r>
            <a:r>
              <a:rPr lang="hu-HU" sz="2400" dirty="0" err="1" smtClean="0"/>
              <a:t>Arts</a:t>
            </a:r>
            <a:r>
              <a:rPr lang="hu-HU" sz="2400" dirty="0" smtClean="0"/>
              <a:t> 2016</a:t>
            </a:r>
            <a:endParaRPr lang="hu-HU" sz="2400" dirty="0"/>
          </a:p>
        </p:txBody>
      </p:sp>
      <p:pic>
        <p:nvPicPr>
          <p:cNvPr id="132098" name="Picture 2" descr="Cím nélkül II., 195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59832" y="0"/>
            <a:ext cx="51370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988840"/>
            <a:ext cx="9144000" cy="1440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 </a:t>
            </a:r>
            <a:r>
              <a:rPr lang="hu-HU" sz="4400" b="1" dirty="0" err="1" smtClean="0">
                <a:latin typeface="Arial Black" pitchFamily="34" charset="0"/>
              </a:rPr>
              <a:t>Reilg</a:t>
            </a:r>
            <a:r>
              <a:rPr lang="hu-HU" sz="4400" b="1" dirty="0" smtClean="0">
                <a:latin typeface="Arial Black" pitchFamily="34" charset="0"/>
              </a:rPr>
              <a:t> 100/ </a:t>
            </a:r>
            <a:r>
              <a:rPr lang="hu-HU" sz="4400" b="1" dirty="0" err="1" smtClean="0">
                <a:latin typeface="Arial Black" pitchFamily="34" charset="0"/>
              </a:rPr>
              <a:t>Reigl</a:t>
            </a:r>
            <a:r>
              <a:rPr lang="hu-HU" sz="4400" b="1" dirty="0" smtClean="0">
                <a:latin typeface="Arial Black" pitchFamily="34" charset="0"/>
              </a:rPr>
              <a:t> Judit és a Második Párizsi Iskola</a:t>
            </a:r>
            <a:r>
              <a:rPr lang="hu-HU" dirty="0" smtClean="0"/>
              <a:t> 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14147" y="2204864"/>
            <a:ext cx="83157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Bíró Antal, Braun Vera, </a:t>
            </a:r>
            <a:r>
              <a:rPr lang="hu-HU" sz="2400" dirty="0" err="1" smtClean="0"/>
              <a:t>Fiedler</a:t>
            </a:r>
            <a:r>
              <a:rPr lang="hu-HU" sz="2400" dirty="0" smtClean="0"/>
              <a:t> Ferenc, Hantai Simon, Kallós Pál, </a:t>
            </a:r>
            <a:r>
              <a:rPr lang="hu-HU" sz="2400" dirty="0" err="1" smtClean="0"/>
              <a:t>Kolozsváry</a:t>
            </a:r>
            <a:r>
              <a:rPr lang="hu-HU" sz="2400" dirty="0" smtClean="0"/>
              <a:t> Zsigmond, Anton </a:t>
            </a:r>
            <a:r>
              <a:rPr lang="hu-HU" sz="2400" dirty="0" err="1" smtClean="0"/>
              <a:t>Prinner</a:t>
            </a:r>
            <a:r>
              <a:rPr lang="hu-HU" sz="2400" dirty="0" smtClean="0"/>
              <a:t>, </a:t>
            </a:r>
            <a:r>
              <a:rPr lang="hu-HU" sz="2400" b="1" dirty="0" smtClean="0"/>
              <a:t>Rozsda Endre</a:t>
            </a:r>
            <a:r>
              <a:rPr lang="hu-HU" sz="2400" dirty="0" smtClean="0"/>
              <a:t>, </a:t>
            </a:r>
            <a:r>
              <a:rPr lang="hu-HU" sz="2400" dirty="0" err="1" smtClean="0"/>
              <a:t>Szóbel</a:t>
            </a:r>
            <a:r>
              <a:rPr lang="hu-HU" sz="2400" dirty="0" smtClean="0"/>
              <a:t> Géza, Vajtó Ágota, </a:t>
            </a:r>
            <a:r>
              <a:rPr lang="hu-HU" sz="2400" b="1" dirty="0" smtClean="0"/>
              <a:t>Jean </a:t>
            </a:r>
            <a:r>
              <a:rPr lang="hu-HU" sz="2400" b="1" dirty="0" err="1" smtClean="0"/>
              <a:t>Dubuffet</a:t>
            </a:r>
            <a:r>
              <a:rPr lang="hu-HU" sz="2400" b="1" dirty="0" smtClean="0"/>
              <a:t>,</a:t>
            </a:r>
            <a:r>
              <a:rPr lang="hu-HU" sz="2400" dirty="0" smtClean="0"/>
              <a:t> Hans </a:t>
            </a:r>
            <a:r>
              <a:rPr lang="hu-HU" sz="2400" dirty="0" err="1" smtClean="0"/>
              <a:t>Hartung</a:t>
            </a:r>
            <a:r>
              <a:rPr lang="hu-HU" sz="2400" dirty="0" smtClean="0"/>
              <a:t>, Jean-Paul </a:t>
            </a:r>
            <a:r>
              <a:rPr lang="hu-HU" sz="2400" dirty="0" err="1" smtClean="0"/>
              <a:t>Riopelle</a:t>
            </a:r>
            <a:r>
              <a:rPr lang="hu-HU" sz="2400" dirty="0" smtClean="0"/>
              <a:t> és Jean </a:t>
            </a:r>
            <a:r>
              <a:rPr lang="hu-HU" sz="2400" dirty="0" err="1" smtClean="0"/>
              <a:t>Degottex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2389" y="620688"/>
            <a:ext cx="781922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92696"/>
            <a:ext cx="3203848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Reigl</a:t>
            </a:r>
            <a:r>
              <a:rPr lang="hu-HU" sz="2400" b="1" u="sng" dirty="0" smtClean="0"/>
              <a:t> Judit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Kitörés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1956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180 x 160 cm </a:t>
            </a:r>
            <a:endParaRPr lang="hu-HU" sz="2400" dirty="0"/>
          </a:p>
        </p:txBody>
      </p:sp>
      <p:pic>
        <p:nvPicPr>
          <p:cNvPr id="99330" name="Picture 2" descr="C:\Users\User\Downloads\1525344545_2394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18688" y="0"/>
            <a:ext cx="59253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Jean </a:t>
            </a:r>
            <a:r>
              <a:rPr lang="hu-HU" sz="2400" b="1" u="sng" dirty="0" err="1" smtClean="0"/>
              <a:t>Dubuffet</a:t>
            </a:r>
            <a:r>
              <a:rPr lang="hu-HU" sz="2400" b="1" dirty="0" smtClean="0"/>
              <a:t>: Táj  íjásszal,</a:t>
            </a:r>
            <a:r>
              <a:rPr lang="hu-HU" sz="2400" dirty="0" smtClean="0"/>
              <a:t> 1953, Olaj, vászon, 114 x 146,7 cm</a:t>
            </a:r>
            <a:endParaRPr lang="hu-HU" sz="2400" dirty="0"/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6163" y="692696"/>
            <a:ext cx="8011674" cy="594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orszagut.com/data/articles/4/42/article-4251/Reigl_Judit_Auto_stoppal_Ferrara_e_s_Ravenna_ko_zo_tt_1948-50_olaj_va_szon_154_x_97_cm_fit_800x10000.jpg?key=4756b3ebc5a85612987486ed0a4494f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1920" y="0"/>
            <a:ext cx="4330229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268760"/>
            <a:ext cx="3851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vi-VN" sz="2400" b="1" u="sng" dirty="0" smtClean="0"/>
              <a:t>Reigl Judit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vi-VN" sz="2400" b="1" dirty="0" smtClean="0"/>
              <a:t> Autóstoppal Ferrara és Ravenna között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vi-VN" sz="2400" dirty="0" smtClean="0"/>
              <a:t>1948-1950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0" y="3068960"/>
            <a:ext cx="3851920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(Szimbolikus portrék fentről lefelé</a:t>
            </a:r>
            <a:br>
              <a:rPr lang="hu-HU" sz="2400" dirty="0" smtClean="0"/>
            </a:br>
            <a:r>
              <a:rPr lang="hu-HU" sz="2400" dirty="0" err="1" smtClean="0"/>
              <a:t>Betty</a:t>
            </a:r>
            <a:r>
              <a:rPr lang="hu-HU" sz="2400" dirty="0" smtClean="0"/>
              <a:t> Anderson</a:t>
            </a:r>
            <a:br>
              <a:rPr lang="hu-HU" sz="2400" dirty="0" smtClean="0"/>
            </a:br>
            <a:r>
              <a:rPr lang="hu-HU" sz="2400" dirty="0" err="1" smtClean="0"/>
              <a:t>Reigl</a:t>
            </a:r>
            <a:r>
              <a:rPr lang="hu-HU" sz="2400" dirty="0" smtClean="0"/>
              <a:t> Judit</a:t>
            </a:r>
            <a:br>
              <a:rPr lang="hu-HU" sz="2400" dirty="0" smtClean="0"/>
            </a:br>
            <a:r>
              <a:rPr lang="hu-HU" sz="2400" dirty="0" smtClean="0"/>
              <a:t>Böhm </a:t>
            </a:r>
            <a:r>
              <a:rPr lang="hu-HU" sz="2400" dirty="0" err="1" smtClean="0"/>
              <a:t>Poldi</a:t>
            </a:r>
            <a:r>
              <a:rPr lang="hu-HU" sz="2400" dirty="0" smtClean="0"/>
              <a:t>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Rozsda Endre</a:t>
            </a:r>
            <a:r>
              <a:rPr lang="hu-HU" sz="2400" b="1" dirty="0" smtClean="0"/>
              <a:t>: Cím nélkül, </a:t>
            </a:r>
            <a:r>
              <a:rPr lang="hu-HU" sz="2400" dirty="0" smtClean="0"/>
              <a:t>1958, olaj, vászon, 81 × 100 cm (Fotó/Forrás: DARABOS György © KMFA Archívum / Műcsarnok)</a:t>
            </a:r>
            <a:endParaRPr lang="hu-HU" sz="2400" dirty="0"/>
          </a:p>
        </p:txBody>
      </p:sp>
      <p:pic>
        <p:nvPicPr>
          <p:cNvPr id="73730" name="Picture 2" descr="rozsda_endre_absztrakt_kompozicio_1958_olaj_vaszon_81x100-14424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836712"/>
            <a:ext cx="7056784" cy="5754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rszagut.com/data/articles/4/42/article-4251/Reigl_Judit_Hala_sz_pa_r_1948_olaj_va_szon138_5_x_105_cm_fit_800x10000.jpg?key=45347f9a3ccf1dc383cf497eee8a957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67868" y="1"/>
            <a:ext cx="5190538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80728"/>
            <a:ext cx="3563888" cy="1017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vi-VN" sz="2400" b="1" u="sng" dirty="0" smtClean="0"/>
              <a:t>Reigl Judit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vi-VN" sz="2400" b="1" dirty="0" smtClean="0"/>
              <a:t> Halász pár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vi-VN" sz="2400" dirty="0" smtClean="0"/>
              <a:t> 1948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Polgár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1371</Words>
  <Application>Microsoft Office PowerPoint</Application>
  <PresentationFormat>Diavetítés a képernyőre (4:3 oldalarány)</PresentationFormat>
  <Paragraphs>222</Paragraphs>
  <Slides>80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80</vt:i4>
      </vt:variant>
    </vt:vector>
  </HeadingPairs>
  <TitlesOfParts>
    <vt:vector size="81" baseType="lpstr">
      <vt:lpstr>Office-téma</vt:lpstr>
      <vt:lpstr>REIGL JUDIT ÉS A MÁSODIK PÁRIZSI ISKOLA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REIGL JUDIT 1</dc:title>
  <dc:creator>.Piroska</dc:creator>
  <cp:lastModifiedBy>.Piroska</cp:lastModifiedBy>
  <cp:revision>116</cp:revision>
  <dcterms:created xsi:type="dcterms:W3CDTF">2023-11-01T20:21:52Z</dcterms:created>
  <dcterms:modified xsi:type="dcterms:W3CDTF">2023-11-22T12:33:36Z</dcterms:modified>
</cp:coreProperties>
</file>