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260" r:id="rId6"/>
    <p:sldId id="261" r:id="rId7"/>
    <p:sldId id="263" r:id="rId8"/>
    <p:sldId id="264" r:id="rId9"/>
    <p:sldId id="309" r:id="rId10"/>
    <p:sldId id="266" r:id="rId11"/>
    <p:sldId id="267" r:id="rId12"/>
    <p:sldId id="265" r:id="rId13"/>
    <p:sldId id="302" r:id="rId14"/>
    <p:sldId id="281" r:id="rId15"/>
    <p:sldId id="310" r:id="rId16"/>
    <p:sldId id="300" r:id="rId17"/>
    <p:sldId id="311" r:id="rId18"/>
    <p:sldId id="307" r:id="rId19"/>
    <p:sldId id="301" r:id="rId20"/>
    <p:sldId id="304" r:id="rId21"/>
    <p:sldId id="288" r:id="rId22"/>
    <p:sldId id="289" r:id="rId23"/>
    <p:sldId id="306" r:id="rId24"/>
    <p:sldId id="305" r:id="rId25"/>
    <p:sldId id="282" r:id="rId26"/>
    <p:sldId id="273" r:id="rId27"/>
    <p:sldId id="274" r:id="rId28"/>
    <p:sldId id="286" r:id="rId29"/>
    <p:sldId id="262" r:id="rId30"/>
    <p:sldId id="268" r:id="rId31"/>
    <p:sldId id="313" r:id="rId32"/>
    <p:sldId id="270" r:id="rId33"/>
    <p:sldId id="272" r:id="rId34"/>
    <p:sldId id="271" r:id="rId35"/>
    <p:sldId id="283" r:id="rId36"/>
    <p:sldId id="297" r:id="rId37"/>
    <p:sldId id="290" r:id="rId38"/>
    <p:sldId id="291" r:id="rId39"/>
    <p:sldId id="292" r:id="rId40"/>
    <p:sldId id="293" r:id="rId41"/>
    <p:sldId id="294" r:id="rId42"/>
    <p:sldId id="295" r:id="rId43"/>
    <p:sldId id="314" r:id="rId44"/>
    <p:sldId id="296" r:id="rId45"/>
    <p:sldId id="298" r:id="rId46"/>
    <p:sldId id="299" r:id="rId47"/>
    <p:sldId id="275" r:id="rId48"/>
    <p:sldId id="277" r:id="rId49"/>
    <p:sldId id="285" r:id="rId50"/>
    <p:sldId id="279" r:id="rId51"/>
    <p:sldId id="278" r:id="rId52"/>
    <p:sldId id="280" r:id="rId53"/>
    <p:sldId id="276" r:id="rId54"/>
    <p:sldId id="284" r:id="rId55"/>
    <p:sldId id="308" r:id="rId56"/>
    <p:sldId id="312" r:id="rId5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74" autoAdjust="0"/>
  </p:normalViewPr>
  <p:slideViewPr>
    <p:cSldViewPr showGuides="1">
      <p:cViewPr>
        <p:scale>
          <a:sx n="54" d="100"/>
          <a:sy n="54" d="100"/>
        </p:scale>
        <p:origin x="-936" y="-62"/>
      </p:cViewPr>
      <p:guideLst>
        <p:guide orient="horz" pos="2205"/>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A49AA-3036-468D-84B7-729F94A6F276}" type="datetimeFigureOut">
              <a:rPr lang="hu-HU" smtClean="0"/>
              <a:pPr/>
              <a:t>2023.11.23.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58397-29FF-4033-9501-563E2E6926A0}"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2158397-29FF-4033-9501-563E2E6926A0}" type="slidenum">
              <a:rPr lang="hu-HU" smtClean="0"/>
              <a:pPr/>
              <a:t>2</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13833305-DAE0-4AD0-A653-B7F1B9CEB1D9}" type="slidenum">
              <a:rPr lang="hu-HU" smtClean="0"/>
              <a:pPr/>
              <a:t>11</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13833305-DAE0-4AD0-A653-B7F1B9CEB1D9}" type="slidenum">
              <a:rPr lang="hu-HU" smtClean="0"/>
              <a:pPr/>
              <a:t>12</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13833305-DAE0-4AD0-A653-B7F1B9CEB1D9}" type="slidenum">
              <a:rPr lang="hu-HU" smtClean="0"/>
              <a:pPr/>
              <a:t>26</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13833305-DAE0-4AD0-A653-B7F1B9CEB1D9}" type="slidenum">
              <a:rPr lang="hu-HU" smtClean="0"/>
              <a:pPr/>
              <a:t>29</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13833305-DAE0-4AD0-A653-B7F1B9CEB1D9}" type="slidenum">
              <a:rPr lang="hu-HU" smtClean="0"/>
              <a:pPr/>
              <a:t>38</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13833305-DAE0-4AD0-A653-B7F1B9CEB1D9}" type="slidenum">
              <a:rPr lang="hu-HU" smtClean="0"/>
              <a:pPr/>
              <a:t>53</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73F6A061-76C3-4E0B-9D64-794439525B90}" type="datetimeFigureOut">
              <a:rPr lang="hu-HU" smtClean="0"/>
              <a:pPr/>
              <a:t>2023.11.23.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1D6DF-7144-4372-BD19-FE0CB79ACAEF}"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3F6A061-76C3-4E0B-9D64-794439525B90}" type="datetimeFigureOut">
              <a:rPr lang="hu-HU" smtClean="0"/>
              <a:pPr/>
              <a:t>2023.11.23.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1D6DF-7144-4372-BD19-FE0CB79ACAEF}"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3F6A061-76C3-4E0B-9D64-794439525B90}" type="datetimeFigureOut">
              <a:rPr lang="hu-HU" smtClean="0"/>
              <a:pPr/>
              <a:t>2023.11.23.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1D6DF-7144-4372-BD19-FE0CB79ACAEF}"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3F6A061-76C3-4E0B-9D64-794439525B90}" type="datetimeFigureOut">
              <a:rPr lang="hu-HU" smtClean="0"/>
              <a:pPr/>
              <a:t>2023.11.23.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1D6DF-7144-4372-BD19-FE0CB79ACAEF}"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73F6A061-76C3-4E0B-9D64-794439525B90}" type="datetimeFigureOut">
              <a:rPr lang="hu-HU" smtClean="0"/>
              <a:pPr/>
              <a:t>2023.11.23.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1D6DF-7144-4372-BD19-FE0CB79ACAEF}"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73F6A061-76C3-4E0B-9D64-794439525B90}" type="datetimeFigureOut">
              <a:rPr lang="hu-HU" smtClean="0"/>
              <a:pPr/>
              <a:t>2023.11.23.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5B1D6DF-7144-4372-BD19-FE0CB79ACAEF}"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73F6A061-76C3-4E0B-9D64-794439525B90}" type="datetimeFigureOut">
              <a:rPr lang="hu-HU" smtClean="0"/>
              <a:pPr/>
              <a:t>2023.11.23.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5B1D6DF-7144-4372-BD19-FE0CB79ACAEF}"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73F6A061-76C3-4E0B-9D64-794439525B90}" type="datetimeFigureOut">
              <a:rPr lang="hu-HU" smtClean="0"/>
              <a:pPr/>
              <a:t>2023.11.23.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5B1D6DF-7144-4372-BD19-FE0CB79ACAEF}"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73F6A061-76C3-4E0B-9D64-794439525B90}" type="datetimeFigureOut">
              <a:rPr lang="hu-HU" smtClean="0"/>
              <a:pPr/>
              <a:t>2023.11.23.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5B1D6DF-7144-4372-BD19-FE0CB79ACAEF}"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3F6A061-76C3-4E0B-9D64-794439525B90}" type="datetimeFigureOut">
              <a:rPr lang="hu-HU" smtClean="0"/>
              <a:pPr/>
              <a:t>2023.11.23.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5B1D6DF-7144-4372-BD19-FE0CB79ACAEF}"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3F6A061-76C3-4E0B-9D64-794439525B90}" type="datetimeFigureOut">
              <a:rPr lang="hu-HU" smtClean="0"/>
              <a:pPr/>
              <a:t>2023.11.23.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5B1D6DF-7144-4372-BD19-FE0CB79ACAEF}"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6A061-76C3-4E0B-9D64-794439525B90}" type="datetimeFigureOut">
              <a:rPr lang="hu-HU" smtClean="0"/>
              <a:pPr/>
              <a:t>2023.11.23.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1D6DF-7144-4372-BD19-FE0CB79ACAEF}"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valaszonline.hu/2023/10/25/renoir-kiallitas-szepmuveszeti-muzeum-fekvo-akt-gabrielle-orsay-orangeri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magyarmuzeumok.hu/cikk/renoir-a-festo-es-modelljei-erzeki-impresszionizmus-a-szepmuveszeti-muzeum-legujabb-kiallitasan"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szeretlekmagyarorszag.hu/kult/a-legszebb-renoir-kiallitas-amit-valaha-lattam/"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valaszonline.hu/2023/10/25/renoir-kiallitas-szepmuveszeti-muzeum-fekvo-akt-gabrielle-orsay-orangerie/"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gillesphotos.com/JQ-menu/Musee-d-Orsay.php"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magyarmuzeumok.hu/cikk/renoir-a-festo-es-modelljei-erzeki-impresszionizmus-a-szepmuveszeti-muzeum-legujabb-kiallitasan"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turizmus.com/desztinaciok/szepmuveszeti-renoir-eletmu-kiallitas-festo-impresszionizmus-1188779"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www.tate.org.uk/learn/online-resources/glossary/s/sculpture" TargetMode="External"/><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baratsagklub.hu/renoir-%E2%80%93-fest%C5%91-%C3%A9s-modelljei-%E2%80%94-t%C3%A1rlatvezet%C3%A9sse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1371600" y="4797152"/>
            <a:ext cx="6400800" cy="1752600"/>
          </a:xfrm>
        </p:spPr>
        <p:txBody>
          <a:bodyPr/>
          <a:lstStyle/>
          <a:p>
            <a:r>
              <a:rPr lang="hu-HU" sz="2400" dirty="0" smtClean="0">
                <a:solidFill>
                  <a:schemeClr val="tx1"/>
                </a:solidFill>
              </a:rPr>
              <a:t>Földszint - Időszaki kiállítótér - 2023. szeptember 22. – 2024. január 7.</a:t>
            </a:r>
          </a:p>
          <a:p>
            <a:endParaRPr lang="hu-HU" dirty="0"/>
          </a:p>
        </p:txBody>
      </p:sp>
      <p:pic>
        <p:nvPicPr>
          <p:cNvPr id="4" name="Picture 2" descr="19. századi fényképe"/>
          <p:cNvPicPr>
            <a:picLocks noChangeAspect="1" noChangeArrowheads="1"/>
          </p:cNvPicPr>
          <p:nvPr/>
        </p:nvPicPr>
        <p:blipFill>
          <a:blip r:embed="rId2" cstate="email"/>
          <a:srcRect/>
          <a:stretch>
            <a:fillRect/>
          </a:stretch>
        </p:blipFill>
        <p:spPr bwMode="auto">
          <a:xfrm>
            <a:off x="7236296" y="1"/>
            <a:ext cx="1907704" cy="2514702"/>
          </a:xfrm>
          <a:prstGeom prst="rect">
            <a:avLst/>
          </a:prstGeom>
          <a:noFill/>
        </p:spPr>
      </p:pic>
      <p:sp>
        <p:nvSpPr>
          <p:cNvPr id="6" name="Téglalap 5"/>
          <p:cNvSpPr/>
          <p:nvPr/>
        </p:nvSpPr>
        <p:spPr>
          <a:xfrm>
            <a:off x="52814" y="2705725"/>
            <a:ext cx="9091186" cy="2800767"/>
          </a:xfrm>
          <a:prstGeom prst="rect">
            <a:avLst/>
          </a:prstGeom>
        </p:spPr>
        <p:txBody>
          <a:bodyPr wrap="square">
            <a:spAutoFit/>
          </a:bodyPr>
          <a:lstStyle/>
          <a:p>
            <a:pPr algn="ctr"/>
            <a:r>
              <a:rPr lang="hu-HU" sz="4400" b="1" dirty="0" smtClean="0">
                <a:latin typeface="Arial Black" pitchFamily="34" charset="0"/>
              </a:rPr>
              <a:t>RENOIR – A FESTŐ ÉS MODELLJEI</a:t>
            </a:r>
          </a:p>
          <a:p>
            <a:pPr algn="ctr"/>
            <a:r>
              <a:rPr lang="hu-HU" sz="4400" b="1" dirty="0" smtClean="0"/>
              <a:t>Szépművészeti Múzeum, Budapest</a:t>
            </a:r>
          </a:p>
          <a:p>
            <a:pPr algn="ctr"/>
            <a:endParaRPr lang="hu-HU"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laude Monet portréja 1875"/>
          <p:cNvPicPr>
            <a:picLocks noChangeAspect="1" noChangeArrowheads="1"/>
          </p:cNvPicPr>
          <p:nvPr/>
        </p:nvPicPr>
        <p:blipFill>
          <a:blip r:embed="rId2" cstate="email">
            <a:lum bright="10000"/>
          </a:blip>
          <a:srcRect/>
          <a:stretch>
            <a:fillRect/>
          </a:stretch>
        </p:blipFill>
        <p:spPr bwMode="auto">
          <a:xfrm>
            <a:off x="3275856" y="0"/>
            <a:ext cx="4752892" cy="6858000"/>
          </a:xfrm>
          <a:prstGeom prst="rect">
            <a:avLst/>
          </a:prstGeom>
          <a:noFill/>
        </p:spPr>
      </p:pic>
      <p:sp>
        <p:nvSpPr>
          <p:cNvPr id="3" name="Téglalap 2"/>
          <p:cNvSpPr/>
          <p:nvPr/>
        </p:nvSpPr>
        <p:spPr>
          <a:xfrm>
            <a:off x="0" y="1484784"/>
            <a:ext cx="3275856" cy="1943289"/>
          </a:xfrm>
          <a:prstGeom prst="rect">
            <a:avLst/>
          </a:prstGeom>
        </p:spPr>
        <p:txBody>
          <a:bodyPr wrap="square">
            <a:spAutoFit/>
          </a:bodyPr>
          <a:lstStyle/>
          <a:p>
            <a:pPr algn="ctr">
              <a:lnSpc>
                <a:spcPts val="2400"/>
              </a:lnSpc>
            </a:pPr>
            <a:r>
              <a:rPr lang="hu-HU" sz="2400" b="1" u="sng" dirty="0" smtClean="0"/>
              <a:t>Pierre </a:t>
            </a:r>
            <a:r>
              <a:rPr lang="hu-HU" sz="2400" b="1" u="sng" dirty="0" err="1" smtClean="0"/>
              <a:t>Auguste</a:t>
            </a:r>
            <a:r>
              <a:rPr lang="hu-HU" sz="2400" b="1" u="sng" dirty="0" smtClean="0"/>
              <a:t> Renoir </a:t>
            </a:r>
          </a:p>
          <a:p>
            <a:pPr algn="ctr">
              <a:lnSpc>
                <a:spcPts val="2400"/>
              </a:lnSpc>
            </a:pPr>
            <a:r>
              <a:rPr lang="hu-HU" sz="2400" dirty="0" smtClean="0"/>
              <a:t> </a:t>
            </a:r>
            <a:r>
              <a:rPr lang="hu-HU" sz="2400" b="1" dirty="0" smtClean="0"/>
              <a:t>Claude Monet portréja</a:t>
            </a:r>
            <a:br>
              <a:rPr lang="hu-HU" sz="2400" b="1" dirty="0" smtClean="0"/>
            </a:br>
            <a:r>
              <a:rPr lang="hu-HU" sz="2400" dirty="0" smtClean="0"/>
              <a:t>1875 </a:t>
            </a:r>
          </a:p>
          <a:p>
            <a:pPr algn="ctr">
              <a:lnSpc>
                <a:spcPts val="2400"/>
              </a:lnSpc>
            </a:pPr>
            <a:r>
              <a:rPr lang="hu-HU" sz="2400" dirty="0" smtClean="0"/>
              <a:t> olaj, vászon </a:t>
            </a:r>
          </a:p>
          <a:p>
            <a:pPr algn="ctr">
              <a:lnSpc>
                <a:spcPts val="2400"/>
              </a:lnSpc>
            </a:pPr>
            <a:r>
              <a:rPr lang="hu-HU" sz="2400" dirty="0" smtClean="0"/>
              <a:t>85 x 60 cm </a:t>
            </a:r>
          </a:p>
          <a:p>
            <a:pPr algn="ctr">
              <a:lnSpc>
                <a:spcPts val="2400"/>
              </a:lnSpc>
            </a:pPr>
            <a:r>
              <a:rPr lang="hu-HU" sz="2400" dirty="0" err="1" smtClean="0"/>
              <a:t>Musee</a:t>
            </a:r>
            <a:r>
              <a:rPr lang="hu-HU" sz="2400" dirty="0" smtClean="0"/>
              <a:t> </a:t>
            </a:r>
            <a:r>
              <a:rPr lang="hu-HU" sz="2400" dirty="0" err="1" smtClean="0"/>
              <a:t>d'Orsay</a:t>
            </a:r>
            <a:r>
              <a:rPr lang="hu-HU" sz="2400" dirty="0" smtClean="0"/>
              <a:t>, Párizs</a:t>
            </a:r>
            <a:endParaRPr lang="hu-HU"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1268760"/>
            <a:ext cx="3419872" cy="2558842"/>
          </a:xfrm>
          <a:prstGeom prst="rect">
            <a:avLst/>
          </a:prstGeom>
        </p:spPr>
        <p:txBody>
          <a:bodyPr wrap="square">
            <a:spAutoFit/>
          </a:bodyPr>
          <a:lstStyle/>
          <a:p>
            <a:pPr algn="ctr">
              <a:lnSpc>
                <a:spcPts val="2400"/>
              </a:lnSpc>
            </a:pPr>
            <a:r>
              <a:rPr lang="hu-HU" sz="2400" dirty="0" smtClean="0"/>
              <a:t/>
            </a:r>
            <a:br>
              <a:rPr lang="hu-HU" sz="2400" dirty="0" smtClean="0"/>
            </a:br>
            <a:r>
              <a:rPr lang="hu-HU" sz="2400" b="1" u="sng" dirty="0" smtClean="0"/>
              <a:t>Pierre - </a:t>
            </a:r>
            <a:r>
              <a:rPr lang="hu-HU" sz="2400" b="1" u="sng" dirty="0" err="1" smtClean="0"/>
              <a:t>Auguste</a:t>
            </a:r>
            <a:r>
              <a:rPr lang="hu-HU" sz="2400" b="1" u="sng" dirty="0" smtClean="0"/>
              <a:t> Renoir </a:t>
            </a:r>
            <a:r>
              <a:rPr lang="hu-HU" sz="2400" b="1" dirty="0" smtClean="0"/>
              <a:t>Madame </a:t>
            </a:r>
            <a:r>
              <a:rPr lang="hu-HU" sz="2400" b="1" dirty="0" err="1" smtClean="0"/>
              <a:t>Charpentier</a:t>
            </a:r>
            <a:r>
              <a:rPr lang="hu-HU" sz="2400" b="1" dirty="0" smtClean="0"/>
              <a:t> portréja </a:t>
            </a:r>
          </a:p>
          <a:p>
            <a:pPr algn="ctr">
              <a:lnSpc>
                <a:spcPts val="2400"/>
              </a:lnSpc>
            </a:pPr>
            <a:r>
              <a:rPr lang="hu-HU" sz="2400" dirty="0" smtClean="0"/>
              <a:t>1876-1877 körül </a:t>
            </a:r>
          </a:p>
          <a:p>
            <a:pPr algn="ctr">
              <a:lnSpc>
                <a:spcPts val="2400"/>
              </a:lnSpc>
            </a:pPr>
            <a:r>
              <a:rPr lang="hu-HU" sz="2400" dirty="0" smtClean="0"/>
              <a:t>Olaj, vászon </a:t>
            </a:r>
          </a:p>
          <a:p>
            <a:pPr algn="ctr">
              <a:lnSpc>
                <a:spcPts val="2400"/>
              </a:lnSpc>
            </a:pPr>
            <a:r>
              <a:rPr lang="hu-HU" sz="2400" dirty="0" smtClean="0"/>
              <a:t>46,5 x 38 cm  </a:t>
            </a:r>
          </a:p>
          <a:p>
            <a:pPr algn="ctr">
              <a:lnSpc>
                <a:spcPts val="2400"/>
              </a:lnSpc>
            </a:pPr>
            <a:r>
              <a:rPr lang="hu-HU" sz="2400" dirty="0" err="1" smtClean="0"/>
              <a:t>Musée</a:t>
            </a:r>
            <a:r>
              <a:rPr lang="hu-HU" sz="2400" dirty="0" smtClean="0"/>
              <a:t> </a:t>
            </a:r>
            <a:r>
              <a:rPr lang="hu-HU" sz="2400" dirty="0" err="1" smtClean="0"/>
              <a:t>d'Orsay</a:t>
            </a:r>
            <a:r>
              <a:rPr lang="hu-HU" sz="2400" dirty="0" smtClean="0"/>
              <a:t>,  Párizs </a:t>
            </a:r>
            <a:endParaRPr lang="hu-HU" sz="2400" dirty="0"/>
          </a:p>
        </p:txBody>
      </p:sp>
      <p:pic>
        <p:nvPicPr>
          <p:cNvPr id="124932" name="Picture 4" descr="Fájl:Pierre-Auguste Renoir - Madame Charpentier - 01.jpg"/>
          <p:cNvPicPr>
            <a:picLocks noChangeAspect="1" noChangeArrowheads="1"/>
          </p:cNvPicPr>
          <p:nvPr/>
        </p:nvPicPr>
        <p:blipFill>
          <a:blip r:embed="rId3" cstate="email"/>
          <a:srcRect/>
          <a:stretch>
            <a:fillRect/>
          </a:stretch>
        </p:blipFill>
        <p:spPr bwMode="auto">
          <a:xfrm>
            <a:off x="3419872" y="0"/>
            <a:ext cx="547497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908720"/>
            <a:ext cx="3275856" cy="2215991"/>
          </a:xfrm>
          <a:prstGeom prst="rect">
            <a:avLst/>
          </a:prstGeom>
        </p:spPr>
        <p:txBody>
          <a:bodyPr wrap="square">
            <a:spAutoFit/>
          </a:bodyPr>
          <a:lstStyle/>
          <a:p>
            <a:pPr algn="ctr">
              <a:lnSpc>
                <a:spcPts val="2400"/>
              </a:lnSpc>
            </a:pPr>
            <a:r>
              <a:rPr lang="hu-HU" sz="2400" b="1" u="sng" dirty="0" smtClean="0"/>
              <a:t>Pierre - </a:t>
            </a:r>
            <a:r>
              <a:rPr lang="hu-HU" sz="2400" b="1" u="sng" dirty="0" err="1" smtClean="0"/>
              <a:t>Auguste</a:t>
            </a:r>
            <a:r>
              <a:rPr lang="hu-HU" sz="2400" b="1" u="sng" dirty="0" smtClean="0"/>
              <a:t>  Renoir</a:t>
            </a:r>
            <a:r>
              <a:rPr lang="hu-HU" sz="2400" b="1" i="1" u="sng" dirty="0" smtClean="0"/>
              <a:t>  </a:t>
            </a:r>
          </a:p>
          <a:p>
            <a:pPr algn="ctr">
              <a:lnSpc>
                <a:spcPts val="2400"/>
              </a:lnSpc>
            </a:pPr>
            <a:r>
              <a:rPr lang="hu-HU" sz="2400" dirty="0" smtClean="0"/>
              <a:t>Richard Wagner </a:t>
            </a:r>
          </a:p>
          <a:p>
            <a:pPr algn="ctr">
              <a:lnSpc>
                <a:spcPts val="2400"/>
              </a:lnSpc>
            </a:pPr>
            <a:r>
              <a:rPr lang="hu-HU" sz="2400" dirty="0" smtClean="0"/>
              <a:t>1882</a:t>
            </a:r>
          </a:p>
          <a:p>
            <a:pPr algn="ctr">
              <a:lnSpc>
                <a:spcPts val="2400"/>
              </a:lnSpc>
            </a:pPr>
            <a:r>
              <a:rPr lang="hu-HU" sz="2400" dirty="0" smtClean="0"/>
              <a:t>Olaj, vászon</a:t>
            </a:r>
          </a:p>
          <a:p>
            <a:pPr algn="ctr">
              <a:lnSpc>
                <a:spcPts val="2400"/>
              </a:lnSpc>
            </a:pPr>
            <a:r>
              <a:rPr lang="hu-HU" sz="2400" dirty="0" smtClean="0"/>
              <a:t> 51,3 x 44,7 cm</a:t>
            </a:r>
          </a:p>
          <a:p>
            <a:pPr algn="ctr">
              <a:lnSpc>
                <a:spcPts val="2400"/>
              </a:lnSpc>
            </a:pPr>
            <a:r>
              <a:rPr lang="hu-HU" sz="2400" dirty="0" err="1" smtClean="0"/>
              <a:t>Musée</a:t>
            </a:r>
            <a:r>
              <a:rPr lang="hu-HU" sz="2400" dirty="0" smtClean="0"/>
              <a:t> </a:t>
            </a:r>
            <a:r>
              <a:rPr lang="hu-HU" sz="2400" dirty="0" err="1" smtClean="0"/>
              <a:t>d'Orsay</a:t>
            </a:r>
            <a:endParaRPr lang="hu-HU" sz="2400" dirty="0" smtClean="0"/>
          </a:p>
          <a:p>
            <a:endParaRPr lang="hu-HU" dirty="0"/>
          </a:p>
        </p:txBody>
      </p:sp>
      <p:pic>
        <p:nvPicPr>
          <p:cNvPr id="81922" name="Picture 2" descr="Auguste Renoir – Richard Wagner"/>
          <p:cNvPicPr>
            <a:picLocks noChangeAspect="1" noChangeArrowheads="1"/>
          </p:cNvPicPr>
          <p:nvPr/>
        </p:nvPicPr>
        <p:blipFill>
          <a:blip r:embed="rId3" cstate="email"/>
          <a:srcRect/>
          <a:stretch>
            <a:fillRect/>
          </a:stretch>
        </p:blipFill>
        <p:spPr bwMode="auto">
          <a:xfrm>
            <a:off x="3275856" y="0"/>
            <a:ext cx="5768788" cy="6858000"/>
          </a:xfrm>
          <a:prstGeom prst="rect">
            <a:avLst/>
          </a:prstGeom>
          <a:noFill/>
        </p:spPr>
      </p:pic>
      <p:sp>
        <p:nvSpPr>
          <p:cNvPr id="5" name="Téglalap 4"/>
          <p:cNvSpPr/>
          <p:nvPr/>
        </p:nvSpPr>
        <p:spPr>
          <a:xfrm>
            <a:off x="251520" y="3429000"/>
            <a:ext cx="3024336" cy="1938992"/>
          </a:xfrm>
          <a:prstGeom prst="rect">
            <a:avLst/>
          </a:prstGeom>
        </p:spPr>
        <p:txBody>
          <a:bodyPr wrap="square">
            <a:spAutoFit/>
          </a:bodyPr>
          <a:lstStyle/>
          <a:p>
            <a:r>
              <a:rPr lang="hu-HU" sz="2400" dirty="0" smtClean="0"/>
              <a:t>Mindössze 45 perc alatt festette meg a híres zeneszerző, Richard Wagner portréját.</a:t>
            </a:r>
            <a:endParaRPr lang="hu-H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www.szepmuveszeti.hu/app/uploads/2022/08/236071.jpg"/>
          <p:cNvPicPr>
            <a:picLocks noChangeAspect="1" noChangeArrowheads="1"/>
          </p:cNvPicPr>
          <p:nvPr/>
        </p:nvPicPr>
        <p:blipFill>
          <a:blip r:embed="rId2" cstate="email"/>
          <a:srcRect/>
          <a:stretch>
            <a:fillRect/>
          </a:stretch>
        </p:blipFill>
        <p:spPr bwMode="auto">
          <a:xfrm>
            <a:off x="3463290" y="0"/>
            <a:ext cx="5680710" cy="6858000"/>
          </a:xfrm>
          <a:prstGeom prst="rect">
            <a:avLst/>
          </a:prstGeom>
          <a:noFill/>
        </p:spPr>
      </p:pic>
      <p:sp>
        <p:nvSpPr>
          <p:cNvPr id="3" name="Téglalap 2"/>
          <p:cNvSpPr/>
          <p:nvPr/>
        </p:nvSpPr>
        <p:spPr>
          <a:xfrm>
            <a:off x="0" y="1196752"/>
            <a:ext cx="3491879" cy="2616101"/>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a:t>
            </a:r>
            <a:r>
              <a:rPr lang="hu-HU" sz="2400" b="1" u="sng" dirty="0" smtClean="0"/>
              <a:t> </a:t>
            </a:r>
          </a:p>
          <a:p>
            <a:pPr algn="ctr">
              <a:lnSpc>
                <a:spcPts val="2400"/>
              </a:lnSpc>
            </a:pPr>
            <a:r>
              <a:rPr lang="hu-HU" sz="2400" b="1" dirty="0" smtClean="0"/>
              <a:t>Leány mellképe</a:t>
            </a:r>
            <a:r>
              <a:rPr lang="hu-HU" sz="2400" dirty="0" smtClean="0"/>
              <a:t/>
            </a:r>
            <a:br>
              <a:rPr lang="hu-HU" sz="2400" dirty="0" smtClean="0"/>
            </a:br>
            <a:r>
              <a:rPr lang="hu-HU" sz="2400" dirty="0" smtClean="0"/>
              <a:t>1900 körül</a:t>
            </a:r>
            <a:br>
              <a:rPr lang="hu-HU" sz="2400" dirty="0" smtClean="0"/>
            </a:br>
            <a:r>
              <a:rPr lang="hu-HU" sz="2400" dirty="0" smtClean="0"/>
              <a:t>olaj, vászon</a:t>
            </a:r>
            <a:br>
              <a:rPr lang="hu-HU" sz="2400" dirty="0" smtClean="0"/>
            </a:br>
            <a:r>
              <a:rPr lang="hu-HU" sz="2400" dirty="0" smtClean="0"/>
              <a:t>56,5 x 47 cm Szépművészeti Múzeum </a:t>
            </a:r>
          </a:p>
          <a:p>
            <a:pPr algn="ctr">
              <a:lnSpc>
                <a:spcPts val="2400"/>
              </a:lnSpc>
            </a:pPr>
            <a:r>
              <a:rPr lang="hu-HU" sz="2400" dirty="0" smtClean="0"/>
              <a:t>Budapest</a:t>
            </a:r>
          </a:p>
          <a:p>
            <a:endParaRPr lang="hu-HU"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268760"/>
            <a:ext cx="8568952" cy="2677656"/>
          </a:xfrm>
          <a:prstGeom prst="rect">
            <a:avLst/>
          </a:prstGeom>
        </p:spPr>
        <p:txBody>
          <a:bodyPr wrap="square">
            <a:spAutoFit/>
          </a:bodyPr>
          <a:lstStyle/>
          <a:p>
            <a:r>
              <a:rPr lang="hu-HU" sz="2400" b="1" u="sng" dirty="0"/>
              <a:t>A táj- és életképek szekciója </a:t>
            </a:r>
            <a:r>
              <a:rPr lang="hu-HU" sz="2400" dirty="0"/>
              <a:t>az impresszionizmus kibontakozását követi nyomon Renoir vásznain. </a:t>
            </a:r>
            <a:endParaRPr lang="hu-HU" sz="2400" dirty="0" smtClean="0"/>
          </a:p>
          <a:p>
            <a:r>
              <a:rPr lang="hu-HU" sz="2400" dirty="0" smtClean="0"/>
              <a:t>Olyan </a:t>
            </a:r>
            <a:r>
              <a:rPr lang="hu-HU" sz="2400" dirty="0"/>
              <a:t>főművek, mint a </a:t>
            </a:r>
            <a:r>
              <a:rPr lang="hu-HU" sz="2400" b="1" dirty="0"/>
              <a:t>La </a:t>
            </a:r>
            <a:r>
              <a:rPr lang="hu-HU" sz="2400" b="1" dirty="0" err="1"/>
              <a:t>Grenouillere</a:t>
            </a:r>
            <a:r>
              <a:rPr lang="hu-HU" sz="2400" b="1" dirty="0"/>
              <a:t> </a:t>
            </a:r>
            <a:r>
              <a:rPr lang="hu-HU" sz="2400" dirty="0"/>
              <a:t>vagy </a:t>
            </a:r>
            <a:r>
              <a:rPr lang="hu-HU" sz="2400" b="1" dirty="0"/>
              <a:t>A hinta</a:t>
            </a:r>
            <a:r>
              <a:rPr lang="hu-HU" sz="2400" dirty="0"/>
              <a:t>, a tájképek és a </a:t>
            </a:r>
            <a:r>
              <a:rPr lang="hu-HU" sz="2400" b="1" dirty="0"/>
              <a:t>Moulin de la </a:t>
            </a:r>
            <a:r>
              <a:rPr lang="hu-HU" sz="2400" b="1" dirty="0" err="1"/>
              <a:t>Galette</a:t>
            </a:r>
            <a:r>
              <a:rPr lang="hu-HU" sz="2400" b="1" dirty="0"/>
              <a:t> </a:t>
            </a:r>
            <a:r>
              <a:rPr lang="hu-HU" sz="2400" dirty="0"/>
              <a:t>forgatagát megidéző vázlat mind azt bizonyítják, hogy Renoir érdeklődésének középpontjában egyrészt a modern élet szépségei, a társasági jelenetek, a flörtölés megörökítése, másfelől a fényhatások újszerű megragadása </a:t>
            </a:r>
            <a:r>
              <a:rPr lang="hu-HU" sz="2400" dirty="0" smtClean="0"/>
              <a:t>állt.</a:t>
            </a:r>
            <a:endParaRPr lang="hu-H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s://www.szeretlekmagyarorszag.hu/wp-content/uploads/2023/09/NB_2R0A8759-resized-970.jp2"/>
          <p:cNvPicPr>
            <a:picLocks noChangeAspect="1" noChangeArrowheads="1"/>
          </p:cNvPicPr>
          <p:nvPr/>
        </p:nvPicPr>
        <p:blipFill>
          <a:blip r:embed="rId2" cstate="email"/>
          <a:srcRect/>
          <a:stretch>
            <a:fillRect/>
          </a:stretch>
        </p:blipFill>
        <p:spPr bwMode="auto">
          <a:xfrm>
            <a:off x="277558" y="908720"/>
            <a:ext cx="8588883" cy="5728873"/>
          </a:xfrm>
          <a:prstGeom prst="rect">
            <a:avLst/>
          </a:prstGeom>
          <a:noFill/>
        </p:spPr>
      </p:pic>
      <p:sp>
        <p:nvSpPr>
          <p:cNvPr id="3" name="Szövegdoboz 2"/>
          <p:cNvSpPr txBox="1"/>
          <p:nvPr/>
        </p:nvSpPr>
        <p:spPr>
          <a:xfrm>
            <a:off x="827584" y="188640"/>
            <a:ext cx="7488832" cy="461665"/>
          </a:xfrm>
          <a:prstGeom prst="rect">
            <a:avLst/>
          </a:prstGeom>
          <a:noFill/>
        </p:spPr>
        <p:txBody>
          <a:bodyPr wrap="square" rtlCol="0">
            <a:spAutoFit/>
          </a:bodyPr>
          <a:lstStyle/>
          <a:p>
            <a:pPr algn="ctr"/>
            <a:r>
              <a:rPr lang="hu-HU" sz="2400" b="1" dirty="0" smtClean="0"/>
              <a:t>Tájképek a kiállításon</a:t>
            </a:r>
            <a:endParaRPr lang="hu-HU"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332656"/>
            <a:ext cx="9144000" cy="707886"/>
          </a:xfrm>
          <a:prstGeom prst="rect">
            <a:avLst/>
          </a:prstGeom>
        </p:spPr>
        <p:txBody>
          <a:bodyPr wrap="square">
            <a:spAutoFit/>
          </a:bodyPr>
          <a:lstStyle/>
          <a:p>
            <a:pPr algn="ctr">
              <a:lnSpc>
                <a:spcPts val="2400"/>
              </a:lnSpc>
            </a:pPr>
            <a:r>
              <a:rPr lang="fr-FR" sz="2400" b="1" u="sng" dirty="0" smtClean="0"/>
              <a:t>Pierre-Auguste Renoir</a:t>
            </a:r>
            <a:r>
              <a:rPr lang="fr-FR" sz="2400" b="1" dirty="0" smtClean="0"/>
              <a:t>: La Grenouillère</a:t>
            </a:r>
            <a:r>
              <a:rPr lang="hu-HU" sz="2400" b="1" dirty="0" smtClean="0"/>
              <a:t>, (</a:t>
            </a:r>
            <a:r>
              <a:rPr lang="hu-HU" sz="2400" b="1" dirty="0" err="1" smtClean="0"/>
              <a:t>Békástanya</a:t>
            </a:r>
            <a:r>
              <a:rPr lang="hu-HU" sz="2400" b="1" dirty="0" smtClean="0"/>
              <a:t>),</a:t>
            </a:r>
            <a:r>
              <a:rPr lang="fr-FR" sz="2400" dirty="0" smtClean="0"/>
              <a:t>1869</a:t>
            </a:r>
            <a:r>
              <a:rPr lang="hu-HU" sz="2400" dirty="0" smtClean="0"/>
              <a:t>, olaj, vászon </a:t>
            </a:r>
          </a:p>
          <a:p>
            <a:pPr algn="ctr">
              <a:lnSpc>
                <a:spcPts val="2400"/>
              </a:lnSpc>
            </a:pPr>
            <a:r>
              <a:rPr lang="hu-HU" sz="2400" dirty="0" smtClean="0"/>
              <a:t>66 x 81 cm, </a:t>
            </a:r>
            <a:r>
              <a:rPr lang="hu-HU" sz="2400" dirty="0" err="1" smtClean="0"/>
              <a:t>Nationalmuseum</a:t>
            </a:r>
            <a:r>
              <a:rPr lang="hu-HU" sz="2400" dirty="0" smtClean="0"/>
              <a:t>, Stockholm</a:t>
            </a:r>
            <a:endParaRPr lang="hu-HU" sz="2400" dirty="0"/>
          </a:p>
        </p:txBody>
      </p:sp>
      <p:pic>
        <p:nvPicPr>
          <p:cNvPr id="16386" name="Picture 2" descr="https://storage.googleapis.com/welove-media/ca/11renoirgrenouillere.exact1980w.jpg"/>
          <p:cNvPicPr>
            <a:picLocks noChangeAspect="1" noChangeArrowheads="1"/>
          </p:cNvPicPr>
          <p:nvPr/>
        </p:nvPicPr>
        <p:blipFill>
          <a:blip r:embed="rId2" cstate="email"/>
          <a:srcRect/>
          <a:stretch>
            <a:fillRect/>
          </a:stretch>
        </p:blipFill>
        <p:spPr bwMode="auto">
          <a:xfrm>
            <a:off x="1062097" y="1052736"/>
            <a:ext cx="7019806" cy="566124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476672"/>
            <a:ext cx="3131840" cy="1635512"/>
          </a:xfrm>
          <a:prstGeom prst="rect">
            <a:avLst/>
          </a:prstGeom>
        </p:spPr>
        <p:txBody>
          <a:bodyPr wrap="square">
            <a:spAutoFit/>
          </a:bodyPr>
          <a:lstStyle/>
          <a:p>
            <a:pPr algn="ctr">
              <a:lnSpc>
                <a:spcPts val="2400"/>
              </a:lnSpc>
            </a:pPr>
            <a:r>
              <a:rPr lang="fr-FR" sz="2400" b="1" u="sng" dirty="0" smtClean="0"/>
              <a:t>Pierre-Auguste Renoir </a:t>
            </a:r>
            <a:r>
              <a:rPr lang="hu-HU" sz="2400" b="1" dirty="0" smtClean="0"/>
              <a:t>Ösvény az erdőben </a:t>
            </a:r>
            <a:r>
              <a:rPr lang="hu-HU" sz="2400" dirty="0" smtClean="0"/>
              <a:t>1874–1877</a:t>
            </a:r>
          </a:p>
          <a:p>
            <a:pPr algn="ctr">
              <a:lnSpc>
                <a:spcPts val="2400"/>
              </a:lnSpc>
            </a:pPr>
            <a:r>
              <a:rPr lang="hu-HU" sz="2400" dirty="0" smtClean="0"/>
              <a:t> Olaj, vászon</a:t>
            </a:r>
          </a:p>
          <a:p>
            <a:pPr algn="ctr">
              <a:lnSpc>
                <a:spcPts val="2400"/>
              </a:lnSpc>
            </a:pPr>
            <a:r>
              <a:rPr lang="hu-HU" sz="2400" dirty="0" smtClean="0"/>
              <a:t> 65,5 x 54 cm</a:t>
            </a:r>
            <a:endParaRPr lang="hu-HU" sz="2400" dirty="0"/>
          </a:p>
        </p:txBody>
      </p:sp>
      <p:pic>
        <p:nvPicPr>
          <p:cNvPr id="5" name="Picture 2" descr="Nem áll rendelkezésre fényképes leírás."/>
          <p:cNvPicPr>
            <a:picLocks noChangeAspect="1" noChangeArrowheads="1"/>
          </p:cNvPicPr>
          <p:nvPr/>
        </p:nvPicPr>
        <p:blipFill>
          <a:blip r:embed="rId2" cstate="email"/>
          <a:srcRect/>
          <a:stretch>
            <a:fillRect/>
          </a:stretch>
        </p:blipFill>
        <p:spPr bwMode="auto">
          <a:xfrm>
            <a:off x="3131840" y="0"/>
            <a:ext cx="5760389"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noir – A festő és modelljei – Szépművészeti Múzeum"/>
          <p:cNvPicPr>
            <a:picLocks noChangeAspect="1" noChangeArrowheads="1"/>
          </p:cNvPicPr>
          <p:nvPr/>
        </p:nvPicPr>
        <p:blipFill>
          <a:blip r:embed="rId2" cstate="email"/>
          <a:srcRect/>
          <a:stretch>
            <a:fillRect/>
          </a:stretch>
        </p:blipFill>
        <p:spPr bwMode="auto">
          <a:xfrm>
            <a:off x="1206304" y="980728"/>
            <a:ext cx="6731391" cy="5650687"/>
          </a:xfrm>
          <a:prstGeom prst="rect">
            <a:avLst/>
          </a:prstGeom>
          <a:noFill/>
        </p:spPr>
      </p:pic>
      <p:sp>
        <p:nvSpPr>
          <p:cNvPr id="4" name="Téglalap 3"/>
          <p:cNvSpPr/>
          <p:nvPr/>
        </p:nvSpPr>
        <p:spPr>
          <a:xfrm>
            <a:off x="0" y="260648"/>
            <a:ext cx="9144000" cy="707886"/>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a:t>
            </a:r>
            <a:r>
              <a:rPr lang="hu-HU" sz="2400" b="1" dirty="0" smtClean="0"/>
              <a:t>: Hölgy napernyővel a kertben</a:t>
            </a:r>
            <a:r>
              <a:rPr lang="hu-HU" sz="2400" dirty="0" smtClean="0"/>
              <a:t>, 1875, olaj, vászon </a:t>
            </a:r>
          </a:p>
          <a:p>
            <a:pPr algn="ctr">
              <a:lnSpc>
                <a:spcPts val="2400"/>
              </a:lnSpc>
            </a:pPr>
            <a:r>
              <a:rPr lang="hu-HU" sz="2400" dirty="0" smtClean="0"/>
              <a:t>54,5 × 65  cm, </a:t>
            </a:r>
            <a:r>
              <a:rPr lang="hu-HU" sz="2400" dirty="0" err="1" smtClean="0"/>
              <a:t>Thyssen-Bornemisza</a:t>
            </a:r>
            <a:r>
              <a:rPr lang="hu-HU" sz="2400" dirty="0" smtClean="0"/>
              <a:t> Múzeum  </a:t>
            </a:r>
            <a:r>
              <a:rPr lang="hu-HU" sz="2400" dirty="0" err="1" smtClean="0"/>
              <a:t>in</a:t>
            </a:r>
            <a:r>
              <a:rPr lang="hu-HU" sz="2400" dirty="0" smtClean="0"/>
              <a:t>  Madrid</a:t>
            </a:r>
            <a:endParaRPr lang="hu-H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uguste Renoir – La Balançoire"/>
          <p:cNvPicPr>
            <a:picLocks noChangeAspect="1" noChangeArrowheads="1"/>
          </p:cNvPicPr>
          <p:nvPr/>
        </p:nvPicPr>
        <p:blipFill>
          <a:blip r:embed="rId2" cstate="email">
            <a:lum contrast="10000"/>
          </a:blip>
          <a:srcRect/>
          <a:stretch>
            <a:fillRect/>
          </a:stretch>
        </p:blipFill>
        <p:spPr bwMode="auto">
          <a:xfrm>
            <a:off x="3753613" y="0"/>
            <a:ext cx="5390388" cy="6858000"/>
          </a:xfrm>
          <a:prstGeom prst="rect">
            <a:avLst/>
          </a:prstGeom>
          <a:noFill/>
        </p:spPr>
      </p:pic>
      <p:sp>
        <p:nvSpPr>
          <p:cNvPr id="5" name="Téglalap 4"/>
          <p:cNvSpPr/>
          <p:nvPr/>
        </p:nvSpPr>
        <p:spPr>
          <a:xfrm>
            <a:off x="0" y="1052736"/>
            <a:ext cx="3419872" cy="1943289"/>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a:t>
            </a:r>
            <a:endParaRPr lang="hu-HU" sz="2400" b="1" u="sng" dirty="0" smtClean="0"/>
          </a:p>
          <a:p>
            <a:pPr algn="ctr">
              <a:lnSpc>
                <a:spcPts val="2400"/>
              </a:lnSpc>
            </a:pPr>
            <a:r>
              <a:rPr lang="fr-FR" sz="2400" dirty="0" smtClean="0"/>
              <a:t> </a:t>
            </a:r>
            <a:r>
              <a:rPr lang="hu-HU" sz="2400" b="1" dirty="0" smtClean="0"/>
              <a:t>A hinta </a:t>
            </a:r>
            <a:r>
              <a:rPr lang="hu-HU" sz="2400" dirty="0" smtClean="0"/>
              <a:t>(</a:t>
            </a:r>
            <a:r>
              <a:rPr lang="en-US" sz="2400" b="1" dirty="0" smtClean="0"/>
              <a:t>The Swing</a:t>
            </a:r>
            <a:r>
              <a:rPr lang="hu-HU" sz="2400" b="1" dirty="0" smtClean="0"/>
              <a:t>)</a:t>
            </a:r>
            <a:r>
              <a:rPr lang="en-US" sz="2400" dirty="0" smtClean="0"/>
              <a:t/>
            </a:r>
            <a:br>
              <a:rPr lang="en-US" sz="2400" dirty="0" smtClean="0"/>
            </a:br>
            <a:r>
              <a:rPr lang="en-US" sz="2400" dirty="0" smtClean="0"/>
              <a:t>1876</a:t>
            </a:r>
            <a:br>
              <a:rPr lang="en-US" sz="2400" dirty="0" smtClean="0"/>
            </a:br>
            <a:r>
              <a:rPr lang="hu-HU" sz="2400" dirty="0" smtClean="0"/>
              <a:t>olaj, vászon</a:t>
            </a:r>
          </a:p>
          <a:p>
            <a:pPr algn="ctr">
              <a:lnSpc>
                <a:spcPts val="2400"/>
              </a:lnSpc>
            </a:pPr>
            <a:r>
              <a:rPr lang="en-US" sz="2400" dirty="0" smtClean="0"/>
              <a:t>92 x 73 cm</a:t>
            </a:r>
            <a:br>
              <a:rPr lang="en-US" sz="2400" dirty="0" smtClean="0"/>
            </a:br>
            <a:r>
              <a:rPr lang="en-US" sz="2400" dirty="0" err="1" smtClean="0"/>
              <a:t>Musée</a:t>
            </a:r>
            <a:r>
              <a:rPr lang="en-US" sz="2400" dirty="0" smtClean="0"/>
              <a:t> d'Orsay, P</a:t>
            </a:r>
            <a:r>
              <a:rPr lang="hu-HU" sz="2400" dirty="0" err="1" smtClean="0"/>
              <a:t>árizs</a:t>
            </a:r>
            <a:endParaRPr lang="hu-H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15516" y="1561446"/>
            <a:ext cx="8712968" cy="1938992"/>
          </a:xfrm>
          <a:prstGeom prst="rect">
            <a:avLst/>
          </a:prstGeom>
        </p:spPr>
        <p:txBody>
          <a:bodyPr wrap="square">
            <a:spAutoFit/>
          </a:bodyPr>
          <a:lstStyle/>
          <a:p>
            <a:r>
              <a:rPr lang="hu-HU" sz="2400" b="1" u="sng" dirty="0" smtClean="0"/>
              <a:t>A kiállítás kurátorai </a:t>
            </a:r>
          </a:p>
          <a:p>
            <a:r>
              <a:rPr lang="hu-HU" sz="2400" b="1" dirty="0" err="1" smtClean="0"/>
              <a:t>Cécile</a:t>
            </a:r>
            <a:r>
              <a:rPr lang="hu-HU" sz="2400" b="1" dirty="0" smtClean="0"/>
              <a:t> </a:t>
            </a:r>
            <a:r>
              <a:rPr lang="hu-HU" sz="2400" b="1" dirty="0" err="1" smtClean="0"/>
              <a:t>Girardeau</a:t>
            </a:r>
            <a:r>
              <a:rPr lang="hu-HU" sz="2400" dirty="0" smtClean="0"/>
              <a:t>, a </a:t>
            </a:r>
            <a:r>
              <a:rPr lang="hu-HU" sz="2400" dirty="0" err="1" smtClean="0"/>
              <a:t>Musée</a:t>
            </a:r>
            <a:r>
              <a:rPr lang="hu-HU" sz="2400" dirty="0" smtClean="0"/>
              <a:t> de </a:t>
            </a:r>
            <a:r>
              <a:rPr lang="hu-HU" sz="2400" dirty="0" err="1" smtClean="0"/>
              <a:t>l’Orangerie</a:t>
            </a:r>
            <a:r>
              <a:rPr lang="hu-HU" sz="2400" dirty="0" smtClean="0"/>
              <a:t> művészettörténésze. </a:t>
            </a:r>
          </a:p>
          <a:p>
            <a:r>
              <a:rPr lang="hu-HU" sz="2400" b="1" dirty="0" smtClean="0"/>
              <a:t>Kovács Anna Zsófia</a:t>
            </a:r>
            <a:r>
              <a:rPr lang="hu-HU" sz="2400" dirty="0" smtClean="0"/>
              <a:t>, a Szépművészeti Múzeum 1800 utáni nemzetközi gyűjteményének vezetője. </a:t>
            </a:r>
          </a:p>
          <a:p>
            <a:r>
              <a:rPr lang="hu-HU" sz="2400" b="1" dirty="0" smtClean="0"/>
              <a:t> Paul </a:t>
            </a:r>
            <a:r>
              <a:rPr lang="hu-HU" sz="2400" b="1" dirty="0" err="1" smtClean="0"/>
              <a:t>Perrin</a:t>
            </a:r>
            <a:r>
              <a:rPr lang="hu-HU" sz="2400" dirty="0" smtClean="0"/>
              <a:t>, a </a:t>
            </a:r>
            <a:r>
              <a:rPr lang="hu-HU" sz="2400" dirty="0" err="1" smtClean="0"/>
              <a:t>Musée</a:t>
            </a:r>
            <a:r>
              <a:rPr lang="hu-HU" sz="2400" dirty="0" smtClean="0"/>
              <a:t> </a:t>
            </a:r>
            <a:r>
              <a:rPr lang="hu-HU" sz="2400" dirty="0" err="1" smtClean="0"/>
              <a:t>d’Orsay</a:t>
            </a:r>
            <a:r>
              <a:rPr lang="hu-HU" sz="2400" dirty="0" smtClean="0"/>
              <a:t> gyűjteményi igazgatója.</a:t>
            </a:r>
            <a:endParaRPr lang="hu-HU" sz="2400" dirty="0"/>
          </a:p>
        </p:txBody>
      </p:sp>
      <p:sp>
        <p:nvSpPr>
          <p:cNvPr id="3" name="Téglalap 2"/>
          <p:cNvSpPr/>
          <p:nvPr/>
        </p:nvSpPr>
        <p:spPr>
          <a:xfrm>
            <a:off x="1691680" y="5013176"/>
            <a:ext cx="4572000" cy="923330"/>
          </a:xfrm>
          <a:prstGeom prst="rect">
            <a:avLst/>
          </a:prstGeom>
        </p:spPr>
        <p:txBody>
          <a:bodyPr>
            <a:spAutoFit/>
          </a:bodyPr>
          <a:lstStyle/>
          <a:p>
            <a:r>
              <a:rPr lang="hu-HU" dirty="0" smtClean="0">
                <a:hlinkClick r:id="rId3"/>
              </a:rPr>
              <a:t>https://www.valaszonline.hu/2023/10/25/renoir-kiallitas-szepmuveszeti-muzeum-fekvo-akt-gabrielle-orsay-orangerie/</a:t>
            </a:r>
            <a:endParaRPr lang="hu-HU"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kreativliget.hu/wp-content/uploads/2023/08/auguste-renoir-festmeny-kiallitas.jpg"/>
          <p:cNvPicPr>
            <a:picLocks noChangeAspect="1" noChangeArrowheads="1"/>
          </p:cNvPicPr>
          <p:nvPr/>
        </p:nvPicPr>
        <p:blipFill>
          <a:blip r:embed="rId2" cstate="email"/>
          <a:srcRect/>
          <a:stretch>
            <a:fillRect/>
          </a:stretch>
        </p:blipFill>
        <p:spPr bwMode="auto">
          <a:xfrm>
            <a:off x="791580" y="980728"/>
            <a:ext cx="7560840" cy="5624278"/>
          </a:xfrm>
          <a:prstGeom prst="rect">
            <a:avLst/>
          </a:prstGeom>
          <a:noFill/>
        </p:spPr>
      </p:pic>
      <p:sp>
        <p:nvSpPr>
          <p:cNvPr id="7" name="Téglalap 6"/>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a:t>
            </a:r>
            <a:r>
              <a:rPr lang="hu-HU" sz="2400" b="1" u="sng" dirty="0" smtClean="0"/>
              <a:t>:</a:t>
            </a:r>
            <a:r>
              <a:rPr lang="fr-FR" sz="2400" b="1" dirty="0" smtClean="0"/>
              <a:t>Tánc a Le Moulin de la Galette –ben</a:t>
            </a:r>
            <a:r>
              <a:rPr lang="hu-HU" sz="2400" b="1" dirty="0" smtClean="0"/>
              <a:t> </a:t>
            </a:r>
            <a:r>
              <a:rPr lang="hu-HU" sz="2400" dirty="0" smtClean="0"/>
              <a:t>1876 </a:t>
            </a:r>
          </a:p>
          <a:p>
            <a:pPr algn="ctr">
              <a:lnSpc>
                <a:spcPts val="2400"/>
              </a:lnSpc>
            </a:pPr>
            <a:r>
              <a:rPr lang="hu-HU" sz="2400" dirty="0" smtClean="0"/>
              <a:t> olaj, vászon</a:t>
            </a:r>
            <a:r>
              <a:rPr lang="hu-HU" sz="2400" b="1" dirty="0" smtClean="0"/>
              <a:t>, </a:t>
            </a:r>
            <a:r>
              <a:rPr lang="fr-FR" sz="2400" dirty="0" smtClean="0"/>
              <a:t>131 x 175 cm</a:t>
            </a:r>
            <a:r>
              <a:rPr lang="hu-HU" sz="2400" dirty="0" smtClean="0"/>
              <a:t>, </a:t>
            </a:r>
            <a:r>
              <a:rPr lang="fr-FR" sz="2400" dirty="0" smtClean="0"/>
              <a:t>Musée d'Orsay, </a:t>
            </a:r>
            <a:r>
              <a:rPr lang="hu-HU" sz="2400" dirty="0" smtClean="0"/>
              <a:t>Párizs</a:t>
            </a:r>
            <a:endParaRPr lang="fr-FR"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 y="836713"/>
            <a:ext cx="3203848" cy="3139321"/>
          </a:xfrm>
          <a:prstGeom prst="rect">
            <a:avLst/>
          </a:prstGeom>
        </p:spPr>
        <p:txBody>
          <a:bodyPr wrap="square">
            <a:spAutoFit/>
          </a:bodyPr>
          <a:lstStyle/>
          <a:p>
            <a:pPr algn="ctr">
              <a:lnSpc>
                <a:spcPts val="2400"/>
              </a:lnSpc>
            </a:pPr>
            <a:r>
              <a:rPr lang="fr-FR" sz="2400" b="1" dirty="0" smtClean="0"/>
              <a:t>Pierre-Auguste Renoir</a:t>
            </a:r>
            <a:r>
              <a:rPr lang="hu-HU" sz="2400" b="1" dirty="0" smtClean="0"/>
              <a:t> </a:t>
            </a:r>
          </a:p>
          <a:p>
            <a:pPr algn="ctr">
              <a:lnSpc>
                <a:spcPts val="2400"/>
              </a:lnSpc>
            </a:pPr>
            <a:r>
              <a:rPr lang="fr-FR" sz="2400" b="1" dirty="0" smtClean="0"/>
              <a:t>Ebéd után </a:t>
            </a:r>
            <a:r>
              <a:rPr lang="hu-HU" sz="2400" b="1" dirty="0" smtClean="0"/>
              <a:t> </a:t>
            </a:r>
          </a:p>
          <a:p>
            <a:pPr algn="ctr">
              <a:lnSpc>
                <a:spcPts val="2400"/>
              </a:lnSpc>
            </a:pPr>
            <a:r>
              <a:rPr lang="fr-FR" sz="2400" dirty="0" smtClean="0"/>
              <a:t>1879</a:t>
            </a:r>
            <a:r>
              <a:rPr lang="hu-HU" sz="2400" dirty="0" smtClean="0"/>
              <a:t> </a:t>
            </a:r>
          </a:p>
          <a:p>
            <a:pPr algn="ctr">
              <a:lnSpc>
                <a:spcPts val="2400"/>
              </a:lnSpc>
            </a:pPr>
            <a:r>
              <a:rPr lang="hu-HU" sz="2400" dirty="0" smtClean="0"/>
              <a:t> olaj  vászon</a:t>
            </a:r>
            <a:r>
              <a:rPr lang="fr-FR" sz="2400" dirty="0" smtClean="0"/>
              <a:t> </a:t>
            </a:r>
            <a:r>
              <a:rPr lang="hu-HU" sz="2400" dirty="0" smtClean="0"/>
              <a:t> </a:t>
            </a:r>
          </a:p>
          <a:p>
            <a:pPr algn="ctr">
              <a:lnSpc>
                <a:spcPts val="2400"/>
              </a:lnSpc>
            </a:pPr>
            <a:r>
              <a:rPr lang="fr-FR" sz="2400" dirty="0" smtClean="0"/>
              <a:t>101 </a:t>
            </a:r>
            <a:r>
              <a:rPr lang="hu-HU" sz="2400" dirty="0" smtClean="0"/>
              <a:t>x </a:t>
            </a:r>
            <a:r>
              <a:rPr lang="fr-FR" sz="2400" dirty="0" smtClean="0"/>
              <a:t>81 cm</a:t>
            </a:r>
            <a:r>
              <a:rPr lang="hu-HU" sz="2400" dirty="0" smtClean="0"/>
              <a:t>  </a:t>
            </a:r>
          </a:p>
          <a:p>
            <a:pPr algn="ctr">
              <a:lnSpc>
                <a:spcPts val="2400"/>
              </a:lnSpc>
            </a:pPr>
            <a:r>
              <a:rPr lang="hu-HU" sz="2400" dirty="0" err="1" smtClean="0"/>
              <a:t>Städelsches</a:t>
            </a:r>
            <a:r>
              <a:rPr lang="hu-HU" sz="2400" dirty="0" smtClean="0"/>
              <a:t> </a:t>
            </a:r>
            <a:r>
              <a:rPr lang="hu-HU" sz="2400" dirty="0" err="1" smtClean="0"/>
              <a:t>Kunstinstitut</a:t>
            </a:r>
            <a:r>
              <a:rPr lang="hu-HU" sz="2400" dirty="0" smtClean="0"/>
              <a:t> </a:t>
            </a:r>
          </a:p>
          <a:p>
            <a:pPr algn="ctr">
              <a:lnSpc>
                <a:spcPts val="2400"/>
              </a:lnSpc>
            </a:pPr>
            <a:r>
              <a:rPr lang="hu-HU" sz="2400" dirty="0" smtClean="0"/>
              <a:t> und </a:t>
            </a:r>
            <a:r>
              <a:rPr lang="hu-HU" sz="2400" dirty="0" err="1" smtClean="0"/>
              <a:t>Städtische</a:t>
            </a:r>
            <a:r>
              <a:rPr lang="hu-HU" sz="2400" dirty="0" smtClean="0"/>
              <a:t> </a:t>
            </a:r>
            <a:r>
              <a:rPr lang="hu-HU" sz="2400" dirty="0" err="1" smtClean="0"/>
              <a:t>Galerie</a:t>
            </a:r>
            <a:r>
              <a:rPr lang="hu-HU" sz="2400" dirty="0" smtClean="0"/>
              <a:t> </a:t>
            </a:r>
            <a:r>
              <a:rPr lang="hu-HU" sz="2400" b="1" dirty="0" smtClean="0"/>
              <a:t>  </a:t>
            </a:r>
            <a:r>
              <a:rPr lang="hu-HU" sz="2400" dirty="0" err="1" smtClean="0"/>
              <a:t>Francfort-sur-le-Main</a:t>
            </a:r>
            <a:endParaRPr lang="hu-HU" sz="2400" dirty="0" smtClean="0"/>
          </a:p>
          <a:p>
            <a:endParaRPr lang="hu-HU" dirty="0"/>
          </a:p>
        </p:txBody>
      </p:sp>
      <p:pic>
        <p:nvPicPr>
          <p:cNvPr id="17410" name="Picture 2" descr="Renoir festmény, Renoir kiállítás "/>
          <p:cNvPicPr>
            <a:picLocks noChangeAspect="1" noChangeArrowheads="1"/>
          </p:cNvPicPr>
          <p:nvPr/>
        </p:nvPicPr>
        <p:blipFill>
          <a:blip r:embed="rId2" cstate="email"/>
          <a:srcRect/>
          <a:stretch>
            <a:fillRect/>
          </a:stretch>
        </p:blipFill>
        <p:spPr bwMode="auto">
          <a:xfrm>
            <a:off x="3275856" y="0"/>
            <a:ext cx="5612308"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ichier:Renoir - Portrait of Alphonsine Fournaise.JPG"/>
          <p:cNvPicPr>
            <a:picLocks noChangeAspect="1" noChangeArrowheads="1"/>
          </p:cNvPicPr>
          <p:nvPr/>
        </p:nvPicPr>
        <p:blipFill>
          <a:blip r:embed="rId2" cstate="email"/>
          <a:srcRect/>
          <a:stretch>
            <a:fillRect/>
          </a:stretch>
        </p:blipFill>
        <p:spPr bwMode="auto">
          <a:xfrm>
            <a:off x="1047750" y="980728"/>
            <a:ext cx="7048500" cy="5715000"/>
          </a:xfrm>
          <a:prstGeom prst="rect">
            <a:avLst/>
          </a:prstGeom>
          <a:noFill/>
        </p:spPr>
      </p:pic>
      <p:sp>
        <p:nvSpPr>
          <p:cNvPr id="3" name="Téglalap 2"/>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a:t>
            </a:r>
            <a:r>
              <a:rPr lang="hu-HU" sz="2400" b="1" u="sng" dirty="0" smtClean="0"/>
              <a:t>:</a:t>
            </a:r>
            <a:r>
              <a:rPr lang="fr-FR" sz="2400" i="1" dirty="0" smtClean="0"/>
              <a:t> </a:t>
            </a:r>
            <a:r>
              <a:rPr lang="fr-FR" sz="2400" b="1" dirty="0" smtClean="0"/>
              <a:t>Alphonsine Fournaise portréj</a:t>
            </a:r>
            <a:r>
              <a:rPr lang="hu-HU" sz="2400" b="1" dirty="0" smtClean="0"/>
              <a:t>a, </a:t>
            </a:r>
            <a:r>
              <a:rPr lang="hu-HU" sz="2400" dirty="0" smtClean="0"/>
              <a:t>1879</a:t>
            </a:r>
          </a:p>
          <a:p>
            <a:pPr algn="ctr">
              <a:lnSpc>
                <a:spcPts val="2400"/>
              </a:lnSpc>
            </a:pPr>
            <a:r>
              <a:rPr lang="hu-HU" sz="2400" dirty="0" smtClean="0"/>
              <a:t> olaj, vászon</a:t>
            </a:r>
            <a:r>
              <a:rPr lang="fr-FR" sz="2400" dirty="0" smtClean="0"/>
              <a:t> 730 </a:t>
            </a:r>
            <a:r>
              <a:rPr lang="hu-HU" sz="2400" dirty="0" smtClean="0"/>
              <a:t>x </a:t>
            </a:r>
            <a:r>
              <a:rPr lang="fr-FR" sz="2400" dirty="0" smtClean="0"/>
              <a:t>930 mm</a:t>
            </a:r>
            <a:r>
              <a:rPr lang="hu-HU" sz="2400" dirty="0" smtClean="0"/>
              <a:t>, </a:t>
            </a:r>
            <a:r>
              <a:rPr lang="hu-HU" sz="2400" dirty="0" err="1" smtClean="0"/>
              <a:t>Musée</a:t>
            </a:r>
            <a:r>
              <a:rPr lang="hu-HU" sz="2400" dirty="0" smtClean="0"/>
              <a:t> </a:t>
            </a:r>
            <a:r>
              <a:rPr lang="hu-HU" sz="2400" dirty="0" err="1" smtClean="0"/>
              <a:t>d'Orsay</a:t>
            </a:r>
            <a:r>
              <a:rPr lang="hu-HU" sz="2400" dirty="0" smtClean="0"/>
              <a:t>, Párizs</a:t>
            </a:r>
            <a:endParaRPr lang="hu-H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vasarnap.hu/wp-content/uploads/2023/09/D__HR20230921004-1024x683.jpg"/>
          <p:cNvPicPr>
            <a:picLocks noChangeAspect="1" noChangeArrowheads="1"/>
          </p:cNvPicPr>
          <p:nvPr/>
        </p:nvPicPr>
        <p:blipFill>
          <a:blip r:embed="rId2" cstate="email"/>
          <a:srcRect/>
          <a:stretch>
            <a:fillRect/>
          </a:stretch>
        </p:blipFill>
        <p:spPr bwMode="auto">
          <a:xfrm>
            <a:off x="233772" y="764704"/>
            <a:ext cx="8676456" cy="5787129"/>
          </a:xfrm>
          <a:prstGeom prst="rect">
            <a:avLst/>
          </a:prstGeom>
          <a:noFill/>
        </p:spPr>
      </p:pic>
      <p:sp>
        <p:nvSpPr>
          <p:cNvPr id="3" name="Szövegdoboz 2"/>
          <p:cNvSpPr txBox="1"/>
          <p:nvPr/>
        </p:nvSpPr>
        <p:spPr>
          <a:xfrm>
            <a:off x="1475656" y="260648"/>
            <a:ext cx="6120680" cy="461665"/>
          </a:xfrm>
          <a:prstGeom prst="rect">
            <a:avLst/>
          </a:prstGeom>
          <a:noFill/>
        </p:spPr>
        <p:txBody>
          <a:bodyPr wrap="square" rtlCol="0">
            <a:spAutoFit/>
          </a:bodyPr>
          <a:lstStyle/>
          <a:p>
            <a:pPr algn="ctr"/>
            <a:r>
              <a:rPr lang="hu-HU" sz="2400" b="1" dirty="0" smtClean="0"/>
              <a:t>Kiállítás részlete</a:t>
            </a:r>
            <a:endParaRPr lang="hu-HU"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https://www.meisterdrucke.dk/kunstwerke/500px/Pierre_Auguste_Renoir_-_Danse_la_campagne_-_(MeisterDrucke-68463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1268" name="AutoShape 4" descr="https://www.meisterdrucke.dk/kunstwerke/500px/Pierre_Auguste_Renoir_-_Danse_la_campagne_-_(MeisterDrucke-68463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1270" name="Picture 6" descr="https://upload.wikimedia.org/wikipedia/commons/4/4f/Pierre-Auguste_Renoir_-_Danse_%C3%A0_la_campagne.jpg"/>
          <p:cNvPicPr>
            <a:picLocks noChangeAspect="1" noChangeArrowheads="1"/>
          </p:cNvPicPr>
          <p:nvPr/>
        </p:nvPicPr>
        <p:blipFill>
          <a:blip r:embed="rId2" cstate="email"/>
          <a:srcRect/>
          <a:stretch>
            <a:fillRect/>
          </a:stretch>
        </p:blipFill>
        <p:spPr bwMode="auto">
          <a:xfrm>
            <a:off x="3635896" y="0"/>
            <a:ext cx="3297821" cy="6858000"/>
          </a:xfrm>
          <a:prstGeom prst="rect">
            <a:avLst/>
          </a:prstGeom>
          <a:noFill/>
        </p:spPr>
      </p:pic>
      <p:sp>
        <p:nvSpPr>
          <p:cNvPr id="5" name="Téglalap 4"/>
          <p:cNvSpPr/>
          <p:nvPr/>
        </p:nvSpPr>
        <p:spPr>
          <a:xfrm>
            <a:off x="0" y="476673"/>
            <a:ext cx="3635896" cy="2246769"/>
          </a:xfrm>
          <a:prstGeom prst="rect">
            <a:avLst/>
          </a:prstGeom>
        </p:spPr>
        <p:txBody>
          <a:bodyPr wrap="square">
            <a:spAutoFit/>
          </a:bodyPr>
          <a:lstStyle/>
          <a:p>
            <a:pPr algn="ctr">
              <a:lnSpc>
                <a:spcPts val="2400"/>
              </a:lnSpc>
            </a:pPr>
            <a:endParaRPr lang="hu-HU" sz="2400" b="1" u="sng" dirty="0" smtClean="0"/>
          </a:p>
          <a:p>
            <a:pPr algn="ctr">
              <a:lnSpc>
                <a:spcPts val="2400"/>
              </a:lnSpc>
            </a:pPr>
            <a:r>
              <a:rPr lang="hu-HU" sz="2400" b="1" u="sng" dirty="0" smtClean="0"/>
              <a:t> Pierre </a:t>
            </a:r>
            <a:r>
              <a:rPr lang="fr-FR" sz="2400" b="1" u="sng" dirty="0" smtClean="0"/>
              <a:t> Auguste Renoir</a:t>
            </a:r>
            <a:r>
              <a:rPr lang="hu-HU" sz="2400" dirty="0" smtClean="0"/>
              <a:t> </a:t>
            </a:r>
            <a:r>
              <a:rPr lang="hu-HU" sz="2400" b="1" dirty="0" smtClean="0"/>
              <a:t>Vidéki tánc </a:t>
            </a:r>
            <a:r>
              <a:rPr lang="fr-FR" sz="2400" b="1" dirty="0" smtClean="0"/>
              <a:t> </a:t>
            </a:r>
            <a:endParaRPr lang="hu-HU" sz="2400" b="1" dirty="0" smtClean="0"/>
          </a:p>
          <a:p>
            <a:pPr algn="ctr">
              <a:lnSpc>
                <a:spcPts val="2400"/>
              </a:lnSpc>
            </a:pPr>
            <a:r>
              <a:rPr lang="fr-FR" sz="2400" dirty="0" smtClean="0"/>
              <a:t> </a:t>
            </a:r>
            <a:r>
              <a:rPr lang="hu-HU" sz="2400" dirty="0" smtClean="0"/>
              <a:t>1883 </a:t>
            </a:r>
          </a:p>
          <a:p>
            <a:pPr algn="ctr">
              <a:lnSpc>
                <a:spcPts val="2400"/>
              </a:lnSpc>
            </a:pPr>
            <a:r>
              <a:rPr lang="hu-HU" sz="2400" dirty="0" smtClean="0"/>
              <a:t>olaj, vászon</a:t>
            </a:r>
          </a:p>
          <a:p>
            <a:pPr algn="ctr">
              <a:lnSpc>
                <a:spcPts val="2400"/>
              </a:lnSpc>
            </a:pPr>
            <a:r>
              <a:rPr lang="hu-HU" sz="2400" dirty="0" smtClean="0"/>
              <a:t>180 x 90 cm</a:t>
            </a:r>
            <a:br>
              <a:rPr lang="hu-HU" sz="2400" dirty="0" smtClean="0"/>
            </a:br>
            <a:r>
              <a:rPr lang="hu-HU" sz="2400" dirty="0" err="1" smtClean="0"/>
              <a:t>Musée</a:t>
            </a:r>
            <a:r>
              <a:rPr lang="hu-HU" sz="2400" dirty="0" smtClean="0"/>
              <a:t> </a:t>
            </a:r>
            <a:r>
              <a:rPr lang="hu-HU" sz="2400" dirty="0" err="1" smtClean="0"/>
              <a:t>d'Orsay</a:t>
            </a:r>
            <a:r>
              <a:rPr lang="hu-HU" sz="2400" dirty="0" smtClean="0"/>
              <a:t>, Párizs</a:t>
            </a:r>
            <a:endParaRPr lang="fr-FR" sz="2400" b="1" dirty="0"/>
          </a:p>
        </p:txBody>
      </p:sp>
      <p:sp>
        <p:nvSpPr>
          <p:cNvPr id="7" name="Téglalap 6"/>
          <p:cNvSpPr/>
          <p:nvPr/>
        </p:nvSpPr>
        <p:spPr>
          <a:xfrm>
            <a:off x="251520" y="3933056"/>
            <a:ext cx="2808312" cy="1569660"/>
          </a:xfrm>
          <a:prstGeom prst="rect">
            <a:avLst/>
          </a:prstGeom>
        </p:spPr>
        <p:txBody>
          <a:bodyPr wrap="square">
            <a:spAutoFit/>
          </a:bodyPr>
          <a:lstStyle/>
          <a:p>
            <a:r>
              <a:rPr lang="hu-HU" sz="2400" dirty="0" smtClean="0"/>
              <a:t>Renoir fő művei között tartják számon a Vidéki tánc című alkotást</a:t>
            </a:r>
            <a:endParaRPr lang="hu-HU"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136339"/>
            <a:ext cx="8568952" cy="2308324"/>
          </a:xfrm>
          <a:prstGeom prst="rect">
            <a:avLst/>
          </a:prstGeom>
        </p:spPr>
        <p:txBody>
          <a:bodyPr wrap="square">
            <a:spAutoFit/>
          </a:bodyPr>
          <a:lstStyle/>
          <a:p>
            <a:r>
              <a:rPr lang="hu-HU" sz="2400" b="1" u="sng" dirty="0"/>
              <a:t>Gyermekei születésével </a:t>
            </a:r>
            <a:r>
              <a:rPr lang="hu-HU" sz="2400" dirty="0"/>
              <a:t>a festő kedvelt témájává vált az anyaság, a családi jelenetek és a gyermekportrék, az otthon nyugalma és a meghitt enteriőrök. </a:t>
            </a:r>
            <a:r>
              <a:rPr lang="hu-HU" sz="2400" dirty="0" smtClean="0"/>
              <a:t> </a:t>
            </a:r>
          </a:p>
          <a:p>
            <a:r>
              <a:rPr lang="hu-HU" sz="2400" dirty="0" smtClean="0"/>
              <a:t>A </a:t>
            </a:r>
            <a:r>
              <a:rPr lang="hu-HU" sz="2400" dirty="0"/>
              <a:t>zongorázó lányokat megörökítő jelenetet több verzióban is megfestette, ezek közül kettő látható egymás mellett a Szépművészetiben.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177935"/>
            <a:ext cx="3131840" cy="2251065"/>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a:t>
            </a:r>
            <a:endParaRPr lang="hu-HU" sz="2400" b="1" u="sng" dirty="0" smtClean="0"/>
          </a:p>
          <a:p>
            <a:pPr algn="ctr">
              <a:lnSpc>
                <a:spcPts val="2400"/>
              </a:lnSpc>
            </a:pPr>
            <a:r>
              <a:rPr lang="hu-HU" sz="2400" dirty="0" smtClean="0"/>
              <a:t> </a:t>
            </a:r>
            <a:r>
              <a:rPr lang="hu-HU" sz="2400" b="1" dirty="0" smtClean="0"/>
              <a:t>Fiatal lányok a zongoránál  </a:t>
            </a:r>
          </a:p>
          <a:p>
            <a:pPr algn="ctr">
              <a:lnSpc>
                <a:spcPts val="2400"/>
              </a:lnSpc>
            </a:pPr>
            <a:r>
              <a:rPr lang="hu-HU" sz="2400" dirty="0" smtClean="0"/>
              <a:t>1892  </a:t>
            </a:r>
          </a:p>
          <a:p>
            <a:pPr algn="ctr">
              <a:lnSpc>
                <a:spcPts val="2400"/>
              </a:lnSpc>
            </a:pPr>
            <a:r>
              <a:rPr lang="hu-HU" sz="2400" dirty="0" smtClean="0"/>
              <a:t> olaj, vászon  </a:t>
            </a:r>
          </a:p>
          <a:p>
            <a:pPr algn="ctr">
              <a:lnSpc>
                <a:spcPts val="2400"/>
              </a:lnSpc>
            </a:pPr>
            <a:r>
              <a:rPr lang="hu-HU" sz="2400" dirty="0" smtClean="0"/>
              <a:t>111,7 x 86,3 cm  </a:t>
            </a:r>
          </a:p>
          <a:p>
            <a:pPr algn="ctr">
              <a:lnSpc>
                <a:spcPts val="2400"/>
              </a:lnSpc>
            </a:pPr>
            <a:r>
              <a:rPr lang="hu-HU" sz="2400" dirty="0" err="1" smtClean="0"/>
              <a:t>Musée</a:t>
            </a:r>
            <a:r>
              <a:rPr lang="hu-HU" sz="2400" dirty="0" smtClean="0"/>
              <a:t> </a:t>
            </a:r>
            <a:r>
              <a:rPr lang="hu-HU" sz="2400" dirty="0" err="1" smtClean="0"/>
              <a:t>d'Orsay</a:t>
            </a:r>
            <a:r>
              <a:rPr lang="hu-HU" sz="2400" dirty="0" smtClean="0"/>
              <a:t>, Párizs</a:t>
            </a:r>
            <a:endParaRPr lang="hu-HU" sz="2400" dirty="0"/>
          </a:p>
        </p:txBody>
      </p:sp>
      <p:pic>
        <p:nvPicPr>
          <p:cNvPr id="18434" name="Picture 2" descr="https://storage.googleapis.com/welove-media/f2/6renoirzongora1892.exact1980w.jpg"/>
          <p:cNvPicPr>
            <a:picLocks noChangeAspect="1" noChangeArrowheads="1"/>
          </p:cNvPicPr>
          <p:nvPr/>
        </p:nvPicPr>
        <p:blipFill>
          <a:blip r:embed="rId3" cstate="email"/>
          <a:srcRect/>
          <a:stretch>
            <a:fillRect/>
          </a:stretch>
        </p:blipFill>
        <p:spPr bwMode="auto">
          <a:xfrm>
            <a:off x="3131840" y="23635"/>
            <a:ext cx="5220072" cy="6834365"/>
          </a:xfrm>
          <a:prstGeom prst="rect">
            <a:avLst/>
          </a:prstGeom>
          <a:noFill/>
        </p:spPr>
      </p:pic>
      <p:pic>
        <p:nvPicPr>
          <p:cNvPr id="3" name="Picture 2" descr="https://welovebudapest.com/i/f2/6renoirzongora1892.exact1980w.jpg"/>
          <p:cNvPicPr>
            <a:picLocks noChangeAspect="1" noChangeArrowheads="1"/>
          </p:cNvPicPr>
          <p:nvPr/>
        </p:nvPicPr>
        <p:blipFill>
          <a:blip r:embed="rId4" cstate="email"/>
          <a:srcRect/>
          <a:stretch>
            <a:fillRect/>
          </a:stretch>
        </p:blipFill>
        <p:spPr bwMode="auto">
          <a:xfrm>
            <a:off x="3409972" y="14518232"/>
            <a:ext cx="6145080" cy="804542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b/b7/Pierre-Auguste_Renoir_IMG_2122.JPG/768px-Pierre-Auguste_Renoir_IMG_2122.JPG"/>
          <p:cNvPicPr>
            <a:picLocks noChangeAspect="1" noChangeArrowheads="1"/>
          </p:cNvPicPr>
          <p:nvPr/>
        </p:nvPicPr>
        <p:blipFill>
          <a:blip r:embed="rId2" cstate="email">
            <a:lum contrast="10000"/>
          </a:blip>
          <a:srcRect/>
          <a:stretch>
            <a:fillRect/>
          </a:stretch>
        </p:blipFill>
        <p:spPr bwMode="auto">
          <a:xfrm>
            <a:off x="3491880" y="0"/>
            <a:ext cx="5143499" cy="6858000"/>
          </a:xfrm>
          <a:prstGeom prst="rect">
            <a:avLst/>
          </a:prstGeom>
          <a:noFill/>
        </p:spPr>
      </p:pic>
      <p:sp>
        <p:nvSpPr>
          <p:cNvPr id="3" name="Téglalap 2"/>
          <p:cNvSpPr/>
          <p:nvPr/>
        </p:nvSpPr>
        <p:spPr>
          <a:xfrm>
            <a:off x="0" y="1124744"/>
            <a:ext cx="3491880" cy="2308324"/>
          </a:xfrm>
          <a:prstGeom prst="rect">
            <a:avLst/>
          </a:prstGeom>
        </p:spPr>
        <p:txBody>
          <a:bodyPr wrap="square">
            <a:spAutoFit/>
          </a:bodyPr>
          <a:lstStyle/>
          <a:p>
            <a:pPr algn="ctr"/>
            <a:r>
              <a:rPr lang="hu-HU" sz="2400" b="1" u="sng" dirty="0" smtClean="0"/>
              <a:t>Pierre -</a:t>
            </a:r>
            <a:r>
              <a:rPr lang="fr-FR" sz="2400" b="1" u="sng" dirty="0" smtClean="0"/>
              <a:t> Auguste Renoir</a:t>
            </a:r>
            <a:endParaRPr lang="hu-HU" sz="2400" b="1" u="sng" dirty="0" smtClean="0"/>
          </a:p>
          <a:p>
            <a:pPr algn="ctr"/>
            <a:r>
              <a:rPr lang="hu-HU" sz="2400" b="1" dirty="0" smtClean="0"/>
              <a:t>Fiatal lányok a zongoránál</a:t>
            </a:r>
            <a:r>
              <a:rPr lang="hu-HU" sz="2400" dirty="0" smtClean="0"/>
              <a:t/>
            </a:r>
            <a:br>
              <a:rPr lang="hu-HU" sz="2400" dirty="0" smtClean="0"/>
            </a:br>
            <a:r>
              <a:rPr lang="hu-HU" sz="2400" dirty="0" smtClean="0"/>
              <a:t>1892 körül </a:t>
            </a:r>
          </a:p>
          <a:p>
            <a:pPr algn="ctr"/>
            <a:r>
              <a:rPr lang="hu-HU" sz="2400" dirty="0" smtClean="0"/>
              <a:t>116 x 81 cm</a:t>
            </a:r>
            <a:br>
              <a:rPr lang="hu-HU" sz="2400" dirty="0" smtClean="0"/>
            </a:br>
            <a:r>
              <a:rPr lang="hu-HU" sz="2400" dirty="0" err="1" smtClean="0"/>
              <a:t>Musée</a:t>
            </a:r>
            <a:r>
              <a:rPr lang="hu-HU" sz="2400" dirty="0" smtClean="0"/>
              <a:t> de </a:t>
            </a:r>
            <a:r>
              <a:rPr lang="hu-HU" sz="2400" dirty="0" err="1" smtClean="0"/>
              <a:t>l'Orangerie</a:t>
            </a:r>
            <a:r>
              <a:rPr lang="hu-HU" sz="2400" dirty="0" smtClean="0"/>
              <a:t> Párizs</a:t>
            </a:r>
            <a:endParaRPr lang="hu-HU"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20688"/>
            <a:ext cx="3203848" cy="2616101"/>
          </a:xfrm>
          <a:prstGeom prst="rect">
            <a:avLst/>
          </a:prstGeom>
        </p:spPr>
        <p:txBody>
          <a:bodyPr wrap="square">
            <a:spAutoFit/>
          </a:bodyPr>
          <a:lstStyle/>
          <a:p>
            <a:pPr algn="ctr">
              <a:lnSpc>
                <a:spcPts val="2400"/>
              </a:lnSpc>
            </a:pPr>
            <a:r>
              <a:rPr lang="hu-HU" sz="2400" b="1" u="sng" dirty="0" smtClean="0"/>
              <a:t>Pierre - </a:t>
            </a:r>
            <a:r>
              <a:rPr lang="hu-HU" sz="2400" b="1" u="sng" dirty="0" err="1" smtClean="0"/>
              <a:t>Auguste</a:t>
            </a:r>
            <a:r>
              <a:rPr lang="hu-HU" sz="2400" b="1" u="sng" dirty="0" smtClean="0"/>
              <a:t>  Renoir</a:t>
            </a:r>
            <a:r>
              <a:rPr lang="hu-HU" sz="2400" b="1" i="1" u="sng" dirty="0" smtClean="0"/>
              <a:t>  </a:t>
            </a:r>
          </a:p>
          <a:p>
            <a:pPr algn="ctr">
              <a:lnSpc>
                <a:spcPts val="2400"/>
              </a:lnSpc>
            </a:pPr>
            <a:r>
              <a:rPr lang="hu-HU" sz="2400" b="1" dirty="0" smtClean="0"/>
              <a:t>Jean Renoir varrás </a:t>
            </a:r>
          </a:p>
          <a:p>
            <a:pPr algn="ctr">
              <a:lnSpc>
                <a:spcPts val="2400"/>
              </a:lnSpc>
            </a:pPr>
            <a:r>
              <a:rPr lang="hu-HU" sz="2400" dirty="0" smtClean="0"/>
              <a:t>1899 </a:t>
            </a:r>
          </a:p>
          <a:p>
            <a:pPr algn="ctr">
              <a:lnSpc>
                <a:spcPts val="2400"/>
              </a:lnSpc>
            </a:pPr>
            <a:r>
              <a:rPr lang="hu-HU" sz="2400" dirty="0" smtClean="0"/>
              <a:t> olaj, vászon  </a:t>
            </a:r>
          </a:p>
          <a:p>
            <a:pPr algn="ctr">
              <a:lnSpc>
                <a:spcPts val="2400"/>
              </a:lnSpc>
            </a:pPr>
            <a:r>
              <a:rPr lang="fr-FR" sz="2400" dirty="0" smtClean="0"/>
              <a:t>55,4 </a:t>
            </a:r>
            <a:r>
              <a:rPr lang="hu-HU" sz="2400" dirty="0" smtClean="0"/>
              <a:t>x </a:t>
            </a:r>
            <a:r>
              <a:rPr lang="fr-FR" sz="2400" dirty="0" smtClean="0"/>
              <a:t> 46,5 cm</a:t>
            </a:r>
            <a:r>
              <a:rPr lang="en-US" sz="2400" dirty="0" smtClean="0"/>
              <a:t> </a:t>
            </a:r>
            <a:r>
              <a:rPr lang="hu-HU" sz="2400" dirty="0" smtClean="0"/>
              <a:t> </a:t>
            </a:r>
          </a:p>
          <a:p>
            <a:pPr algn="ctr">
              <a:lnSpc>
                <a:spcPts val="2400"/>
              </a:lnSpc>
            </a:pPr>
            <a:r>
              <a:rPr lang="en-US" sz="2400" dirty="0" smtClean="0"/>
              <a:t>Art Institute of Chicago</a:t>
            </a:r>
            <a:r>
              <a:rPr lang="hu-HU" sz="2400" dirty="0" smtClean="0"/>
              <a:t> </a:t>
            </a:r>
            <a:endParaRPr lang="hu-HU" sz="2400" b="1" dirty="0" smtClean="0"/>
          </a:p>
          <a:p>
            <a:pPr algn="ctr">
              <a:lnSpc>
                <a:spcPts val="2400"/>
              </a:lnSpc>
            </a:pPr>
            <a:r>
              <a:rPr lang="en-US" sz="2400" dirty="0" smtClean="0"/>
              <a:t>Chicago</a:t>
            </a:r>
            <a:r>
              <a:rPr lang="hu-HU" sz="2400" dirty="0" smtClean="0"/>
              <a:t> </a:t>
            </a:r>
            <a:r>
              <a:rPr lang="en-US" sz="2400" dirty="0" smtClean="0"/>
              <a:t> </a:t>
            </a:r>
          </a:p>
          <a:p>
            <a:endParaRPr lang="hu-HU" sz="2400" dirty="0"/>
          </a:p>
        </p:txBody>
      </p:sp>
      <p:pic>
        <p:nvPicPr>
          <p:cNvPr id="55298" name="Picture 2" descr="https://upload.wikimedia.org/wikipedia/commons/7/79/Pierre-Auguste_Renoir_-_Jean_Renoir_Sewing_-_1937.1027_-_Art_Institute_of_Chicago.jpg"/>
          <p:cNvPicPr>
            <a:picLocks noChangeAspect="1" noChangeArrowheads="1"/>
          </p:cNvPicPr>
          <p:nvPr/>
        </p:nvPicPr>
        <p:blipFill>
          <a:blip r:embed="rId2" cstate="email">
            <a:lum contrast="30000"/>
          </a:blip>
          <a:srcRect/>
          <a:stretch>
            <a:fillRect/>
          </a:stretch>
        </p:blipFill>
        <p:spPr bwMode="auto">
          <a:xfrm>
            <a:off x="3188636" y="0"/>
            <a:ext cx="566928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AutoShape 4" descr="Claude Renoir in a clown costume, 1909 (oil on canvas) (also see 28754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6870" name="AutoShape 6" descr="Claude Renoir in a clown costume, 1909 (oil on canvas) (also see 28754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36872" name="Picture 8" descr="Auguste Renoir - Claude Renoir en clown"/>
          <p:cNvPicPr>
            <a:picLocks noChangeAspect="1" noChangeArrowheads="1"/>
          </p:cNvPicPr>
          <p:nvPr/>
        </p:nvPicPr>
        <p:blipFill>
          <a:blip r:embed="rId3" cstate="email"/>
          <a:srcRect/>
          <a:stretch>
            <a:fillRect/>
          </a:stretch>
        </p:blipFill>
        <p:spPr bwMode="auto">
          <a:xfrm>
            <a:off x="3347864" y="0"/>
            <a:ext cx="4416552" cy="6858000"/>
          </a:xfrm>
          <a:prstGeom prst="rect">
            <a:avLst/>
          </a:prstGeom>
          <a:noFill/>
        </p:spPr>
      </p:pic>
      <p:sp>
        <p:nvSpPr>
          <p:cNvPr id="10" name="Téglalap 9"/>
          <p:cNvSpPr/>
          <p:nvPr/>
        </p:nvSpPr>
        <p:spPr>
          <a:xfrm>
            <a:off x="0" y="1120676"/>
            <a:ext cx="3347864" cy="2866619"/>
          </a:xfrm>
          <a:prstGeom prst="rect">
            <a:avLst/>
          </a:prstGeom>
        </p:spPr>
        <p:txBody>
          <a:bodyPr wrap="square">
            <a:spAutoFit/>
          </a:bodyPr>
          <a:lstStyle/>
          <a:p>
            <a:pPr algn="ctr">
              <a:lnSpc>
                <a:spcPts val="2400"/>
              </a:lnSpc>
            </a:pPr>
            <a:r>
              <a:rPr lang="hu-HU" sz="2400" b="1" u="sng" dirty="0" err="1" smtClean="0"/>
              <a:t>Pierre-Auguste</a:t>
            </a:r>
            <a:endParaRPr lang="hu-HU" sz="2400" b="1" u="sng" dirty="0" smtClean="0"/>
          </a:p>
          <a:p>
            <a:pPr algn="ctr">
              <a:lnSpc>
                <a:spcPts val="2400"/>
              </a:lnSpc>
            </a:pPr>
            <a:r>
              <a:rPr lang="hu-HU" sz="2400" b="1" u="sng" dirty="0" smtClean="0"/>
              <a:t> Renoir</a:t>
            </a:r>
            <a:r>
              <a:rPr lang="hu-HU" sz="2400" b="1" i="1" u="sng" dirty="0" smtClean="0"/>
              <a:t> </a:t>
            </a:r>
          </a:p>
          <a:p>
            <a:pPr algn="ctr">
              <a:lnSpc>
                <a:spcPts val="2400"/>
              </a:lnSpc>
            </a:pPr>
            <a:r>
              <a:rPr lang="fr-FR" sz="2400" b="1" dirty="0" smtClean="0"/>
              <a:t>Claude Renoir  bohóc</a:t>
            </a:r>
            <a:r>
              <a:rPr lang="hu-HU" sz="2400" b="1" dirty="0" smtClean="0"/>
              <a:t>ruhában</a:t>
            </a:r>
            <a:endParaRPr lang="fr-FR" sz="2400" b="1" dirty="0" smtClean="0"/>
          </a:p>
          <a:p>
            <a:pPr algn="ctr">
              <a:lnSpc>
                <a:spcPts val="2400"/>
              </a:lnSpc>
            </a:pPr>
            <a:r>
              <a:rPr lang="fr-FR" sz="2400" dirty="0" smtClean="0"/>
              <a:t>1909</a:t>
            </a:r>
          </a:p>
          <a:p>
            <a:pPr algn="ctr">
              <a:lnSpc>
                <a:spcPts val="2400"/>
              </a:lnSpc>
            </a:pPr>
            <a:r>
              <a:rPr lang="hu-HU" sz="2400" dirty="0" smtClean="0"/>
              <a:t>Olaj, vászon</a:t>
            </a:r>
            <a:endParaRPr lang="fr-FR" sz="2400" dirty="0" smtClean="0"/>
          </a:p>
          <a:p>
            <a:pPr algn="ctr">
              <a:lnSpc>
                <a:spcPts val="2400"/>
              </a:lnSpc>
            </a:pPr>
            <a:r>
              <a:rPr lang="fr-FR" sz="2400" dirty="0" smtClean="0"/>
              <a:t>120</a:t>
            </a:r>
            <a:r>
              <a:rPr lang="hu-HU" sz="2400" dirty="0" smtClean="0"/>
              <a:t> x</a:t>
            </a:r>
            <a:r>
              <a:rPr lang="fr-FR" sz="2400" dirty="0" smtClean="0"/>
              <a:t> 77 cm</a:t>
            </a:r>
          </a:p>
          <a:p>
            <a:pPr algn="ctr">
              <a:lnSpc>
                <a:spcPts val="2400"/>
              </a:lnSpc>
            </a:pPr>
            <a:r>
              <a:rPr lang="fr-FR" sz="2400" dirty="0" smtClean="0"/>
              <a:t>© RMN-Grand Palais Musée de l'Orangerie</a:t>
            </a:r>
            <a:endParaRPr lang="fr-F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59024" y="476672"/>
            <a:ext cx="8784976" cy="4893647"/>
          </a:xfrm>
          <a:prstGeom prst="rect">
            <a:avLst/>
          </a:prstGeom>
        </p:spPr>
        <p:txBody>
          <a:bodyPr wrap="square">
            <a:spAutoFit/>
          </a:bodyPr>
          <a:lstStyle/>
          <a:p>
            <a:r>
              <a:rPr lang="hu-HU" sz="2400" dirty="0" smtClean="0"/>
              <a:t>A francia mester alakábrázolását a középpontba állító, január elejéig látható, nagyszabású tárlat a festő mintegy hetven alkotását vonultatja fel. A párizsi </a:t>
            </a:r>
            <a:r>
              <a:rPr lang="hu-HU" sz="2400" dirty="0" err="1" smtClean="0"/>
              <a:t>Musée</a:t>
            </a:r>
            <a:r>
              <a:rPr lang="hu-HU" sz="2400" dirty="0" smtClean="0"/>
              <a:t> </a:t>
            </a:r>
            <a:r>
              <a:rPr lang="hu-HU" sz="2400" dirty="0" err="1" smtClean="0"/>
              <a:t>d’Orsay-vel</a:t>
            </a:r>
            <a:r>
              <a:rPr lang="hu-HU" sz="2400" dirty="0" smtClean="0"/>
              <a:t> és a </a:t>
            </a:r>
            <a:r>
              <a:rPr lang="hu-HU" sz="2400" dirty="0" err="1" smtClean="0"/>
              <a:t>Musée</a:t>
            </a:r>
            <a:r>
              <a:rPr lang="hu-HU" sz="2400" dirty="0" smtClean="0"/>
              <a:t> de </a:t>
            </a:r>
            <a:r>
              <a:rPr lang="hu-HU" sz="2400" dirty="0" err="1" smtClean="0"/>
              <a:t>l’Orangerie-vel</a:t>
            </a:r>
            <a:r>
              <a:rPr lang="hu-HU" sz="2400" dirty="0" smtClean="0"/>
              <a:t> együttműködésben megvalósult kiállításra több mint húsz közgyűjteményéből kölcsönzött műtárgyakat a Szépművészeti Múzeum.</a:t>
            </a:r>
            <a:r>
              <a:rPr lang="hu-HU" sz="2400" b="1" dirty="0" smtClean="0"/>
              <a:t>  </a:t>
            </a:r>
          </a:p>
          <a:p>
            <a:r>
              <a:rPr lang="hu-HU" sz="2400" dirty="0" smtClean="0"/>
              <a:t>A tárlaton rajzok, grafikák, szobrok mellett mintegy negyven festményt láthat a közönség, köztük olyan főműveket, mint például  </a:t>
            </a:r>
          </a:p>
          <a:p>
            <a:r>
              <a:rPr lang="hu-HU" sz="2400" b="1" i="1" dirty="0" smtClean="0"/>
              <a:t>A hinta</a:t>
            </a:r>
            <a:r>
              <a:rPr lang="hu-HU" sz="2400" dirty="0" smtClean="0"/>
              <a:t>, a </a:t>
            </a:r>
            <a:r>
              <a:rPr lang="hu-HU" sz="2400" b="1" i="1" dirty="0" smtClean="0"/>
              <a:t>Vidéki tánc</a:t>
            </a:r>
            <a:r>
              <a:rPr lang="hu-HU" sz="2400" dirty="0" smtClean="0"/>
              <a:t> vagy a </a:t>
            </a:r>
            <a:r>
              <a:rPr lang="hu-HU" sz="2400" b="1" i="1" dirty="0" smtClean="0"/>
              <a:t>Claude Renoir bohócjelmezben</a:t>
            </a:r>
            <a:r>
              <a:rPr lang="hu-HU" sz="2400" dirty="0" smtClean="0"/>
              <a:t> című alkotások. A festőnek szentelt első magyarországi kiállítás–amelyen a Szépművészetiben őrzött csaknem harminc Renoir-alkotás is kiemelt szerepet kap–kronológiai és tematikus elrendezésben ismerteti a művész fejlődését.</a:t>
            </a:r>
            <a:endParaRPr lang="hu-HU" sz="2400" dirty="0"/>
          </a:p>
        </p:txBody>
      </p:sp>
      <p:sp>
        <p:nvSpPr>
          <p:cNvPr id="6" name="Téglalap 5"/>
          <p:cNvSpPr/>
          <p:nvPr/>
        </p:nvSpPr>
        <p:spPr>
          <a:xfrm>
            <a:off x="467544" y="5934670"/>
            <a:ext cx="7920880" cy="923330"/>
          </a:xfrm>
          <a:prstGeom prst="rect">
            <a:avLst/>
          </a:prstGeom>
        </p:spPr>
        <p:txBody>
          <a:bodyPr wrap="square">
            <a:spAutoFit/>
          </a:bodyPr>
          <a:lstStyle/>
          <a:p>
            <a:r>
              <a:rPr lang="hu-HU" dirty="0" smtClean="0">
                <a:hlinkClick r:id="rId2"/>
              </a:rPr>
              <a:t>https://magyarmuzeumok.hu/cikk/renoir-a-festo-es-modelljei-erzeki-impresszionizmus-a-szepmuveszeti-muzeum-legujabb-kiallitasan</a:t>
            </a:r>
            <a:endParaRPr lang="hu-HU" dirty="0" smtClean="0"/>
          </a:p>
          <a:p>
            <a:endParaRPr lang="hu-H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59532" y="243512"/>
            <a:ext cx="8424936" cy="6370975"/>
          </a:xfrm>
          <a:prstGeom prst="rect">
            <a:avLst/>
          </a:prstGeom>
        </p:spPr>
        <p:txBody>
          <a:bodyPr wrap="square">
            <a:spAutoFit/>
          </a:bodyPr>
          <a:lstStyle/>
          <a:p>
            <a:r>
              <a:rPr lang="hu-HU" sz="2400" dirty="0" smtClean="0"/>
              <a:t>Renoir csak ritkán kérte meg gyermekeit, hogy jelmezben pózoljanak olyan portrékhoz, amelyek ambiciózusabbak voltak, mint azok, amelyekre szinte a tudta nélkül festette őket. Ez a portré ezért több ülést igényelt.</a:t>
            </a:r>
            <a:br>
              <a:rPr lang="hu-HU" sz="2400" dirty="0" smtClean="0"/>
            </a:br>
            <a:r>
              <a:rPr lang="hu-HU" sz="2400" dirty="0" smtClean="0"/>
              <a:t>Az akkor nyolc év körüli fiatal Claude nem értékelte, hogy fel kellett vennie ezt a vörös bohócjelmezt, és harisnyát kellett viselnie, amely szúrta és csiklandozta. Claude emlékszik arra, hogy az utolsó ülések epikusak voltak, először fenyegetést, majd tárgyalásokat igényeltek. Végül Claude beleegyezett, hogy egy doboz olajfestékért és egy vonatkészletért cserébe rövid ideig hordja a harisnyát.</a:t>
            </a:r>
            <a:br>
              <a:rPr lang="hu-HU" sz="2400" dirty="0" smtClean="0"/>
            </a:br>
            <a:r>
              <a:rPr lang="hu-HU" sz="2400" dirty="0" smtClean="0"/>
              <a:t>A festmény mérete, a palotát idéző ​​márványoszlopos háttér és a gyermek egész alakos portréja azt mutatja, hogy Renoir ünnepélyes portrét akart készíteni fiáról, hogy megmérettesse magát a nagy mesterekhez, Velázquezhez. különösen. A fiatal fiú póza, bár kicsit frontálisabb, közel áll </a:t>
            </a:r>
            <a:r>
              <a:rPr lang="hu-HU" sz="2400" dirty="0" err="1" smtClean="0"/>
              <a:t>E</a:t>
            </a:r>
            <a:r>
              <a:rPr lang="hu-HU" sz="2400" b="1" dirty="0" err="1" smtClean="0"/>
              <a:t>douard</a:t>
            </a:r>
            <a:r>
              <a:rPr lang="hu-HU" sz="2400" b="1" dirty="0" smtClean="0"/>
              <a:t> Manet </a:t>
            </a:r>
            <a:r>
              <a:rPr lang="hu-HU" sz="2400" b="1" i="1" dirty="0" smtClean="0"/>
              <a:t> </a:t>
            </a:r>
            <a:r>
              <a:rPr lang="hu-HU" sz="2400" b="1" i="1" dirty="0" err="1" smtClean="0"/>
              <a:t>L'Enfant</a:t>
            </a:r>
            <a:r>
              <a:rPr lang="hu-HU" sz="2400" b="1" i="1" dirty="0" smtClean="0"/>
              <a:t> à </a:t>
            </a:r>
            <a:r>
              <a:rPr lang="hu-HU" sz="2400" b="1" i="1" dirty="0" err="1" smtClean="0"/>
              <a:t>l'épée</a:t>
            </a:r>
            <a:r>
              <a:rPr lang="hu-HU" sz="2400" b="1" i="1" dirty="0" smtClean="0"/>
              <a:t> </a:t>
            </a:r>
            <a:r>
              <a:rPr lang="hu-HU" sz="2400" b="1" i="1" dirty="0" err="1" smtClean="0"/>
              <a:t>-jéhez</a:t>
            </a:r>
            <a:r>
              <a:rPr lang="hu-HU" sz="2400" b="1" i="1" dirty="0" smtClean="0"/>
              <a:t> </a:t>
            </a:r>
            <a:r>
              <a:rPr lang="hu-HU" sz="2400" b="1" dirty="0" smtClean="0"/>
              <a:t> </a:t>
            </a:r>
            <a:r>
              <a:rPr lang="hu-HU" sz="2400" b="1" i="1" dirty="0" smtClean="0"/>
              <a:t>[Fiú karddal].</a:t>
            </a:r>
            <a:endParaRPr lang="hu-HU" sz="24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chier:Édouard Manet - L'Enfant à l'épée.jpg"/>
          <p:cNvPicPr>
            <a:picLocks noChangeAspect="1" noChangeArrowheads="1"/>
          </p:cNvPicPr>
          <p:nvPr/>
        </p:nvPicPr>
        <p:blipFill>
          <a:blip r:embed="rId2" cstate="email">
            <a:lum bright="10000"/>
          </a:blip>
          <a:srcRect/>
          <a:stretch>
            <a:fillRect/>
          </a:stretch>
        </p:blipFill>
        <p:spPr bwMode="auto">
          <a:xfrm>
            <a:off x="3635895" y="17415"/>
            <a:ext cx="4853503" cy="6840585"/>
          </a:xfrm>
          <a:prstGeom prst="rect">
            <a:avLst/>
          </a:prstGeom>
          <a:noFill/>
        </p:spPr>
      </p:pic>
      <p:sp>
        <p:nvSpPr>
          <p:cNvPr id="3" name="Téglalap 2"/>
          <p:cNvSpPr/>
          <p:nvPr/>
        </p:nvSpPr>
        <p:spPr>
          <a:xfrm>
            <a:off x="0" y="1556792"/>
            <a:ext cx="3563888" cy="2251065"/>
          </a:xfrm>
          <a:prstGeom prst="rect">
            <a:avLst/>
          </a:prstGeom>
        </p:spPr>
        <p:txBody>
          <a:bodyPr wrap="square">
            <a:spAutoFit/>
          </a:bodyPr>
          <a:lstStyle/>
          <a:p>
            <a:pPr algn="ctr" fontAlgn="base">
              <a:lnSpc>
                <a:spcPts val="2400"/>
              </a:lnSpc>
            </a:pPr>
            <a:r>
              <a:rPr lang="hu-HU" sz="2400" b="1" u="sng" dirty="0" err="1" smtClean="0"/>
              <a:t>Edouard</a:t>
            </a:r>
            <a:r>
              <a:rPr lang="hu-HU" sz="2400" b="1" u="sng" dirty="0" smtClean="0"/>
              <a:t> Manet</a:t>
            </a:r>
          </a:p>
          <a:p>
            <a:pPr algn="ctr" fontAlgn="base">
              <a:lnSpc>
                <a:spcPts val="2400"/>
              </a:lnSpc>
            </a:pPr>
            <a:r>
              <a:rPr lang="hu-HU" sz="2400" b="1" dirty="0" smtClean="0"/>
              <a:t> A gyermek karddal</a:t>
            </a:r>
            <a:r>
              <a:rPr lang="hu-HU" sz="2400" dirty="0" smtClean="0"/>
              <a:t>  </a:t>
            </a:r>
          </a:p>
          <a:p>
            <a:pPr algn="ctr" fontAlgn="base">
              <a:lnSpc>
                <a:spcPts val="2400"/>
              </a:lnSpc>
            </a:pPr>
            <a:r>
              <a:rPr lang="hu-HU" sz="2400" dirty="0" smtClean="0"/>
              <a:t>1861 </a:t>
            </a:r>
          </a:p>
          <a:p>
            <a:pPr algn="ctr" fontAlgn="base">
              <a:lnSpc>
                <a:spcPts val="2400"/>
              </a:lnSpc>
            </a:pPr>
            <a:r>
              <a:rPr lang="hu-HU" sz="2400" dirty="0" smtClean="0"/>
              <a:t> olaj,  vászon </a:t>
            </a:r>
          </a:p>
          <a:p>
            <a:pPr algn="ctr" fontAlgn="base">
              <a:lnSpc>
                <a:spcPts val="2400"/>
              </a:lnSpc>
            </a:pPr>
            <a:r>
              <a:rPr lang="fr-FR" sz="2400" dirty="0" smtClean="0"/>
              <a:t>131,1 </a:t>
            </a:r>
            <a:r>
              <a:rPr lang="hu-HU" sz="2400" dirty="0" smtClean="0"/>
              <a:t>x</a:t>
            </a:r>
            <a:r>
              <a:rPr lang="fr-FR" sz="2400" dirty="0" smtClean="0"/>
              <a:t> 93,4 cm</a:t>
            </a:r>
            <a:endParaRPr lang="hu-HU" sz="2400" dirty="0" smtClean="0"/>
          </a:p>
          <a:p>
            <a:pPr algn="ctr" fontAlgn="base">
              <a:lnSpc>
                <a:spcPts val="2400"/>
              </a:lnSpc>
            </a:pPr>
            <a:r>
              <a:rPr lang="hu-HU" sz="2400" dirty="0" smtClean="0"/>
              <a:t>Metropolitan Museum of Art, New York</a:t>
            </a:r>
            <a:endParaRPr lang="hu-HU"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s://www.szeretlekmagyarorszag.hu/wp-content/uploads/2023/09/NB_2R0A8847-resized-970.jp2"/>
          <p:cNvPicPr>
            <a:picLocks noChangeAspect="1" noChangeArrowheads="1"/>
          </p:cNvPicPr>
          <p:nvPr/>
        </p:nvPicPr>
        <p:blipFill>
          <a:blip r:embed="rId2" cstate="email"/>
          <a:srcRect/>
          <a:stretch>
            <a:fillRect/>
          </a:stretch>
        </p:blipFill>
        <p:spPr bwMode="auto">
          <a:xfrm>
            <a:off x="450627" y="836712"/>
            <a:ext cx="8242746" cy="5497998"/>
          </a:xfrm>
          <a:prstGeom prst="rect">
            <a:avLst/>
          </a:prstGeom>
          <a:noFill/>
        </p:spPr>
      </p:pic>
      <p:sp>
        <p:nvSpPr>
          <p:cNvPr id="3" name="Téglalap 2"/>
          <p:cNvSpPr/>
          <p:nvPr/>
        </p:nvSpPr>
        <p:spPr>
          <a:xfrm>
            <a:off x="0" y="6211669"/>
            <a:ext cx="9144000" cy="646331"/>
          </a:xfrm>
          <a:prstGeom prst="rect">
            <a:avLst/>
          </a:prstGeom>
        </p:spPr>
        <p:txBody>
          <a:bodyPr wrap="square">
            <a:spAutoFit/>
          </a:bodyPr>
          <a:lstStyle/>
          <a:p>
            <a:pPr algn="ctr"/>
            <a:r>
              <a:rPr lang="hu-HU" dirty="0" smtClean="0">
                <a:hlinkClick r:id="rId3"/>
              </a:rPr>
              <a:t>https://www.szeretlekmagyarorszag.hu/kult/a-legszebb-renoir-kiallitas-amit-valaha-lattam/</a:t>
            </a:r>
            <a:endParaRPr lang="hu-HU" dirty="0" smtClean="0"/>
          </a:p>
          <a:p>
            <a:endParaRPr lang="hu-HU" dirty="0"/>
          </a:p>
        </p:txBody>
      </p:sp>
      <p:sp>
        <p:nvSpPr>
          <p:cNvPr id="4" name="Szövegdoboz 3"/>
          <p:cNvSpPr txBox="1"/>
          <p:nvPr/>
        </p:nvSpPr>
        <p:spPr>
          <a:xfrm>
            <a:off x="1115616" y="332656"/>
            <a:ext cx="6984776" cy="461665"/>
          </a:xfrm>
          <a:prstGeom prst="rect">
            <a:avLst/>
          </a:prstGeom>
          <a:noFill/>
        </p:spPr>
        <p:txBody>
          <a:bodyPr wrap="square" rtlCol="0">
            <a:spAutoFit/>
          </a:bodyPr>
          <a:lstStyle/>
          <a:p>
            <a:pPr algn="ctr"/>
            <a:r>
              <a:rPr lang="hu-HU" sz="2400" b="1" dirty="0" smtClean="0"/>
              <a:t>Kiállítás részlete</a:t>
            </a:r>
            <a:endParaRPr lang="hu-HU"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Fájl:Auguste Renoir - Maternity - Google Art Project.jpg"/>
          <p:cNvPicPr>
            <a:picLocks noChangeAspect="1" noChangeArrowheads="1"/>
          </p:cNvPicPr>
          <p:nvPr/>
        </p:nvPicPr>
        <p:blipFill>
          <a:blip r:embed="rId2" cstate="email">
            <a:lum contrast="20000"/>
          </a:blip>
          <a:srcRect/>
          <a:stretch>
            <a:fillRect/>
          </a:stretch>
        </p:blipFill>
        <p:spPr bwMode="auto">
          <a:xfrm>
            <a:off x="3275856" y="0"/>
            <a:ext cx="5289475" cy="6858000"/>
          </a:xfrm>
          <a:prstGeom prst="rect">
            <a:avLst/>
          </a:prstGeom>
          <a:noFill/>
        </p:spPr>
      </p:pic>
      <p:sp>
        <p:nvSpPr>
          <p:cNvPr id="3" name="Téglalap 2"/>
          <p:cNvSpPr/>
          <p:nvPr/>
        </p:nvSpPr>
        <p:spPr>
          <a:xfrm>
            <a:off x="1" y="980728"/>
            <a:ext cx="3275855" cy="2251065"/>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a:t>
            </a:r>
            <a:r>
              <a:rPr lang="hu-HU" sz="2400" b="1" u="sng" dirty="0" smtClean="0"/>
              <a:t> </a:t>
            </a:r>
          </a:p>
          <a:p>
            <a:pPr algn="ctr">
              <a:lnSpc>
                <a:spcPts val="2400"/>
              </a:lnSpc>
            </a:pPr>
            <a:r>
              <a:rPr lang="hu-HU" sz="2400" b="1" dirty="0" smtClean="0"/>
              <a:t> Anyaság </a:t>
            </a:r>
            <a:r>
              <a:rPr lang="hu-HU" sz="2400" dirty="0" smtClean="0"/>
              <a:t/>
            </a:r>
            <a:br>
              <a:rPr lang="hu-HU" sz="2400" dirty="0" smtClean="0"/>
            </a:br>
            <a:r>
              <a:rPr lang="hu-HU" sz="2400" dirty="0" smtClean="0"/>
              <a:t> 1885 </a:t>
            </a:r>
          </a:p>
          <a:p>
            <a:pPr algn="ctr">
              <a:lnSpc>
                <a:spcPts val="2400"/>
              </a:lnSpc>
            </a:pPr>
            <a:r>
              <a:rPr lang="hu-HU" sz="2400" dirty="0" smtClean="0"/>
              <a:t> olaj, vászon</a:t>
            </a:r>
          </a:p>
          <a:p>
            <a:pPr algn="ctr">
              <a:lnSpc>
                <a:spcPts val="2400"/>
              </a:lnSpc>
            </a:pPr>
            <a:r>
              <a:rPr lang="hu-HU" sz="2400" dirty="0" smtClean="0"/>
              <a:t>910 x720 mm </a:t>
            </a:r>
            <a:br>
              <a:rPr lang="hu-HU" sz="2400" dirty="0" smtClean="0"/>
            </a:br>
            <a:r>
              <a:rPr lang="hu-HU" sz="2400" dirty="0" err="1" smtClean="0"/>
              <a:t>Musée</a:t>
            </a:r>
            <a:r>
              <a:rPr lang="hu-HU" sz="2400" dirty="0" smtClean="0"/>
              <a:t> </a:t>
            </a:r>
            <a:r>
              <a:rPr lang="hu-HU" sz="2400" dirty="0" err="1" smtClean="0"/>
              <a:t>d'Orsay</a:t>
            </a:r>
            <a:r>
              <a:rPr lang="hu-HU" sz="2400" dirty="0" smtClean="0"/>
              <a:t> </a:t>
            </a:r>
          </a:p>
          <a:p>
            <a:pPr algn="ctr">
              <a:lnSpc>
                <a:spcPts val="2400"/>
              </a:lnSpc>
            </a:pPr>
            <a:r>
              <a:rPr lang="hu-HU" sz="2400" dirty="0" smtClean="0"/>
              <a:t>Párizs</a:t>
            </a:r>
            <a:endParaRPr lang="hu-HU"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20688"/>
            <a:ext cx="3491880" cy="2862322"/>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a:t>
            </a:r>
            <a:r>
              <a:rPr lang="hu-HU" sz="2400" b="1" i="1" dirty="0" smtClean="0"/>
              <a:t> </a:t>
            </a:r>
            <a:r>
              <a:rPr lang="hu-HU" sz="2400" b="1" dirty="0" smtClean="0"/>
              <a:t>Gyermeket szoptató nő</a:t>
            </a:r>
            <a:r>
              <a:rPr lang="hu-HU" sz="2400" dirty="0" smtClean="0"/>
              <a:t> 1894</a:t>
            </a:r>
          </a:p>
          <a:p>
            <a:pPr algn="ctr">
              <a:lnSpc>
                <a:spcPts val="2400"/>
              </a:lnSpc>
            </a:pPr>
            <a:r>
              <a:rPr lang="hu-HU" sz="2400" dirty="0" smtClean="0"/>
              <a:t> olaj, vászon  </a:t>
            </a:r>
          </a:p>
          <a:p>
            <a:pPr algn="ctr">
              <a:lnSpc>
                <a:spcPts val="2400"/>
              </a:lnSpc>
            </a:pPr>
            <a:r>
              <a:rPr lang="hu-HU" sz="2400" dirty="0" smtClean="0"/>
              <a:t>412 x 325 mm </a:t>
            </a:r>
          </a:p>
          <a:p>
            <a:pPr algn="ctr">
              <a:lnSpc>
                <a:spcPts val="2400"/>
              </a:lnSpc>
            </a:pPr>
            <a:r>
              <a:rPr lang="hu-HU" sz="2400" dirty="0" smtClean="0"/>
              <a:t> </a:t>
            </a:r>
            <a:r>
              <a:rPr lang="hu-HU" sz="2400" dirty="0" err="1" smtClean="0"/>
              <a:t>Scottish</a:t>
            </a:r>
            <a:r>
              <a:rPr lang="hu-HU" sz="2400" dirty="0" smtClean="0"/>
              <a:t> National </a:t>
            </a:r>
            <a:r>
              <a:rPr lang="hu-HU" sz="2400" dirty="0" err="1" smtClean="0"/>
              <a:t>Gallery</a:t>
            </a:r>
            <a:r>
              <a:rPr lang="hu-HU" sz="2400" u="sng" dirty="0" smtClean="0"/>
              <a:t> </a:t>
            </a:r>
            <a:br>
              <a:rPr lang="hu-HU" sz="2400" u="sng" dirty="0" smtClean="0"/>
            </a:br>
            <a:r>
              <a:rPr lang="hu-HU" sz="2400" dirty="0" smtClean="0"/>
              <a:t>Edinburgh</a:t>
            </a:r>
          </a:p>
          <a:p>
            <a:pPr>
              <a:lnSpc>
                <a:spcPts val="2400"/>
              </a:lnSpc>
            </a:pPr>
            <a:endParaRPr lang="hu-HU" sz="2400" dirty="0" smtClean="0"/>
          </a:p>
          <a:p>
            <a:pPr>
              <a:lnSpc>
                <a:spcPts val="2400"/>
              </a:lnSpc>
            </a:pPr>
            <a:endParaRPr lang="hu-HU" sz="2400" b="1" dirty="0" smtClean="0"/>
          </a:p>
        </p:txBody>
      </p:sp>
      <p:sp>
        <p:nvSpPr>
          <p:cNvPr id="109570" name="AutoShape 2" descr="Egy nő, aki gyermeket szoptat alkotó: Pierre Auguste Reno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9572" name="AutoShape 4" descr="Egy nő, aki gyermeket szoptat alkotó: Pierre Auguste Reno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09575" name="Picture 7" descr="Fájl:Pierre-Auguste Renoir – Gyermeket szoptató nő – Google Art Project.jpg"/>
          <p:cNvPicPr>
            <a:picLocks noChangeAspect="1" noChangeArrowheads="1"/>
          </p:cNvPicPr>
          <p:nvPr/>
        </p:nvPicPr>
        <p:blipFill>
          <a:blip r:embed="rId2" cstate="email">
            <a:lum contrast="10000"/>
          </a:blip>
          <a:srcRect/>
          <a:stretch>
            <a:fillRect/>
          </a:stretch>
        </p:blipFill>
        <p:spPr bwMode="auto">
          <a:xfrm>
            <a:off x="3491880" y="0"/>
            <a:ext cx="5211256" cy="664158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988840"/>
            <a:ext cx="8568952" cy="1938992"/>
          </a:xfrm>
          <a:prstGeom prst="rect">
            <a:avLst/>
          </a:prstGeom>
        </p:spPr>
        <p:txBody>
          <a:bodyPr wrap="square">
            <a:spAutoFit/>
          </a:bodyPr>
          <a:lstStyle/>
          <a:p>
            <a:r>
              <a:rPr lang="hu-HU" sz="2400" b="1" u="sng" dirty="0"/>
              <a:t>Külön egység mutatja be Renoir </a:t>
            </a:r>
            <a:r>
              <a:rPr lang="hu-HU" sz="2400" b="1" u="sng" dirty="0" smtClean="0"/>
              <a:t>aktjait</a:t>
            </a:r>
            <a:r>
              <a:rPr lang="hu-HU" sz="2400" dirty="0" smtClean="0"/>
              <a:t>. </a:t>
            </a:r>
          </a:p>
          <a:p>
            <a:r>
              <a:rPr lang="hu-HU" sz="2400" dirty="0" smtClean="0"/>
              <a:t>A </a:t>
            </a:r>
            <a:r>
              <a:rPr lang="hu-HU" sz="2400" dirty="0"/>
              <a:t>látogatók találkozhatnak Renoir ritka férfiaktjainak, valamint szintén nem gyakori impresszionista aktjainak magas színvonalú példáival, a terem fő látványossága azonban a Szépművészeti négy éve megvásárolt fekvő aktja és annak két </a:t>
            </a:r>
            <a:r>
              <a:rPr lang="hu-HU" sz="2400" dirty="0" smtClean="0"/>
              <a:t>párdarabja.</a:t>
            </a:r>
            <a:endParaRPr lang="hu-HU" sz="2400" dirty="0"/>
          </a:p>
        </p:txBody>
      </p:sp>
      <p:sp>
        <p:nvSpPr>
          <p:cNvPr id="3" name="Téglalap 2"/>
          <p:cNvSpPr/>
          <p:nvPr/>
        </p:nvSpPr>
        <p:spPr>
          <a:xfrm>
            <a:off x="1979712" y="5013176"/>
            <a:ext cx="4572000" cy="1200329"/>
          </a:xfrm>
          <a:prstGeom prst="rect">
            <a:avLst/>
          </a:prstGeom>
        </p:spPr>
        <p:txBody>
          <a:bodyPr>
            <a:spAutoFit/>
          </a:bodyPr>
          <a:lstStyle/>
          <a:p>
            <a:r>
              <a:rPr lang="hu-HU" dirty="0" smtClean="0">
                <a:hlinkClick r:id="rId2"/>
              </a:rPr>
              <a:t>https://www.valaszonline.hu/2023/10/25/renoir-kiallitas-szepmuveszeti-muzeum-fekvo-akt-gabrielle-orsay-orangerie/</a:t>
            </a:r>
            <a:endParaRPr lang="hu-HU" dirty="0" smtClean="0"/>
          </a:p>
          <a:p>
            <a:endParaRPr lang="hu-H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836712"/>
            <a:ext cx="3707904" cy="1938992"/>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a:t>
            </a:r>
            <a:r>
              <a:rPr lang="fr-FR" sz="2400" dirty="0" smtClean="0"/>
              <a:t> </a:t>
            </a:r>
            <a:endParaRPr lang="hu-HU" sz="2400" dirty="0" smtClean="0"/>
          </a:p>
          <a:p>
            <a:pPr algn="ctr">
              <a:lnSpc>
                <a:spcPts val="2400"/>
              </a:lnSpc>
            </a:pPr>
            <a:r>
              <a:rPr lang="fr-FR" sz="2400" dirty="0" smtClean="0"/>
              <a:t> </a:t>
            </a:r>
            <a:r>
              <a:rPr lang="hu-HU" sz="2400" b="1" dirty="0" smtClean="0"/>
              <a:t>Egy fiú macskával </a:t>
            </a:r>
          </a:p>
          <a:p>
            <a:pPr algn="ctr">
              <a:lnSpc>
                <a:spcPts val="2400"/>
              </a:lnSpc>
            </a:pPr>
            <a:r>
              <a:rPr lang="hu-HU" sz="2400" dirty="0" smtClean="0"/>
              <a:t>1868 </a:t>
            </a:r>
          </a:p>
          <a:p>
            <a:pPr algn="ctr">
              <a:lnSpc>
                <a:spcPts val="2400"/>
              </a:lnSpc>
            </a:pPr>
            <a:r>
              <a:rPr lang="hu-HU" sz="2400" dirty="0" smtClean="0"/>
              <a:t> olaj, vászon </a:t>
            </a:r>
          </a:p>
          <a:p>
            <a:pPr algn="ctr">
              <a:lnSpc>
                <a:spcPts val="2400"/>
              </a:lnSpc>
            </a:pPr>
            <a:r>
              <a:rPr lang="fr-FR" sz="2400" dirty="0" smtClean="0"/>
              <a:t>123 </a:t>
            </a:r>
            <a:r>
              <a:rPr lang="hu-HU" sz="2400" dirty="0" smtClean="0"/>
              <a:t>x </a:t>
            </a:r>
            <a:r>
              <a:rPr lang="fr-FR" sz="2400" dirty="0" smtClean="0"/>
              <a:t>66 cm</a:t>
            </a:r>
            <a:endParaRPr lang="hu-HU" sz="2400" dirty="0" smtClean="0"/>
          </a:p>
          <a:p>
            <a:pPr algn="ctr">
              <a:lnSpc>
                <a:spcPts val="2400"/>
              </a:lnSpc>
            </a:pPr>
            <a:r>
              <a:rPr lang="hu-HU" sz="2400" dirty="0" err="1" smtClean="0"/>
              <a:t>Musee</a:t>
            </a:r>
            <a:r>
              <a:rPr lang="hu-HU" sz="2400" dirty="0" smtClean="0"/>
              <a:t> </a:t>
            </a:r>
            <a:r>
              <a:rPr lang="hu-HU" sz="2400" dirty="0" err="1" smtClean="0"/>
              <a:t>d'Orsay</a:t>
            </a:r>
            <a:r>
              <a:rPr lang="hu-HU" sz="2400" dirty="0" smtClean="0"/>
              <a:t>, Párizs </a:t>
            </a:r>
            <a:endParaRPr lang="hu-HU" sz="2400" dirty="0"/>
          </a:p>
        </p:txBody>
      </p:sp>
      <p:sp>
        <p:nvSpPr>
          <p:cNvPr id="6146" name="AutoShape 2" descr="Egy fiú macskával, 1868 alkotó: Pierre Auguste Reno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6148" name="AutoShape 4" descr="Egy fiú macskával, 1868 alkotó: Pierre Auguste Reno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6149" name="Picture 5" descr="C:\Users\User\Downloads\Pierre Auguste Renoir - A Boy with a Cat 1868  - (MeisterDrucke-53835).jpg"/>
          <p:cNvPicPr>
            <a:picLocks noChangeAspect="1" noChangeArrowheads="1"/>
          </p:cNvPicPr>
          <p:nvPr/>
        </p:nvPicPr>
        <p:blipFill>
          <a:blip r:embed="rId2" cstate="email">
            <a:lum contrast="10000"/>
          </a:blip>
          <a:srcRect/>
          <a:stretch>
            <a:fillRect/>
          </a:stretch>
        </p:blipFill>
        <p:spPr bwMode="auto">
          <a:xfrm>
            <a:off x="3851920" y="0"/>
            <a:ext cx="3609826"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www.valaszonline.hu/wp-content/uploads/2023/10/DSC7640-1200x675.jpg"/>
          <p:cNvPicPr>
            <a:picLocks noChangeAspect="1" noChangeArrowheads="1"/>
          </p:cNvPicPr>
          <p:nvPr/>
        </p:nvPicPr>
        <p:blipFill>
          <a:blip r:embed="rId2" cstate="email">
            <a:lum bright="20000" contrast="30000"/>
          </a:blip>
          <a:srcRect/>
          <a:stretch>
            <a:fillRect/>
          </a:stretch>
        </p:blipFill>
        <p:spPr bwMode="auto">
          <a:xfrm>
            <a:off x="271522" y="1340768"/>
            <a:ext cx="8600956" cy="4838037"/>
          </a:xfrm>
          <a:prstGeom prst="rect">
            <a:avLst/>
          </a:prstGeom>
          <a:noFill/>
        </p:spPr>
      </p:pic>
      <p:sp>
        <p:nvSpPr>
          <p:cNvPr id="3" name="Téglalap 2"/>
          <p:cNvSpPr/>
          <p:nvPr/>
        </p:nvSpPr>
        <p:spPr>
          <a:xfrm>
            <a:off x="0" y="404664"/>
            <a:ext cx="9144000" cy="712183"/>
          </a:xfrm>
          <a:prstGeom prst="rect">
            <a:avLst/>
          </a:prstGeom>
        </p:spPr>
        <p:txBody>
          <a:bodyPr wrap="square">
            <a:spAutoFit/>
          </a:bodyPr>
          <a:lstStyle/>
          <a:p>
            <a:pPr algn="ctr">
              <a:lnSpc>
                <a:spcPts val="2400"/>
              </a:lnSpc>
            </a:pPr>
            <a:r>
              <a:rPr lang="hu-HU" sz="2400" dirty="0" smtClean="0"/>
              <a:t>   A terem fő látványossága a Szépművészeti négy éve megvásárolt fekvő aktja és annak két párdarabja</a:t>
            </a:r>
            <a:endParaRPr lang="hu-HU"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www.szepmuveszeti.hu/app/uploads/2022/08/233707.jpg"/>
          <p:cNvPicPr>
            <a:picLocks noChangeAspect="1" noChangeArrowheads="1"/>
          </p:cNvPicPr>
          <p:nvPr/>
        </p:nvPicPr>
        <p:blipFill>
          <a:blip r:embed="rId3" cstate="email"/>
          <a:srcRect/>
          <a:stretch>
            <a:fillRect/>
          </a:stretch>
        </p:blipFill>
        <p:spPr bwMode="auto">
          <a:xfrm>
            <a:off x="215516" y="1844824"/>
            <a:ext cx="8712968" cy="3579578"/>
          </a:xfrm>
          <a:prstGeom prst="rect">
            <a:avLst/>
          </a:prstGeom>
          <a:noFill/>
        </p:spPr>
      </p:pic>
      <p:sp>
        <p:nvSpPr>
          <p:cNvPr id="31746" name="AutoShape 2" descr="https://s.24.hu/app/uploads/2019/05/dbzol20190523001-1024x57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1748" name="AutoShape 4" descr="https://s.24.hu/app/uploads/2019/05/dbzol20190523001-1024x57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1750" name="AutoShape 6" descr="https://s.24.hu/app/uploads/2019/05/dbzol20190523001-1024x57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8" name="Téglalap 7"/>
          <p:cNvSpPr/>
          <p:nvPr/>
        </p:nvSpPr>
        <p:spPr>
          <a:xfrm>
            <a:off x="0" y="260648"/>
            <a:ext cx="9144000" cy="707886"/>
          </a:xfrm>
          <a:prstGeom prst="rect">
            <a:avLst/>
          </a:prstGeom>
        </p:spPr>
        <p:txBody>
          <a:bodyPr wrap="square">
            <a:spAutoFit/>
          </a:bodyPr>
          <a:lstStyle/>
          <a:p>
            <a:pPr algn="ctr">
              <a:lnSpc>
                <a:spcPts val="2400"/>
              </a:lnSpc>
            </a:pPr>
            <a:r>
              <a:rPr lang="hu-HU" sz="2400" b="1" u="sng" dirty="0" smtClean="0"/>
              <a:t> Pierre-</a:t>
            </a:r>
            <a:r>
              <a:rPr lang="fr-FR" sz="2400" b="1" u="sng" dirty="0" smtClean="0"/>
              <a:t>Auguste Renoir</a:t>
            </a:r>
            <a:r>
              <a:rPr lang="hu-HU" sz="2400" b="1" u="sng" dirty="0" smtClean="0"/>
              <a:t>:  </a:t>
            </a:r>
            <a:r>
              <a:rPr lang="hu-HU" sz="2400" b="1" dirty="0" smtClean="0"/>
              <a:t>Fekvő női akt (</a:t>
            </a:r>
            <a:r>
              <a:rPr lang="hu-HU" sz="2400" b="1" dirty="0" err="1" smtClean="0"/>
              <a:t>Gabrielle</a:t>
            </a:r>
            <a:r>
              <a:rPr lang="hu-HU" sz="2400" b="1" dirty="0" smtClean="0"/>
              <a:t>), </a:t>
            </a:r>
            <a:r>
              <a:rPr lang="hu-HU" sz="2400" dirty="0" smtClean="0"/>
              <a:t>1903</a:t>
            </a:r>
            <a:br>
              <a:rPr lang="hu-HU" sz="2400" dirty="0" smtClean="0"/>
            </a:br>
            <a:r>
              <a:rPr lang="hu-HU" sz="2400" dirty="0" smtClean="0"/>
              <a:t>olaj, vászon,</a:t>
            </a:r>
            <a:r>
              <a:rPr lang="da-DK" sz="2400" dirty="0" smtClean="0"/>
              <a:t> 65,3 × 155,3 cm</a:t>
            </a:r>
            <a:r>
              <a:rPr lang="hu-HU" sz="2400" dirty="0" smtClean="0"/>
              <a:t>, Szépművészeti Múzeum, Budapest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https://www.valaszonline.hu/wp-content/uploads/2023/10/15renoirFekvoOrangerie-1200x495.jpg"/>
          <p:cNvPicPr>
            <a:picLocks noChangeAspect="1" noChangeArrowheads="1"/>
          </p:cNvPicPr>
          <p:nvPr/>
        </p:nvPicPr>
        <p:blipFill>
          <a:blip r:embed="rId2" cstate="email"/>
          <a:srcRect/>
          <a:stretch>
            <a:fillRect/>
          </a:stretch>
        </p:blipFill>
        <p:spPr bwMode="auto">
          <a:xfrm>
            <a:off x="206880" y="2204864"/>
            <a:ext cx="8730239" cy="3601224"/>
          </a:xfrm>
          <a:prstGeom prst="rect">
            <a:avLst/>
          </a:prstGeom>
          <a:noFill/>
        </p:spPr>
      </p:pic>
      <p:sp>
        <p:nvSpPr>
          <p:cNvPr id="4" name="Téglalap 3"/>
          <p:cNvSpPr/>
          <p:nvPr/>
        </p:nvSpPr>
        <p:spPr>
          <a:xfrm>
            <a:off x="0" y="332656"/>
            <a:ext cx="9144000" cy="1631216"/>
          </a:xfrm>
          <a:prstGeom prst="rect">
            <a:avLst/>
          </a:prstGeom>
        </p:spPr>
        <p:txBody>
          <a:bodyPr wrap="square">
            <a:spAutoFit/>
          </a:bodyPr>
          <a:lstStyle/>
          <a:p>
            <a:pPr algn="ctr">
              <a:lnSpc>
                <a:spcPts val="2400"/>
              </a:lnSpc>
            </a:pPr>
            <a:r>
              <a:rPr lang="hu-HU" sz="2400" b="1" u="sng" dirty="0" smtClean="0"/>
              <a:t>Pierre-</a:t>
            </a:r>
            <a:r>
              <a:rPr lang="fr-FR" sz="2400" b="1" u="sng" dirty="0" smtClean="0"/>
              <a:t>Auguste Renoir</a:t>
            </a:r>
            <a:r>
              <a:rPr lang="hu-HU" sz="2400" b="1" dirty="0" smtClean="0"/>
              <a:t>: Fekvő akt, (</a:t>
            </a:r>
            <a:r>
              <a:rPr lang="hu-HU" sz="2400" b="1" dirty="0" err="1" smtClean="0"/>
              <a:t>Gabrielle</a:t>
            </a:r>
            <a:r>
              <a:rPr lang="hu-HU" sz="2400" b="1" dirty="0" smtClean="0"/>
              <a:t>), </a:t>
            </a:r>
            <a:r>
              <a:rPr lang="fr-FR" sz="2400" dirty="0" smtClean="0"/>
              <a:t>1907</a:t>
            </a:r>
            <a:r>
              <a:rPr lang="hu-HU" sz="2400" dirty="0" smtClean="0"/>
              <a:t>, olaj, vászon</a:t>
            </a:r>
            <a:r>
              <a:rPr lang="fr-FR" sz="2400" dirty="0" smtClean="0"/>
              <a:t> </a:t>
            </a:r>
            <a:endParaRPr lang="hu-HU" sz="2400" dirty="0" smtClean="0"/>
          </a:p>
          <a:p>
            <a:pPr algn="ctr">
              <a:lnSpc>
                <a:spcPts val="2400"/>
              </a:lnSpc>
            </a:pPr>
            <a:r>
              <a:rPr lang="fr-FR" sz="2400" dirty="0" smtClean="0"/>
              <a:t>67x16 </a:t>
            </a:r>
            <a:r>
              <a:rPr lang="hu-HU" sz="2400" dirty="0" smtClean="0"/>
              <a:t>0 c</a:t>
            </a:r>
            <a:r>
              <a:rPr lang="fr-FR" sz="2400" dirty="0" smtClean="0"/>
              <a:t>m</a:t>
            </a:r>
            <a:r>
              <a:rPr lang="hu-HU" sz="2400" dirty="0" smtClean="0"/>
              <a:t>, </a:t>
            </a:r>
            <a:r>
              <a:rPr lang="fr-FR" sz="2400" dirty="0" smtClean="0"/>
              <a:t>Musée de l'Orangerie</a:t>
            </a:r>
            <a:r>
              <a:rPr lang="hu-HU" sz="2400" dirty="0" smtClean="0"/>
              <a:t>, Párizs</a:t>
            </a:r>
          </a:p>
          <a:p>
            <a:endParaRPr lang="hu-HU" sz="2000" dirty="0" smtClean="0"/>
          </a:p>
          <a:p>
            <a:pPr algn="ctr"/>
            <a:r>
              <a:rPr lang="hu-HU" sz="2000" dirty="0" smtClean="0"/>
              <a:t>A pár évvel későbbi festményen a háttér és a díszpárna kidolgozottabb (fotó: © </a:t>
            </a:r>
            <a:r>
              <a:rPr lang="hu-HU" sz="2000" dirty="0" err="1" smtClean="0"/>
              <a:t>RMN-Grand</a:t>
            </a:r>
            <a:r>
              <a:rPr lang="hu-HU" sz="2000" dirty="0" smtClean="0"/>
              <a:t> </a:t>
            </a:r>
            <a:r>
              <a:rPr lang="hu-HU" sz="2000" dirty="0" err="1" smtClean="0"/>
              <a:t>Palais</a:t>
            </a:r>
            <a:r>
              <a:rPr lang="hu-HU" sz="2000" dirty="0" smtClean="0"/>
              <a:t> (</a:t>
            </a:r>
            <a:r>
              <a:rPr lang="hu-HU" sz="2000" dirty="0" err="1" smtClean="0"/>
              <a:t>musée</a:t>
            </a:r>
            <a:r>
              <a:rPr lang="hu-HU" sz="2000" dirty="0" smtClean="0"/>
              <a:t> de </a:t>
            </a:r>
            <a:r>
              <a:rPr lang="hu-HU" sz="2000" dirty="0" err="1" smtClean="0"/>
              <a:t>l’Orangerie</a:t>
            </a:r>
            <a:r>
              <a:rPr lang="hu-HU" sz="2000" dirty="0" smtClean="0"/>
              <a:t>) / </a:t>
            </a:r>
            <a:r>
              <a:rPr lang="hu-HU" sz="2000" dirty="0" err="1" smtClean="0"/>
              <a:t>Hervé</a:t>
            </a:r>
            <a:r>
              <a:rPr lang="hu-HU" sz="2000" dirty="0" smtClean="0"/>
              <a:t> </a:t>
            </a:r>
            <a:r>
              <a:rPr lang="hu-HU" sz="2000" dirty="0" err="1" smtClean="0"/>
              <a:t>Lewandowsk</a:t>
            </a:r>
            <a:endParaRPr lang="hu-H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476672"/>
            <a:ext cx="9144000" cy="461665"/>
          </a:xfrm>
          <a:prstGeom prst="rect">
            <a:avLst/>
          </a:prstGeom>
        </p:spPr>
        <p:txBody>
          <a:bodyPr wrap="square">
            <a:spAutoFit/>
          </a:bodyPr>
          <a:lstStyle/>
          <a:p>
            <a:pPr algn="ctr"/>
            <a:r>
              <a:rPr lang="hu-HU" sz="2400" b="1" dirty="0" smtClean="0"/>
              <a:t>Szépművészeti Múzeum, Budapest</a:t>
            </a:r>
            <a:endParaRPr lang="hu-HU" sz="2400" b="1" dirty="0"/>
          </a:p>
        </p:txBody>
      </p:sp>
      <p:pic>
        <p:nvPicPr>
          <p:cNvPr id="100354" name="Picture 2" descr="https://csodalatosbudapest.hu/wp-content/uploads/2023/09/budapest-szepmuveszeti-muzeum-renoir-kiallitas-csodalatosbudapest.jpg"/>
          <p:cNvPicPr>
            <a:picLocks noChangeAspect="1" noChangeArrowheads="1"/>
          </p:cNvPicPr>
          <p:nvPr/>
        </p:nvPicPr>
        <p:blipFill>
          <a:blip r:embed="rId2" cstate="email"/>
          <a:srcRect/>
          <a:stretch>
            <a:fillRect/>
          </a:stretch>
        </p:blipFill>
        <p:spPr bwMode="auto">
          <a:xfrm>
            <a:off x="152704" y="1412776"/>
            <a:ext cx="8838592" cy="496855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gillesphotos.com/photos_web/Musee-Orsay/Peinture-et-scupture-Musee-d-Orsay%20(50).jpg"/>
          <p:cNvPicPr>
            <a:picLocks noChangeAspect="1" noChangeArrowheads="1"/>
          </p:cNvPicPr>
          <p:nvPr/>
        </p:nvPicPr>
        <p:blipFill>
          <a:blip r:embed="rId2" cstate="email">
            <a:lum bright="20000" contrast="40000"/>
          </a:blip>
          <a:srcRect/>
          <a:stretch>
            <a:fillRect/>
          </a:stretch>
        </p:blipFill>
        <p:spPr bwMode="auto">
          <a:xfrm>
            <a:off x="51836" y="1340768"/>
            <a:ext cx="9040327" cy="5085184"/>
          </a:xfrm>
          <a:prstGeom prst="rect">
            <a:avLst/>
          </a:prstGeom>
          <a:noFill/>
        </p:spPr>
      </p:pic>
      <p:sp>
        <p:nvSpPr>
          <p:cNvPr id="5" name="Téglalap 4"/>
          <p:cNvSpPr/>
          <p:nvPr/>
        </p:nvSpPr>
        <p:spPr>
          <a:xfrm>
            <a:off x="0" y="548680"/>
            <a:ext cx="9144000" cy="712183"/>
          </a:xfrm>
          <a:prstGeom prst="rect">
            <a:avLst/>
          </a:prstGeom>
        </p:spPr>
        <p:txBody>
          <a:bodyPr wrap="square">
            <a:spAutoFit/>
          </a:bodyPr>
          <a:lstStyle/>
          <a:p>
            <a:pPr algn="ctr">
              <a:lnSpc>
                <a:spcPts val="2400"/>
              </a:lnSpc>
            </a:pPr>
            <a:r>
              <a:rPr lang="fr-FR" sz="2400" b="1" u="sng" dirty="0" smtClean="0"/>
              <a:t>Pierre-Auguste Renoir</a:t>
            </a:r>
            <a:r>
              <a:rPr lang="hu-HU" sz="2400" b="1" dirty="0" smtClean="0"/>
              <a:t>:  Nagy akt</a:t>
            </a:r>
            <a:r>
              <a:rPr lang="hu-HU" sz="2400" dirty="0" smtClean="0"/>
              <a:t>, 1907, olaj, vászon </a:t>
            </a:r>
          </a:p>
          <a:p>
            <a:pPr algn="ctr">
              <a:lnSpc>
                <a:spcPts val="2400"/>
              </a:lnSpc>
            </a:pPr>
            <a:r>
              <a:rPr lang="hu-HU" sz="2400" dirty="0" err="1" smtClean="0"/>
              <a:t>Musée</a:t>
            </a:r>
            <a:r>
              <a:rPr lang="hu-HU" sz="2400" dirty="0" smtClean="0"/>
              <a:t> </a:t>
            </a:r>
            <a:r>
              <a:rPr lang="hu-HU" sz="2400" dirty="0" err="1" smtClean="0"/>
              <a:t>d'Orsay</a:t>
            </a:r>
            <a:r>
              <a:rPr lang="hu-HU" sz="2400" dirty="0" smtClean="0"/>
              <a:t>, Párizs</a:t>
            </a:r>
            <a:endParaRPr lang="hu-HU" sz="2400" dirty="0"/>
          </a:p>
        </p:txBody>
      </p:sp>
      <p:sp>
        <p:nvSpPr>
          <p:cNvPr id="4" name="Téglalap 3"/>
          <p:cNvSpPr/>
          <p:nvPr/>
        </p:nvSpPr>
        <p:spPr>
          <a:xfrm>
            <a:off x="683568" y="6534834"/>
            <a:ext cx="8460432" cy="646331"/>
          </a:xfrm>
          <a:prstGeom prst="rect">
            <a:avLst/>
          </a:prstGeom>
        </p:spPr>
        <p:txBody>
          <a:bodyPr wrap="square">
            <a:spAutoFit/>
          </a:bodyPr>
          <a:lstStyle/>
          <a:p>
            <a:r>
              <a:rPr lang="hu-HU" dirty="0" smtClean="0">
                <a:hlinkClick r:id="rId3"/>
              </a:rPr>
              <a:t>https://gillesphotos.com/JQ-menu/Musee-d-Orsay.php</a:t>
            </a:r>
            <a:endParaRPr lang="hu-HU" dirty="0" smtClean="0"/>
          </a:p>
          <a:p>
            <a:endParaRPr lang="hu-H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Sleeping woman Gabrielle Renard   by Pierre Auguste Reno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28" name="AutoShape 4" descr="Sleeping woman Gabrielle Renard   by Pierre Auguste Reno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5" name="Téglalap 4"/>
          <p:cNvSpPr/>
          <p:nvPr/>
        </p:nvSpPr>
        <p:spPr>
          <a:xfrm>
            <a:off x="0" y="1556792"/>
            <a:ext cx="3419872" cy="1943289"/>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 </a:t>
            </a:r>
            <a:r>
              <a:rPr lang="hu-HU" sz="2400" b="1" dirty="0" smtClean="0"/>
              <a:t>Alvó nő </a:t>
            </a:r>
          </a:p>
          <a:p>
            <a:pPr algn="ctr">
              <a:lnSpc>
                <a:spcPts val="2400"/>
              </a:lnSpc>
            </a:pPr>
            <a:r>
              <a:rPr lang="hu-HU" sz="2400" b="1" dirty="0" err="1" smtClean="0"/>
              <a:t>Gabrielle</a:t>
            </a:r>
            <a:r>
              <a:rPr lang="hu-HU" sz="2400" b="1" dirty="0" smtClean="0"/>
              <a:t> </a:t>
            </a:r>
            <a:r>
              <a:rPr lang="hu-HU" sz="2400" b="1" dirty="0" err="1" smtClean="0"/>
              <a:t>Renard</a:t>
            </a:r>
            <a:r>
              <a:rPr lang="hu-HU" sz="2400" b="1" dirty="0" smtClean="0"/>
              <a:t> </a:t>
            </a:r>
          </a:p>
          <a:p>
            <a:pPr algn="ctr">
              <a:lnSpc>
                <a:spcPts val="2400"/>
              </a:lnSpc>
            </a:pPr>
            <a:r>
              <a:rPr lang="hu-HU" sz="2400" dirty="0" smtClean="0"/>
              <a:t>1897  </a:t>
            </a:r>
          </a:p>
          <a:p>
            <a:pPr algn="ctr">
              <a:lnSpc>
                <a:spcPts val="2400"/>
              </a:lnSpc>
            </a:pPr>
            <a:r>
              <a:rPr lang="hu-HU" sz="2400" dirty="0" smtClean="0"/>
              <a:t>olaj vászon</a:t>
            </a:r>
          </a:p>
          <a:p>
            <a:pPr algn="ctr">
              <a:lnSpc>
                <a:spcPts val="2400"/>
              </a:lnSpc>
            </a:pPr>
            <a:r>
              <a:rPr lang="hu-HU" sz="2400" dirty="0" err="1" smtClean="0"/>
              <a:t>Magántuljdon</a:t>
            </a:r>
            <a:endParaRPr lang="hu-HU" sz="2400" dirty="0"/>
          </a:p>
        </p:txBody>
      </p:sp>
      <p:pic>
        <p:nvPicPr>
          <p:cNvPr id="1030" name="Picture 6"/>
          <p:cNvPicPr>
            <a:picLocks noChangeAspect="1" noChangeArrowheads="1"/>
          </p:cNvPicPr>
          <p:nvPr/>
        </p:nvPicPr>
        <p:blipFill>
          <a:blip r:embed="rId2" cstate="email">
            <a:lum contrast="10000"/>
          </a:blip>
          <a:srcRect/>
          <a:stretch>
            <a:fillRect/>
          </a:stretch>
        </p:blipFill>
        <p:spPr bwMode="auto">
          <a:xfrm>
            <a:off x="3419872" y="0"/>
            <a:ext cx="50924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836712"/>
            <a:ext cx="3347864" cy="1938992"/>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a:t>
            </a:r>
            <a:r>
              <a:rPr lang="fr-FR" sz="2400" dirty="0" smtClean="0"/>
              <a:t> </a:t>
            </a:r>
            <a:endParaRPr lang="hu-HU" sz="2400" dirty="0" smtClean="0"/>
          </a:p>
          <a:p>
            <a:pPr algn="ctr">
              <a:lnSpc>
                <a:spcPts val="2400"/>
              </a:lnSpc>
            </a:pPr>
            <a:r>
              <a:rPr lang="fr-FR" sz="2400" dirty="0" smtClean="0"/>
              <a:t> </a:t>
            </a:r>
            <a:r>
              <a:rPr lang="hu-HU" sz="2400" b="1" dirty="0" err="1" smtClean="0"/>
              <a:t>Gabrielle</a:t>
            </a:r>
            <a:r>
              <a:rPr lang="hu-HU" sz="2400" b="1" dirty="0" smtClean="0"/>
              <a:t> rózsával</a:t>
            </a:r>
          </a:p>
          <a:p>
            <a:pPr algn="ctr">
              <a:lnSpc>
                <a:spcPts val="2400"/>
              </a:lnSpc>
            </a:pPr>
            <a:r>
              <a:rPr lang="en-US" sz="2400" dirty="0" smtClean="0"/>
              <a:t>1911</a:t>
            </a:r>
            <a:br>
              <a:rPr lang="en-US" sz="2400" dirty="0" smtClean="0"/>
            </a:br>
            <a:r>
              <a:rPr lang="en-US" sz="2400" dirty="0" smtClean="0"/>
              <a:t>Oil on canvas</a:t>
            </a:r>
            <a:endParaRPr lang="hu-HU" sz="2400" dirty="0" smtClean="0"/>
          </a:p>
          <a:p>
            <a:pPr algn="ctr">
              <a:lnSpc>
                <a:spcPts val="2400"/>
              </a:lnSpc>
            </a:pPr>
            <a:r>
              <a:rPr lang="en-US" sz="2400" dirty="0" smtClean="0"/>
              <a:t>56 x 47 cm</a:t>
            </a:r>
            <a:br>
              <a:rPr lang="en-US" sz="2400" dirty="0" smtClean="0"/>
            </a:br>
            <a:r>
              <a:rPr lang="en-US" sz="2400" dirty="0" err="1" smtClean="0"/>
              <a:t>Musée</a:t>
            </a:r>
            <a:r>
              <a:rPr lang="en-US" sz="2400" dirty="0" smtClean="0"/>
              <a:t> d'Orsay, P</a:t>
            </a:r>
            <a:r>
              <a:rPr lang="hu-HU" sz="2400" dirty="0" smtClean="0"/>
              <a:t>á</a:t>
            </a:r>
            <a:r>
              <a:rPr lang="en-US" sz="2400" dirty="0" smtClean="0"/>
              <a:t>r</a:t>
            </a:r>
            <a:r>
              <a:rPr lang="hu-HU" sz="2400" dirty="0" err="1" smtClean="0"/>
              <a:t>izs</a:t>
            </a:r>
            <a:endParaRPr lang="hu-HU" sz="2400" dirty="0"/>
          </a:p>
        </p:txBody>
      </p:sp>
      <p:pic>
        <p:nvPicPr>
          <p:cNvPr id="25602" name="Picture 2" descr="Auguste Renoir - Gabrielle à la rose"/>
          <p:cNvPicPr>
            <a:picLocks noChangeAspect="1" noChangeArrowheads="1"/>
          </p:cNvPicPr>
          <p:nvPr/>
        </p:nvPicPr>
        <p:blipFill>
          <a:blip r:embed="rId2" cstate="email"/>
          <a:srcRect/>
          <a:stretch>
            <a:fillRect/>
          </a:stretch>
        </p:blipFill>
        <p:spPr bwMode="auto">
          <a:xfrm>
            <a:off x="3389714" y="0"/>
            <a:ext cx="5754286" cy="684076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m áll rendelkezésre fényképes leírás."/>
          <p:cNvPicPr>
            <a:picLocks noChangeAspect="1" noChangeArrowheads="1"/>
          </p:cNvPicPr>
          <p:nvPr/>
        </p:nvPicPr>
        <p:blipFill>
          <a:blip r:embed="rId2" cstate="email">
            <a:lum contrast="20000"/>
          </a:blip>
          <a:srcRect/>
          <a:stretch>
            <a:fillRect/>
          </a:stretch>
        </p:blipFill>
        <p:spPr bwMode="auto">
          <a:xfrm>
            <a:off x="3120081" y="71438"/>
            <a:ext cx="6023919" cy="6858000"/>
          </a:xfrm>
          <a:prstGeom prst="rect">
            <a:avLst/>
          </a:prstGeom>
          <a:noFill/>
        </p:spPr>
      </p:pic>
      <p:sp>
        <p:nvSpPr>
          <p:cNvPr id="3" name="Téglalap 2"/>
          <p:cNvSpPr/>
          <p:nvPr/>
        </p:nvSpPr>
        <p:spPr>
          <a:xfrm>
            <a:off x="0" y="908720"/>
            <a:ext cx="3059832" cy="2246769"/>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a:t>
            </a:r>
            <a:r>
              <a:rPr lang="fr-FR" sz="2400" dirty="0" smtClean="0"/>
              <a:t> </a:t>
            </a:r>
            <a:endParaRPr lang="hu-HU" sz="2400" dirty="0" smtClean="0"/>
          </a:p>
          <a:p>
            <a:pPr algn="ctr">
              <a:lnSpc>
                <a:spcPts val="2400"/>
              </a:lnSpc>
            </a:pPr>
            <a:r>
              <a:rPr lang="fr-FR" sz="2400" dirty="0" smtClean="0"/>
              <a:t> </a:t>
            </a:r>
            <a:r>
              <a:rPr lang="hu-HU" sz="2400" b="1" dirty="0" err="1" smtClean="0"/>
              <a:t>Gabrielle</a:t>
            </a:r>
            <a:r>
              <a:rPr lang="hu-HU" sz="2400" b="1" dirty="0" smtClean="0"/>
              <a:t> rózsával</a:t>
            </a:r>
          </a:p>
          <a:p>
            <a:pPr algn="ctr">
              <a:lnSpc>
                <a:spcPts val="2400"/>
              </a:lnSpc>
            </a:pPr>
            <a:r>
              <a:rPr lang="en-US" sz="2400" dirty="0" smtClean="0"/>
              <a:t>1911</a:t>
            </a:r>
            <a:br>
              <a:rPr lang="en-US" sz="2400" dirty="0" smtClean="0"/>
            </a:br>
            <a:r>
              <a:rPr lang="en-US" sz="2400" dirty="0" smtClean="0"/>
              <a:t>Oil on canvas</a:t>
            </a:r>
            <a:endParaRPr lang="hu-HU" sz="2400" dirty="0" smtClean="0"/>
          </a:p>
          <a:p>
            <a:pPr algn="ctr">
              <a:lnSpc>
                <a:spcPts val="2400"/>
              </a:lnSpc>
            </a:pPr>
            <a:r>
              <a:rPr lang="en-US" sz="2400" dirty="0" smtClean="0"/>
              <a:t>56 x 47 cm</a:t>
            </a:r>
            <a:br>
              <a:rPr lang="en-US" sz="2400" dirty="0" smtClean="0"/>
            </a:br>
            <a:r>
              <a:rPr lang="en-US" sz="2400" dirty="0" err="1" smtClean="0"/>
              <a:t>Musée</a:t>
            </a:r>
            <a:r>
              <a:rPr lang="en-US" sz="2400" dirty="0" smtClean="0"/>
              <a:t> d'Orsay, P</a:t>
            </a:r>
            <a:r>
              <a:rPr lang="hu-HU" sz="2400" dirty="0" smtClean="0"/>
              <a:t>á</a:t>
            </a:r>
            <a:r>
              <a:rPr lang="en-US" sz="2400" dirty="0" smtClean="0"/>
              <a:t>r</a:t>
            </a:r>
            <a:r>
              <a:rPr lang="hu-HU" sz="2400" dirty="0" err="1" smtClean="0"/>
              <a:t>izs</a:t>
            </a:r>
            <a:endParaRPr lang="hu-HU"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652120" y="3717032"/>
            <a:ext cx="3491880" cy="923330"/>
          </a:xfrm>
          <a:prstGeom prst="rect">
            <a:avLst/>
          </a:prstGeom>
        </p:spPr>
        <p:txBody>
          <a:bodyPr wrap="square">
            <a:spAutoFit/>
          </a:bodyPr>
          <a:lstStyle/>
          <a:p>
            <a:r>
              <a:rPr lang="hu-HU" b="1" u="sng" dirty="0" smtClean="0"/>
              <a:t>Pierre </a:t>
            </a:r>
            <a:r>
              <a:rPr lang="fr-FR" b="1" u="sng" dirty="0" smtClean="0"/>
              <a:t> Auguste Renoir </a:t>
            </a:r>
            <a:r>
              <a:rPr lang="hu-HU" dirty="0" smtClean="0"/>
              <a:t>A Torzó, napfényhatás (1876) (fotó: © R M N – Grand </a:t>
            </a:r>
            <a:r>
              <a:rPr lang="hu-HU" dirty="0" err="1" smtClean="0"/>
              <a:t>Palais</a:t>
            </a:r>
            <a:r>
              <a:rPr lang="hu-HU" dirty="0" smtClean="0"/>
              <a:t> (</a:t>
            </a:r>
            <a:r>
              <a:rPr lang="hu-HU" dirty="0" err="1" smtClean="0"/>
              <a:t>Musée</a:t>
            </a:r>
            <a:r>
              <a:rPr lang="hu-HU" dirty="0" smtClean="0"/>
              <a:t> d’ </a:t>
            </a:r>
            <a:r>
              <a:rPr lang="hu-HU" dirty="0" err="1" smtClean="0"/>
              <a:t>Orsay</a:t>
            </a:r>
            <a:r>
              <a:rPr lang="hu-HU" dirty="0" smtClean="0"/>
              <a:t>)</a:t>
            </a:r>
            <a:endParaRPr lang="hu-HU" dirty="0"/>
          </a:p>
        </p:txBody>
      </p:sp>
      <p:pic>
        <p:nvPicPr>
          <p:cNvPr id="116738" name="Picture 2" descr="https://www.valaszonline.hu/wp-content/uploads/2023/10/12RenoirTanulmanyTorzo-1086x675.jpg"/>
          <p:cNvPicPr>
            <a:picLocks noChangeAspect="1" noChangeArrowheads="1"/>
          </p:cNvPicPr>
          <p:nvPr/>
        </p:nvPicPr>
        <p:blipFill>
          <a:blip r:embed="rId2" cstate="email">
            <a:lum contrast="20000"/>
          </a:blip>
          <a:srcRect/>
          <a:stretch>
            <a:fillRect/>
          </a:stretch>
        </p:blipFill>
        <p:spPr bwMode="auto">
          <a:xfrm>
            <a:off x="3435108" y="0"/>
            <a:ext cx="5516880" cy="6858000"/>
          </a:xfrm>
          <a:prstGeom prst="rect">
            <a:avLst/>
          </a:prstGeom>
          <a:noFill/>
        </p:spPr>
      </p:pic>
      <p:sp>
        <p:nvSpPr>
          <p:cNvPr id="5" name="Téglalap 4"/>
          <p:cNvSpPr/>
          <p:nvPr/>
        </p:nvSpPr>
        <p:spPr>
          <a:xfrm>
            <a:off x="0" y="692696"/>
            <a:ext cx="3491880" cy="2251065"/>
          </a:xfrm>
          <a:prstGeom prst="rect">
            <a:avLst/>
          </a:prstGeom>
        </p:spPr>
        <p:txBody>
          <a:bodyPr wrap="square">
            <a:spAutoFit/>
          </a:bodyPr>
          <a:lstStyle/>
          <a:p>
            <a:pPr algn="ctr">
              <a:lnSpc>
                <a:spcPts val="2400"/>
              </a:lnSpc>
            </a:pPr>
            <a:r>
              <a:rPr lang="hu-HU" sz="2400" b="1" u="sng" dirty="0" smtClean="0"/>
              <a:t>Pierre - </a:t>
            </a:r>
            <a:r>
              <a:rPr lang="hu-HU" sz="2400" b="1" u="sng" dirty="0" err="1" smtClean="0"/>
              <a:t>Auguste</a:t>
            </a:r>
            <a:r>
              <a:rPr lang="hu-HU" sz="2400" b="1" u="sng" dirty="0" smtClean="0"/>
              <a:t> Renoir </a:t>
            </a:r>
            <a:r>
              <a:rPr lang="hu-HU" sz="2400" b="1" dirty="0" smtClean="0"/>
              <a:t>Torzó, napfényhatás </a:t>
            </a:r>
            <a:r>
              <a:rPr lang="hu-HU" sz="2400" dirty="0" smtClean="0"/>
              <a:t>Tanulmány </a:t>
            </a:r>
          </a:p>
          <a:p>
            <a:pPr algn="ctr">
              <a:lnSpc>
                <a:spcPts val="2400"/>
              </a:lnSpc>
            </a:pPr>
            <a:r>
              <a:rPr lang="hu-HU" sz="2400" dirty="0" smtClean="0"/>
              <a:t>1876</a:t>
            </a:r>
          </a:p>
          <a:p>
            <a:pPr algn="ctr">
              <a:lnSpc>
                <a:spcPts val="2400"/>
              </a:lnSpc>
            </a:pPr>
            <a:r>
              <a:rPr lang="hu-HU" sz="2400" dirty="0" smtClean="0"/>
              <a:t>Olaj, vászon</a:t>
            </a:r>
          </a:p>
          <a:p>
            <a:pPr algn="ctr">
              <a:lnSpc>
                <a:spcPts val="2400"/>
              </a:lnSpc>
            </a:pPr>
            <a:r>
              <a:rPr lang="hu-HU" sz="2400" dirty="0" smtClean="0"/>
              <a:t>Párizs  </a:t>
            </a:r>
            <a:r>
              <a:rPr lang="hu-HU" sz="2400" dirty="0" err="1" smtClean="0"/>
              <a:t>Musée</a:t>
            </a:r>
            <a:r>
              <a:rPr lang="hu-HU" sz="2400" dirty="0" smtClean="0"/>
              <a:t> </a:t>
            </a:r>
            <a:r>
              <a:rPr lang="hu-HU" sz="2400" dirty="0" err="1" smtClean="0"/>
              <a:t>d’Orsay</a:t>
            </a:r>
            <a:endParaRPr lang="hu-HU" sz="2400" dirty="0" smtClean="0"/>
          </a:p>
          <a:p>
            <a:pPr algn="ctr">
              <a:lnSpc>
                <a:spcPts val="2400"/>
              </a:lnSpc>
            </a:pPr>
            <a:r>
              <a:rPr lang="hu-HU" sz="2400" dirty="0" smtClean="0"/>
              <a:t>© R M N - Grand </a:t>
            </a:r>
            <a:r>
              <a:rPr lang="hu-HU" sz="2400" dirty="0" err="1" smtClean="0"/>
              <a:t>Palais</a:t>
            </a:r>
            <a:r>
              <a:rPr lang="hu-HU" sz="2400" dirty="0" smtClean="0"/>
              <a:t> </a:t>
            </a:r>
            <a:endParaRPr lang="hu-HU" sz="2400" dirty="0"/>
          </a:p>
        </p:txBody>
      </p:sp>
      <p:sp>
        <p:nvSpPr>
          <p:cNvPr id="6" name="Téglalap 5"/>
          <p:cNvSpPr/>
          <p:nvPr/>
        </p:nvSpPr>
        <p:spPr>
          <a:xfrm>
            <a:off x="0" y="3500438"/>
            <a:ext cx="3419872" cy="1754326"/>
          </a:xfrm>
          <a:prstGeom prst="rect">
            <a:avLst/>
          </a:prstGeom>
        </p:spPr>
        <p:txBody>
          <a:bodyPr wrap="square">
            <a:spAutoFit/>
          </a:bodyPr>
          <a:lstStyle/>
          <a:p>
            <a:r>
              <a:rPr lang="hu-HU" dirty="0" smtClean="0">
                <a:hlinkClick r:id="rId3"/>
              </a:rPr>
              <a:t>https://magyarmuzeumok.hu/cikk/renoir-a-festo-es-modelljei-erzeki-impresszionizmus-a-szepmuveszeti-muzeum-legujabb-kiallitasan</a:t>
            </a:r>
            <a:endParaRPr lang="hu-HU" dirty="0" smtClean="0"/>
          </a:p>
          <a:p>
            <a:endParaRPr lang="hu-H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Users\User\Downloads\7renoirfurdozok2.exact1980w.jpg"/>
          <p:cNvPicPr>
            <a:picLocks noChangeAspect="1" noChangeArrowheads="1"/>
          </p:cNvPicPr>
          <p:nvPr/>
        </p:nvPicPr>
        <p:blipFill>
          <a:blip r:embed="rId2" cstate="email"/>
          <a:srcRect/>
          <a:stretch>
            <a:fillRect/>
          </a:stretch>
        </p:blipFill>
        <p:spPr bwMode="auto">
          <a:xfrm>
            <a:off x="557808" y="1052736"/>
            <a:ext cx="8028384" cy="5468550"/>
          </a:xfrm>
          <a:prstGeom prst="rect">
            <a:avLst/>
          </a:prstGeom>
          <a:noFill/>
        </p:spPr>
      </p:pic>
      <p:sp>
        <p:nvSpPr>
          <p:cNvPr id="6" name="Téglalap 5"/>
          <p:cNvSpPr/>
          <p:nvPr/>
        </p:nvSpPr>
        <p:spPr>
          <a:xfrm>
            <a:off x="0" y="188640"/>
            <a:ext cx="9144000" cy="707886"/>
          </a:xfrm>
          <a:prstGeom prst="rect">
            <a:avLst/>
          </a:prstGeom>
        </p:spPr>
        <p:txBody>
          <a:bodyPr wrap="square">
            <a:spAutoFit/>
          </a:bodyPr>
          <a:lstStyle/>
          <a:p>
            <a:pPr algn="ctr">
              <a:lnSpc>
                <a:spcPts val="2400"/>
              </a:lnSpc>
            </a:pPr>
            <a:r>
              <a:rPr lang="hu-HU" sz="2400" b="1" u="sng" dirty="0" smtClean="0"/>
              <a:t> Pierre </a:t>
            </a:r>
            <a:r>
              <a:rPr lang="hu-HU" sz="2400" b="1" u="sng" dirty="0" err="1" smtClean="0"/>
              <a:t>Auguste</a:t>
            </a:r>
            <a:r>
              <a:rPr lang="hu-HU" sz="2400" b="1" u="sng" dirty="0" smtClean="0"/>
              <a:t> Renoir</a:t>
            </a:r>
            <a:r>
              <a:rPr lang="hu-HU" sz="2400" b="1" dirty="0" smtClean="0"/>
              <a:t>: A fürdőzők, </a:t>
            </a:r>
            <a:r>
              <a:rPr lang="hu-HU" sz="2400" dirty="0" smtClean="0"/>
              <a:t>1918-1919, Olaj, vászon</a:t>
            </a:r>
          </a:p>
          <a:p>
            <a:pPr algn="ctr">
              <a:lnSpc>
                <a:spcPts val="2400"/>
              </a:lnSpc>
            </a:pPr>
            <a:r>
              <a:rPr lang="hu-HU" sz="2400" dirty="0" smtClean="0"/>
              <a:t> 110 x 160 cm, </a:t>
            </a:r>
            <a:r>
              <a:rPr lang="en-US" sz="2400" dirty="0" err="1" smtClean="0"/>
              <a:t>Musée</a:t>
            </a:r>
            <a:r>
              <a:rPr lang="en-US" sz="2400" dirty="0" smtClean="0"/>
              <a:t> d'Orsay, P</a:t>
            </a:r>
            <a:r>
              <a:rPr lang="hu-HU" sz="2400" dirty="0" err="1" smtClean="0"/>
              <a:t>árizs</a:t>
            </a:r>
            <a:endParaRPr lang="hu-HU"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ownloads\7renoirfurdozok2.exact1980w.jpg"/>
          <p:cNvPicPr>
            <a:picLocks noChangeAspect="1" noChangeArrowheads="1"/>
          </p:cNvPicPr>
          <p:nvPr/>
        </p:nvPicPr>
        <p:blipFill>
          <a:blip r:embed="rId2" cstate="email"/>
          <a:srcRect/>
          <a:stretch>
            <a:fillRect/>
          </a:stretch>
        </p:blipFill>
        <p:spPr bwMode="auto">
          <a:xfrm>
            <a:off x="841149" y="843167"/>
            <a:ext cx="7461702" cy="5314541"/>
          </a:xfrm>
          <a:prstGeom prst="rect">
            <a:avLst/>
          </a:prstGeom>
          <a:noFill/>
        </p:spPr>
      </p:pic>
      <p:sp>
        <p:nvSpPr>
          <p:cNvPr id="3" name="Téglalap 2"/>
          <p:cNvSpPr/>
          <p:nvPr/>
        </p:nvSpPr>
        <p:spPr>
          <a:xfrm>
            <a:off x="0" y="0"/>
            <a:ext cx="9144000" cy="707886"/>
          </a:xfrm>
          <a:prstGeom prst="rect">
            <a:avLst/>
          </a:prstGeom>
        </p:spPr>
        <p:txBody>
          <a:bodyPr wrap="square">
            <a:spAutoFit/>
          </a:bodyPr>
          <a:lstStyle/>
          <a:p>
            <a:pPr algn="ctr">
              <a:lnSpc>
                <a:spcPts val="2400"/>
              </a:lnSpc>
            </a:pPr>
            <a:r>
              <a:rPr lang="hu-HU" sz="2400" b="1" u="sng" dirty="0" smtClean="0"/>
              <a:t> Pierre </a:t>
            </a:r>
            <a:r>
              <a:rPr lang="hu-HU" sz="2400" b="1" u="sng" dirty="0" err="1" smtClean="0"/>
              <a:t>Auguste</a:t>
            </a:r>
            <a:r>
              <a:rPr lang="hu-HU" sz="2400" b="1" u="sng" dirty="0" smtClean="0"/>
              <a:t> Renoir</a:t>
            </a:r>
            <a:r>
              <a:rPr lang="hu-HU" sz="2400" b="1" dirty="0" smtClean="0"/>
              <a:t>: A fürdőzők, </a:t>
            </a:r>
            <a:r>
              <a:rPr lang="hu-HU" sz="2400" dirty="0" smtClean="0"/>
              <a:t>(részlet),1918-1919, Olaj, vászon</a:t>
            </a:r>
          </a:p>
          <a:p>
            <a:pPr algn="ctr">
              <a:lnSpc>
                <a:spcPts val="2400"/>
              </a:lnSpc>
            </a:pPr>
            <a:r>
              <a:rPr lang="hu-HU" sz="2400" dirty="0" smtClean="0"/>
              <a:t> 110 x 160 cm, </a:t>
            </a:r>
            <a:r>
              <a:rPr lang="en-US" sz="2400" dirty="0" err="1" smtClean="0"/>
              <a:t>Musée</a:t>
            </a:r>
            <a:r>
              <a:rPr lang="en-US" sz="2400" dirty="0" smtClean="0"/>
              <a:t> d'Orsay, P</a:t>
            </a:r>
            <a:r>
              <a:rPr lang="hu-HU" sz="2400" dirty="0" err="1" smtClean="0"/>
              <a:t>árizs</a:t>
            </a:r>
            <a:endParaRPr lang="hu-HU"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2132856"/>
            <a:ext cx="8496944" cy="3046988"/>
          </a:xfrm>
          <a:prstGeom prst="rect">
            <a:avLst/>
          </a:prstGeom>
        </p:spPr>
        <p:txBody>
          <a:bodyPr wrap="square">
            <a:spAutoFit/>
          </a:bodyPr>
          <a:lstStyle/>
          <a:p>
            <a:r>
              <a:rPr lang="hu-HU" sz="2400" dirty="0" smtClean="0"/>
              <a:t>Kevéssé ismert, hogy az idős Renoir az 1910-es években részben a szobrászat felé fordult, amelyek közül kiemelkedik a </a:t>
            </a:r>
            <a:r>
              <a:rPr lang="hu-HU" sz="2400" b="1" dirty="0" err="1" smtClean="0"/>
              <a:t>GyőzedelmesVénusz</a:t>
            </a:r>
            <a:r>
              <a:rPr lang="hu-HU" sz="2400" b="1" dirty="0" smtClean="0"/>
              <a:t> </a:t>
            </a:r>
            <a:r>
              <a:rPr lang="hu-HU" sz="2400" dirty="0" smtClean="0"/>
              <a:t>című műve.</a:t>
            </a:r>
            <a:br>
              <a:rPr lang="hu-HU" sz="2400" dirty="0" smtClean="0"/>
            </a:br>
            <a:r>
              <a:rPr lang="hu-HU" sz="2400" dirty="0" smtClean="0"/>
              <a:t>A szoborként látható Vénusz alakja Renoir „Párizs ítélete” című festményén látható istennő képének mása. noha tervei bronzba öntéséhez már segítségre volt szüksége. </a:t>
            </a:r>
          </a:p>
          <a:p>
            <a:r>
              <a:rPr lang="hu-HU" sz="2400" dirty="0" smtClean="0"/>
              <a:t>Mintegy húsz elkészült szobrából kettő </a:t>
            </a:r>
          </a:p>
          <a:p>
            <a:r>
              <a:rPr lang="hu-HU" sz="2400" b="1" dirty="0" smtClean="0"/>
              <a:t>(Győzedelmes Vénusz és a Mosónő) </a:t>
            </a:r>
            <a:r>
              <a:rPr lang="hu-HU" sz="2400" dirty="0" smtClean="0"/>
              <a:t>látható a kiállításban.</a:t>
            </a:r>
            <a:endParaRPr lang="hu-HU" sz="2400" dirty="0"/>
          </a:p>
        </p:txBody>
      </p:sp>
      <p:sp>
        <p:nvSpPr>
          <p:cNvPr id="3" name="Téglalap 2"/>
          <p:cNvSpPr/>
          <p:nvPr/>
        </p:nvSpPr>
        <p:spPr>
          <a:xfrm>
            <a:off x="1979712" y="980728"/>
            <a:ext cx="5472608" cy="769441"/>
          </a:xfrm>
          <a:prstGeom prst="rect">
            <a:avLst/>
          </a:prstGeom>
        </p:spPr>
        <p:txBody>
          <a:bodyPr wrap="square">
            <a:spAutoFit/>
          </a:bodyPr>
          <a:lstStyle/>
          <a:p>
            <a:pPr algn="ctr"/>
            <a:r>
              <a:rPr lang="hu-HU" sz="4400" b="1" dirty="0" smtClean="0"/>
              <a:t>Szobrászat</a:t>
            </a:r>
            <a:endParaRPr lang="hu-HU" sz="4400" b="1" dirty="0"/>
          </a:p>
        </p:txBody>
      </p:sp>
      <p:sp>
        <p:nvSpPr>
          <p:cNvPr id="4" name="Téglalap 3"/>
          <p:cNvSpPr/>
          <p:nvPr/>
        </p:nvSpPr>
        <p:spPr>
          <a:xfrm>
            <a:off x="251520" y="5589240"/>
            <a:ext cx="8640960" cy="923330"/>
          </a:xfrm>
          <a:prstGeom prst="rect">
            <a:avLst/>
          </a:prstGeom>
        </p:spPr>
        <p:txBody>
          <a:bodyPr wrap="square">
            <a:spAutoFit/>
          </a:bodyPr>
          <a:lstStyle/>
          <a:p>
            <a:r>
              <a:rPr lang="hu-HU" dirty="0" smtClean="0">
                <a:hlinkClick r:id="rId2"/>
              </a:rPr>
              <a:t>https://turizmus.com/desztinaciok/szepmuveszeti-renoir-eletmu-kiallitas-festo-impresszionizmus-1188779</a:t>
            </a:r>
            <a:endParaRPr lang="hu-HU" dirty="0" smtClean="0"/>
          </a:p>
          <a:p>
            <a:endParaRPr lang="hu-H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ehet, hogy egy kép erről: 4 ember"/>
          <p:cNvPicPr>
            <a:picLocks noChangeAspect="1" noChangeArrowheads="1"/>
          </p:cNvPicPr>
          <p:nvPr/>
        </p:nvPicPr>
        <p:blipFill>
          <a:blip r:embed="rId2" cstate="email"/>
          <a:srcRect/>
          <a:stretch>
            <a:fillRect/>
          </a:stretch>
        </p:blipFill>
        <p:spPr bwMode="auto">
          <a:xfrm>
            <a:off x="3779912" y="0"/>
            <a:ext cx="5112568" cy="6816758"/>
          </a:xfrm>
          <a:prstGeom prst="rect">
            <a:avLst/>
          </a:prstGeom>
          <a:noFill/>
        </p:spPr>
      </p:pic>
      <p:sp>
        <p:nvSpPr>
          <p:cNvPr id="3" name="Téglalap 2"/>
          <p:cNvSpPr/>
          <p:nvPr/>
        </p:nvSpPr>
        <p:spPr>
          <a:xfrm>
            <a:off x="0" y="2204864"/>
            <a:ext cx="3779912" cy="830997"/>
          </a:xfrm>
          <a:prstGeom prst="rect">
            <a:avLst/>
          </a:prstGeom>
        </p:spPr>
        <p:txBody>
          <a:bodyPr wrap="square">
            <a:spAutoFit/>
          </a:bodyPr>
          <a:lstStyle/>
          <a:p>
            <a:pPr algn="ctr"/>
            <a:r>
              <a:rPr lang="hu-HU" sz="2400" b="1" u="sng" dirty="0" smtClean="0"/>
              <a:t>Pierre-</a:t>
            </a:r>
            <a:r>
              <a:rPr lang="fr-FR" sz="2400" b="1" u="sng" dirty="0" smtClean="0"/>
              <a:t>Auguste Renoir </a:t>
            </a:r>
            <a:r>
              <a:rPr lang="hu-HU" sz="2400" dirty="0" smtClean="0"/>
              <a:t> </a:t>
            </a:r>
          </a:p>
          <a:p>
            <a:pPr algn="ctr"/>
            <a:r>
              <a:rPr lang="hu-HU" sz="2400" b="1" dirty="0" smtClean="0"/>
              <a:t>Győzedelmes Vénusz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chier:Le Jugement de Pâris, par Pierre-Auguste Renoir.jpg"/>
          <p:cNvPicPr>
            <a:picLocks noChangeAspect="1" noChangeArrowheads="1"/>
          </p:cNvPicPr>
          <p:nvPr/>
        </p:nvPicPr>
        <p:blipFill>
          <a:blip r:embed="rId2" cstate="email"/>
          <a:srcRect/>
          <a:stretch>
            <a:fillRect/>
          </a:stretch>
        </p:blipFill>
        <p:spPr bwMode="auto">
          <a:xfrm>
            <a:off x="1049566" y="980728"/>
            <a:ext cx="7044867" cy="5589240"/>
          </a:xfrm>
          <a:prstGeom prst="rect">
            <a:avLst/>
          </a:prstGeom>
          <a:noFill/>
        </p:spPr>
      </p:pic>
      <p:sp>
        <p:nvSpPr>
          <p:cNvPr id="4" name="Téglalap 3"/>
          <p:cNvSpPr/>
          <p:nvPr/>
        </p:nvSpPr>
        <p:spPr>
          <a:xfrm>
            <a:off x="0" y="188640"/>
            <a:ext cx="9144000" cy="984885"/>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a:t>
            </a:r>
            <a:r>
              <a:rPr lang="hu-HU" sz="2400" b="1" dirty="0" smtClean="0"/>
              <a:t>: </a:t>
            </a:r>
            <a:r>
              <a:rPr lang="hu-HU" sz="2400" b="1" dirty="0" smtClean="0"/>
              <a:t>Párizs </a:t>
            </a:r>
            <a:r>
              <a:rPr lang="hu-HU" sz="2400" b="1" dirty="0" smtClean="0"/>
              <a:t>ítélete</a:t>
            </a:r>
            <a:r>
              <a:rPr lang="hu-HU" sz="2400" dirty="0" smtClean="0"/>
              <a:t>, 1908-1910, körül olaj, vászon </a:t>
            </a:r>
          </a:p>
          <a:p>
            <a:pPr algn="ctr">
              <a:lnSpc>
                <a:spcPts val="2400"/>
              </a:lnSpc>
            </a:pPr>
            <a:r>
              <a:rPr lang="hu-HU" sz="2400" dirty="0" smtClean="0"/>
              <a:t>73 x 92,5 cm,  </a:t>
            </a:r>
            <a:r>
              <a:rPr lang="hu-HU" sz="2400" dirty="0" err="1" smtClean="0"/>
              <a:t>Hiroshima</a:t>
            </a:r>
            <a:r>
              <a:rPr lang="hu-HU" sz="2400" dirty="0" smtClean="0"/>
              <a:t> Museum of Art </a:t>
            </a:r>
          </a:p>
          <a:p>
            <a:r>
              <a:rPr lang="hu-HU" dirty="0" smtClean="0"/>
              <a:t> </a:t>
            </a:r>
            <a:endParaRPr lang="hu-H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s://www.szepmuveszeti.hu/app/uploads/2023/06/SZM_terkep_2023_fsz.jpg"/>
          <p:cNvPicPr>
            <a:picLocks noChangeAspect="1" noChangeArrowheads="1"/>
          </p:cNvPicPr>
          <p:nvPr/>
        </p:nvPicPr>
        <p:blipFill>
          <a:blip r:embed="rId2" cstate="email">
            <a:lum contrast="10000"/>
          </a:blip>
          <a:srcRect/>
          <a:stretch>
            <a:fillRect/>
          </a:stretch>
        </p:blipFill>
        <p:spPr bwMode="auto">
          <a:xfrm>
            <a:off x="0" y="1030423"/>
            <a:ext cx="9125018" cy="4797153"/>
          </a:xfrm>
          <a:prstGeom prst="rect">
            <a:avLst/>
          </a:prstGeom>
          <a:noFill/>
        </p:spPr>
      </p:pic>
      <p:sp>
        <p:nvSpPr>
          <p:cNvPr id="3" name="Téglalap 2"/>
          <p:cNvSpPr/>
          <p:nvPr/>
        </p:nvSpPr>
        <p:spPr>
          <a:xfrm>
            <a:off x="0" y="476672"/>
            <a:ext cx="9144000" cy="461665"/>
          </a:xfrm>
          <a:prstGeom prst="rect">
            <a:avLst/>
          </a:prstGeom>
        </p:spPr>
        <p:txBody>
          <a:bodyPr wrap="square">
            <a:spAutoFit/>
          </a:bodyPr>
          <a:lstStyle/>
          <a:p>
            <a:pPr algn="ctr"/>
            <a:r>
              <a:rPr lang="hu-HU" sz="2400" b="1" dirty="0" err="1" smtClean="0"/>
              <a:t>Alaprajz-Szépművészeti</a:t>
            </a:r>
            <a:r>
              <a:rPr lang="hu-HU" sz="2400" b="1" dirty="0" smtClean="0"/>
              <a:t> Múzeum, Budapest</a:t>
            </a:r>
            <a:endParaRPr lang="hu-HU" sz="24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28" name="AutoShape 4" desc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029" name="Picture 5"/>
          <p:cNvPicPr>
            <a:picLocks noChangeAspect="1" noChangeArrowheads="1"/>
          </p:cNvPicPr>
          <p:nvPr/>
        </p:nvPicPr>
        <p:blipFill>
          <a:blip r:embed="rId2" cstate="email"/>
          <a:srcRect/>
          <a:stretch>
            <a:fillRect/>
          </a:stretch>
        </p:blipFill>
        <p:spPr bwMode="auto">
          <a:xfrm>
            <a:off x="225152" y="908720"/>
            <a:ext cx="8693695" cy="5579720"/>
          </a:xfrm>
          <a:prstGeom prst="rect">
            <a:avLst/>
          </a:prstGeom>
          <a:noFill/>
          <a:ln w="9525">
            <a:noFill/>
            <a:miter lim="800000"/>
            <a:headEnd/>
            <a:tailEnd/>
          </a:ln>
        </p:spPr>
      </p:pic>
      <p:sp>
        <p:nvSpPr>
          <p:cNvPr id="7" name="Téglalap 6"/>
          <p:cNvSpPr/>
          <p:nvPr/>
        </p:nvSpPr>
        <p:spPr>
          <a:xfrm>
            <a:off x="0" y="260648"/>
            <a:ext cx="9144000" cy="461665"/>
          </a:xfrm>
          <a:prstGeom prst="rect">
            <a:avLst/>
          </a:prstGeom>
        </p:spPr>
        <p:txBody>
          <a:bodyPr wrap="square">
            <a:spAutoFit/>
          </a:bodyPr>
          <a:lstStyle/>
          <a:p>
            <a:pPr algn="ctr"/>
            <a:r>
              <a:rPr lang="hu-HU" sz="2400" b="1" u="sng" dirty="0" smtClean="0"/>
              <a:t>Pierre-</a:t>
            </a:r>
            <a:r>
              <a:rPr lang="fr-FR" sz="2400" b="1" u="sng" dirty="0" smtClean="0"/>
              <a:t>Auguste Renoir</a:t>
            </a:r>
            <a:r>
              <a:rPr lang="hu-HU" sz="2400" b="1" u="sng" dirty="0" smtClean="0"/>
              <a:t>:</a:t>
            </a:r>
            <a:r>
              <a:rPr lang="fr-FR" sz="2400" b="1" dirty="0" smtClean="0"/>
              <a:t> </a:t>
            </a:r>
            <a:r>
              <a:rPr lang="hu-HU" sz="2400" dirty="0" smtClean="0"/>
              <a:t> </a:t>
            </a:r>
            <a:r>
              <a:rPr lang="hu-HU" sz="2400" b="1" dirty="0" smtClean="0"/>
              <a:t>Győzedelmes Vénusz </a:t>
            </a:r>
            <a:r>
              <a:rPr lang="hu-HU" sz="2400" dirty="0" smtClean="0"/>
              <a:t>a Műcsarnok kiállításán</a:t>
            </a:r>
            <a:endParaRPr lang="hu-HU"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1628800"/>
            <a:ext cx="3491880" cy="2862322"/>
          </a:xfrm>
          <a:prstGeom prst="rect">
            <a:avLst/>
          </a:prstGeom>
        </p:spPr>
        <p:txBody>
          <a:bodyPr wrap="square">
            <a:spAutoFit/>
          </a:bodyPr>
          <a:lstStyle/>
          <a:p>
            <a:pPr algn="ctr">
              <a:lnSpc>
                <a:spcPts val="2400"/>
              </a:lnSpc>
            </a:pPr>
            <a:r>
              <a:rPr lang="hu-HU" sz="2400" b="1" u="sng" dirty="0" err="1" smtClean="0"/>
              <a:t>Pierre-Auguste</a:t>
            </a:r>
            <a:r>
              <a:rPr lang="hu-HU" sz="2400" b="1" u="sng" dirty="0" smtClean="0"/>
              <a:t> </a:t>
            </a:r>
          </a:p>
          <a:p>
            <a:pPr algn="ctr">
              <a:lnSpc>
                <a:spcPts val="2400"/>
              </a:lnSpc>
            </a:pPr>
            <a:r>
              <a:rPr lang="hu-HU" sz="2400" b="1" u="sng" dirty="0" smtClean="0"/>
              <a:t>Renoir </a:t>
            </a:r>
          </a:p>
          <a:p>
            <a:pPr algn="ctr">
              <a:lnSpc>
                <a:spcPts val="2400"/>
              </a:lnSpc>
            </a:pPr>
            <a:r>
              <a:rPr lang="hu-HU" sz="2400" b="1" u="sng" dirty="0" smtClean="0"/>
              <a:t> Richard </a:t>
            </a:r>
            <a:r>
              <a:rPr lang="hu-HU" sz="2400" b="1" u="sng" dirty="0" err="1" smtClean="0"/>
              <a:t>Guino</a:t>
            </a:r>
            <a:r>
              <a:rPr lang="hu-HU" sz="2400" b="1" u="sng" dirty="0" smtClean="0"/>
              <a:t> </a:t>
            </a:r>
            <a:r>
              <a:rPr lang="hu-HU" sz="2400" dirty="0" smtClean="0"/>
              <a:t> </a:t>
            </a:r>
          </a:p>
          <a:p>
            <a:pPr algn="ctr">
              <a:lnSpc>
                <a:spcPts val="2400"/>
              </a:lnSpc>
            </a:pPr>
            <a:r>
              <a:rPr lang="hu-HU" sz="2400" b="1" dirty="0" smtClean="0"/>
              <a:t>Győzedelmes Vénusz</a:t>
            </a:r>
            <a:r>
              <a:rPr lang="hu-HU" sz="2400" dirty="0" smtClean="0"/>
              <a:t> </a:t>
            </a:r>
          </a:p>
          <a:p>
            <a:pPr algn="ctr">
              <a:lnSpc>
                <a:spcPts val="2400"/>
              </a:lnSpc>
            </a:pPr>
            <a:r>
              <a:rPr lang="hu-HU" sz="2400" dirty="0" smtClean="0"/>
              <a:t>181 x  111 x 78 cm</a:t>
            </a:r>
            <a:endParaRPr lang="hu-HU" sz="2400" b="1" dirty="0" smtClean="0"/>
          </a:p>
          <a:p>
            <a:pPr algn="ctr">
              <a:lnSpc>
                <a:spcPts val="2400"/>
              </a:lnSpc>
            </a:pPr>
            <a:r>
              <a:rPr lang="hu-HU" sz="2400" dirty="0" smtClean="0"/>
              <a:t>Szobra a </a:t>
            </a:r>
            <a:r>
              <a:rPr lang="fr-FR" sz="2400" dirty="0" smtClean="0"/>
              <a:t>narancsligetben</a:t>
            </a:r>
            <a:endParaRPr lang="hu-HU" sz="2400" dirty="0" smtClean="0"/>
          </a:p>
          <a:p>
            <a:pPr algn="ctr">
              <a:lnSpc>
                <a:spcPts val="2400"/>
              </a:lnSpc>
            </a:pPr>
            <a:r>
              <a:rPr lang="fr-FR" sz="2400" dirty="0" smtClean="0"/>
              <a:t>A Domaine des Collettes </a:t>
            </a:r>
            <a:r>
              <a:rPr lang="hu-HU" sz="2400" dirty="0" smtClean="0"/>
              <a:t>(</a:t>
            </a:r>
            <a:r>
              <a:rPr lang="fr-FR" sz="2400" dirty="0" smtClean="0"/>
              <a:t>Pierre Auguste Renoir villájának kertj</a:t>
            </a:r>
            <a:r>
              <a:rPr lang="hu-HU" sz="2400" dirty="0" smtClean="0"/>
              <a:t>ében)</a:t>
            </a:r>
            <a:endParaRPr lang="hu-HU" sz="2400" dirty="0"/>
          </a:p>
        </p:txBody>
      </p:sp>
      <p:pic>
        <p:nvPicPr>
          <p:cNvPr id="79874" name="Picture 2" descr="https://upload.wikimedia.org/wikipedia/commons/thumb/b/b1/Cagnes-sur-Mer_-_Mus%C3%A9e_Rodin_-_V%C3%A9nus_Victrix_-1.JPG/1280px-Cagnes-sur-Mer_-_Mus%C3%A9e_Rodin_-_V%C3%A9nus_Victrix_-1.JPG"/>
          <p:cNvPicPr>
            <a:picLocks noChangeAspect="1" noChangeArrowheads="1"/>
          </p:cNvPicPr>
          <p:nvPr/>
        </p:nvPicPr>
        <p:blipFill>
          <a:blip r:embed="rId2" cstate="email">
            <a:lum contrast="10000"/>
          </a:blip>
          <a:srcRect/>
          <a:stretch>
            <a:fillRect/>
          </a:stretch>
        </p:blipFill>
        <p:spPr bwMode="auto">
          <a:xfrm>
            <a:off x="3347864" y="0"/>
            <a:ext cx="4048699" cy="6858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268760"/>
            <a:ext cx="3384376" cy="3174395"/>
          </a:xfrm>
          <a:prstGeom prst="rect">
            <a:avLst/>
          </a:prstGeom>
        </p:spPr>
        <p:txBody>
          <a:bodyPr wrap="square">
            <a:spAutoFit/>
          </a:bodyPr>
          <a:lstStyle/>
          <a:p>
            <a:pPr algn="ctr">
              <a:lnSpc>
                <a:spcPts val="2400"/>
              </a:lnSpc>
            </a:pPr>
            <a:r>
              <a:rPr lang="hu-HU" sz="2400" b="1" u="sng" dirty="0" err="1" smtClean="0"/>
              <a:t>Pierre-Auguste</a:t>
            </a:r>
            <a:r>
              <a:rPr lang="hu-HU" sz="2400" b="1" u="sng" dirty="0" smtClean="0"/>
              <a:t> Renoir  Richard </a:t>
            </a:r>
            <a:r>
              <a:rPr lang="hu-HU" sz="2400" b="1" u="sng" dirty="0" err="1" smtClean="0"/>
              <a:t>Guino</a:t>
            </a:r>
            <a:r>
              <a:rPr lang="hu-HU" sz="2400" b="1" u="sng" dirty="0" smtClean="0"/>
              <a:t> </a:t>
            </a:r>
            <a:r>
              <a:rPr lang="hu-HU" sz="2400" dirty="0" smtClean="0"/>
              <a:t> </a:t>
            </a:r>
          </a:p>
          <a:p>
            <a:pPr algn="ctr">
              <a:lnSpc>
                <a:spcPts val="2400"/>
              </a:lnSpc>
            </a:pPr>
            <a:r>
              <a:rPr lang="hu-HU" sz="2400" b="1" dirty="0" smtClean="0"/>
              <a:t>Győzedelmes Vénusz </a:t>
            </a:r>
          </a:p>
          <a:p>
            <a:pPr algn="ctr">
              <a:lnSpc>
                <a:spcPts val="2400"/>
              </a:lnSpc>
            </a:pPr>
            <a:r>
              <a:rPr lang="hu-HU" sz="2400" dirty="0" smtClean="0"/>
              <a:t>1914 </a:t>
            </a:r>
          </a:p>
          <a:p>
            <a:pPr algn="ctr">
              <a:lnSpc>
                <a:spcPts val="2400"/>
              </a:lnSpc>
            </a:pPr>
            <a:r>
              <a:rPr lang="hu-HU" sz="2400" dirty="0" smtClean="0"/>
              <a:t> Bronz </a:t>
            </a:r>
          </a:p>
          <a:p>
            <a:pPr algn="ctr">
              <a:lnSpc>
                <a:spcPts val="2400"/>
              </a:lnSpc>
            </a:pPr>
            <a:r>
              <a:rPr lang="hu-HU" sz="2400" dirty="0" smtClean="0"/>
              <a:t> 71 7/8 × 32 × 43 3/4 hüvelyk.</a:t>
            </a:r>
            <a:r>
              <a:rPr lang="en-US" sz="2400" dirty="0" smtClean="0"/>
              <a:t> </a:t>
            </a:r>
            <a:r>
              <a:rPr lang="en-US" sz="2400" dirty="0" err="1" smtClean="0"/>
              <a:t>Middelheim</a:t>
            </a:r>
            <a:r>
              <a:rPr lang="en-US" sz="2400" dirty="0" smtClean="0"/>
              <a:t> Museum  Clark Art Institute, Williamstown Mass. </a:t>
            </a:r>
            <a:endParaRPr lang="hu-HU" sz="2400" dirty="0" smtClean="0"/>
          </a:p>
        </p:txBody>
      </p:sp>
      <p:pic>
        <p:nvPicPr>
          <p:cNvPr id="65538" name="Picture 2" descr="https://clarkartkentico.blob.core.windows.net/clarkart-kentico-media-prod/clarkart/media/microsites/renior/sculpture-venus-victorious.jpg"/>
          <p:cNvPicPr>
            <a:picLocks noChangeAspect="1" noChangeArrowheads="1"/>
          </p:cNvPicPr>
          <p:nvPr/>
        </p:nvPicPr>
        <p:blipFill>
          <a:blip r:embed="rId2" cstate="email"/>
          <a:srcRect/>
          <a:stretch>
            <a:fillRect/>
          </a:stretch>
        </p:blipFill>
        <p:spPr bwMode="auto">
          <a:xfrm>
            <a:off x="3635896" y="0"/>
            <a:ext cx="5137079" cy="6858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836712"/>
            <a:ext cx="3071590" cy="2866619"/>
          </a:xfrm>
          <a:prstGeom prst="rect">
            <a:avLst/>
          </a:prstGeom>
        </p:spPr>
        <p:txBody>
          <a:bodyPr wrap="square">
            <a:spAutoFit/>
          </a:bodyPr>
          <a:lstStyle/>
          <a:p>
            <a:pPr algn="ctr">
              <a:lnSpc>
                <a:spcPts val="2400"/>
              </a:lnSpc>
            </a:pPr>
            <a:r>
              <a:rPr lang="hu-HU" sz="2400" dirty="0" smtClean="0"/>
              <a:t> </a:t>
            </a:r>
            <a:r>
              <a:rPr lang="hu-HU" sz="2400" b="1" u="sng" dirty="0" smtClean="0"/>
              <a:t> Pierre -</a:t>
            </a:r>
            <a:r>
              <a:rPr lang="fr-FR" sz="2400" b="1" u="sng" dirty="0" smtClean="0"/>
              <a:t> Auguste Renoir</a:t>
            </a:r>
            <a:r>
              <a:rPr lang="hu-HU" sz="2400" b="1" u="sng" dirty="0" smtClean="0"/>
              <a:t> </a:t>
            </a:r>
          </a:p>
          <a:p>
            <a:pPr algn="ctr">
              <a:lnSpc>
                <a:spcPts val="2400"/>
              </a:lnSpc>
            </a:pPr>
            <a:r>
              <a:rPr lang="hu-HU" sz="2400" b="1" dirty="0" smtClean="0"/>
              <a:t>Mosónő  </a:t>
            </a:r>
          </a:p>
          <a:p>
            <a:pPr algn="ctr">
              <a:lnSpc>
                <a:spcPts val="2400"/>
              </a:lnSpc>
            </a:pPr>
            <a:r>
              <a:rPr lang="hu-HU" sz="2400" dirty="0" smtClean="0"/>
              <a:t>1916  </a:t>
            </a:r>
          </a:p>
          <a:p>
            <a:pPr algn="ctr">
              <a:lnSpc>
                <a:spcPts val="2400"/>
              </a:lnSpc>
            </a:pPr>
            <a:r>
              <a:rPr lang="hu-HU" sz="2400" dirty="0" smtClean="0"/>
              <a:t>Bronz </a:t>
            </a:r>
          </a:p>
          <a:p>
            <a:pPr algn="ctr">
              <a:lnSpc>
                <a:spcPts val="2400"/>
              </a:lnSpc>
            </a:pPr>
            <a:r>
              <a:rPr lang="hu-HU" sz="2400" dirty="0" smtClean="0"/>
              <a:t>13,7 x 29,2 x 15,2 cm </a:t>
            </a:r>
          </a:p>
          <a:p>
            <a:pPr algn="ctr">
              <a:lnSpc>
                <a:spcPts val="2400"/>
              </a:lnSpc>
            </a:pPr>
            <a:r>
              <a:rPr lang="en-US" sz="2400" dirty="0" smtClean="0"/>
              <a:t>The Metropolitan Museum of Art</a:t>
            </a:r>
            <a:endParaRPr lang="hu-HU" sz="2400" dirty="0" smtClean="0"/>
          </a:p>
          <a:p>
            <a:pPr algn="ctr">
              <a:lnSpc>
                <a:spcPts val="2400"/>
              </a:lnSpc>
            </a:pPr>
            <a:r>
              <a:rPr lang="hu-HU" sz="2400" dirty="0" smtClean="0"/>
              <a:t> New York</a:t>
            </a:r>
            <a:endParaRPr lang="hu-HU" sz="2400" dirty="0"/>
          </a:p>
        </p:txBody>
      </p:sp>
      <p:pic>
        <p:nvPicPr>
          <p:cNvPr id="66562" name="Picture 2" descr="Washerwoman, Auguste Renoir (French, Limoges 1841–1919 Cagnes-sur-Mer), Bronze"/>
          <p:cNvPicPr>
            <a:picLocks noChangeAspect="1" noChangeArrowheads="1"/>
          </p:cNvPicPr>
          <p:nvPr/>
        </p:nvPicPr>
        <p:blipFill>
          <a:blip r:embed="rId3" cstate="email"/>
          <a:srcRect/>
          <a:stretch>
            <a:fillRect/>
          </a:stretch>
        </p:blipFill>
        <p:spPr bwMode="auto">
          <a:xfrm>
            <a:off x="3347864" y="0"/>
            <a:ext cx="5649397" cy="6858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User\Downloads\N05933_10.jpg"/>
          <p:cNvPicPr>
            <a:picLocks noChangeAspect="1" noChangeArrowheads="1"/>
          </p:cNvPicPr>
          <p:nvPr/>
        </p:nvPicPr>
        <p:blipFill>
          <a:blip r:embed="rId2" cstate="email">
            <a:lum bright="20000" contrast="30000"/>
          </a:blip>
          <a:srcRect/>
          <a:stretch>
            <a:fillRect/>
          </a:stretch>
        </p:blipFill>
        <p:spPr bwMode="auto">
          <a:xfrm>
            <a:off x="3347864" y="0"/>
            <a:ext cx="5572125" cy="6858000"/>
          </a:xfrm>
          <a:prstGeom prst="rect">
            <a:avLst/>
          </a:prstGeom>
          <a:noFill/>
        </p:spPr>
      </p:pic>
      <p:sp>
        <p:nvSpPr>
          <p:cNvPr id="3" name="Téglalap 2"/>
          <p:cNvSpPr/>
          <p:nvPr/>
        </p:nvSpPr>
        <p:spPr>
          <a:xfrm>
            <a:off x="0" y="980728"/>
            <a:ext cx="3384376" cy="2215991"/>
          </a:xfrm>
          <a:prstGeom prst="rect">
            <a:avLst/>
          </a:prstGeom>
        </p:spPr>
        <p:txBody>
          <a:bodyPr wrap="square">
            <a:spAutoFit/>
          </a:bodyPr>
          <a:lstStyle/>
          <a:p>
            <a:pPr algn="ctr">
              <a:lnSpc>
                <a:spcPts val="2400"/>
              </a:lnSpc>
            </a:pPr>
            <a:r>
              <a:rPr lang="hu-HU" sz="2400" b="1" u="sng" dirty="0" smtClean="0"/>
              <a:t> Pierre-</a:t>
            </a:r>
            <a:r>
              <a:rPr lang="fr-FR" sz="2400" b="1" u="sng" dirty="0" smtClean="0"/>
              <a:t>Auguste Renoir </a:t>
            </a:r>
            <a:r>
              <a:rPr lang="hu-HU" sz="2400" b="1" dirty="0" smtClean="0"/>
              <a:t>Mosónő </a:t>
            </a:r>
          </a:p>
          <a:p>
            <a:pPr algn="ctr">
              <a:lnSpc>
                <a:spcPts val="2400"/>
              </a:lnSpc>
            </a:pPr>
            <a:r>
              <a:rPr lang="hu-HU" sz="2400" dirty="0" smtClean="0"/>
              <a:t>c.1917–18 </a:t>
            </a:r>
          </a:p>
          <a:p>
            <a:pPr algn="ctr">
              <a:lnSpc>
                <a:spcPts val="2400"/>
              </a:lnSpc>
            </a:pPr>
            <a:r>
              <a:rPr lang="hu-HU" sz="2400" dirty="0" smtClean="0"/>
              <a:t>bronz </a:t>
            </a:r>
          </a:p>
          <a:p>
            <a:pPr algn="ctr">
              <a:lnSpc>
                <a:spcPts val="2400"/>
              </a:lnSpc>
            </a:pPr>
            <a:r>
              <a:rPr lang="hu-HU" sz="2400" dirty="0" smtClean="0"/>
              <a:t>1210 × 749 × 1289 mm TATE London</a:t>
            </a:r>
          </a:p>
          <a:p>
            <a:endParaRPr lang="hu-HU" dirty="0"/>
          </a:p>
        </p:txBody>
      </p:sp>
      <p:sp>
        <p:nvSpPr>
          <p:cNvPr id="4" name="Téglalap 3"/>
          <p:cNvSpPr/>
          <p:nvPr/>
        </p:nvSpPr>
        <p:spPr>
          <a:xfrm>
            <a:off x="179512" y="3789040"/>
            <a:ext cx="3240360" cy="2031325"/>
          </a:xfrm>
          <a:prstGeom prst="rect">
            <a:avLst/>
          </a:prstGeom>
        </p:spPr>
        <p:txBody>
          <a:bodyPr wrap="square">
            <a:spAutoFit/>
          </a:bodyPr>
          <a:lstStyle/>
          <a:p>
            <a:r>
              <a:rPr lang="hu-HU" dirty="0" smtClean="0"/>
              <a:t>Renoir csak későn kezdett szobrászkodni </a:t>
            </a:r>
            <a:r>
              <a:rPr lang="hu-HU" dirty="0" smtClean="0">
                <a:hlinkClick r:id="rId3" tooltip="A „szobrászat” szószedet meghatározása"/>
              </a:rPr>
              <a:t>. </a:t>
            </a:r>
            <a:r>
              <a:rPr lang="hu-HU" dirty="0" smtClean="0"/>
              <a:t>Mivel a kezeit ízületi gyulladás nyomorította meg, a „Mosónő” című szobrot Renoir irányításával a fiatal szobrász, Richard </a:t>
            </a:r>
            <a:r>
              <a:rPr lang="hu-HU" dirty="0" err="1" smtClean="0"/>
              <a:t>Guino</a:t>
            </a:r>
            <a:r>
              <a:rPr lang="hu-HU" dirty="0" smtClean="0"/>
              <a:t> készítette.</a:t>
            </a:r>
            <a:endParaRPr lang="hu-H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2132856"/>
            <a:ext cx="8640960" cy="1692771"/>
          </a:xfrm>
          <a:prstGeom prst="rect">
            <a:avLst/>
          </a:prstGeom>
        </p:spPr>
        <p:txBody>
          <a:bodyPr wrap="square">
            <a:spAutoFit/>
          </a:bodyPr>
          <a:lstStyle/>
          <a:p>
            <a:r>
              <a:rPr lang="hu-HU" sz="3200" b="1" dirty="0" smtClean="0"/>
              <a:t>A kiállítás záró terme </a:t>
            </a:r>
            <a:r>
              <a:rPr lang="hu-HU" sz="2400" dirty="0" smtClean="0"/>
              <a:t>felidézi Renoir korábban magyar magángyűjteményekben őrzött, illetve budapesti tárlatokon bemutatott műveit, de a látogatók egy filmet is megtekinthetnek az idős mesterről.</a:t>
            </a:r>
            <a:endParaRPr lang="hu-HU"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Pierre-Auguste Renoir (Musée des Beaux-arts de Lyon) (10853543775).jpg"/>
          <p:cNvPicPr>
            <a:picLocks noChangeAspect="1" noChangeArrowheads="1"/>
          </p:cNvPicPr>
          <p:nvPr/>
        </p:nvPicPr>
        <p:blipFill>
          <a:blip r:embed="rId2" cstate="email">
            <a:lum contrast="10000"/>
          </a:blip>
          <a:srcRect/>
          <a:stretch>
            <a:fillRect/>
          </a:stretch>
        </p:blipFill>
        <p:spPr bwMode="auto">
          <a:xfrm>
            <a:off x="3714750" y="0"/>
            <a:ext cx="5429250" cy="6858000"/>
          </a:xfrm>
          <a:prstGeom prst="rect">
            <a:avLst/>
          </a:prstGeom>
          <a:noFill/>
        </p:spPr>
      </p:pic>
      <p:sp>
        <p:nvSpPr>
          <p:cNvPr id="3" name="Téglalap 2"/>
          <p:cNvSpPr/>
          <p:nvPr/>
        </p:nvSpPr>
        <p:spPr>
          <a:xfrm>
            <a:off x="0" y="1484784"/>
            <a:ext cx="3707904" cy="2523768"/>
          </a:xfrm>
          <a:prstGeom prst="rect">
            <a:avLst/>
          </a:prstGeom>
        </p:spPr>
        <p:txBody>
          <a:bodyPr wrap="square">
            <a:spAutoFit/>
          </a:bodyPr>
          <a:lstStyle/>
          <a:p>
            <a:pPr algn="ctr">
              <a:lnSpc>
                <a:spcPts val="2400"/>
              </a:lnSpc>
            </a:pPr>
            <a:r>
              <a:rPr lang="hu-HU" sz="2400" b="1" u="sng" dirty="0" smtClean="0"/>
              <a:t>Pierre </a:t>
            </a:r>
            <a:r>
              <a:rPr lang="fr-FR" sz="2400" b="1" u="sng" dirty="0" smtClean="0"/>
              <a:t> Auguste Renoir</a:t>
            </a:r>
            <a:r>
              <a:rPr lang="fr-FR" sz="2400" dirty="0" smtClean="0"/>
              <a:t> </a:t>
            </a:r>
            <a:endParaRPr lang="hu-HU" sz="2400" b="1" dirty="0" smtClean="0"/>
          </a:p>
          <a:p>
            <a:pPr algn="ctr">
              <a:lnSpc>
                <a:spcPts val="2400"/>
              </a:lnSpc>
            </a:pPr>
            <a:r>
              <a:rPr lang="hu-HU" sz="2400" b="1" dirty="0" smtClean="0"/>
              <a:t> Gitározó nő</a:t>
            </a:r>
            <a:r>
              <a:rPr lang="hu-HU" sz="2400" dirty="0" smtClean="0"/>
              <a:t>  </a:t>
            </a:r>
          </a:p>
          <a:p>
            <a:pPr algn="ctr">
              <a:lnSpc>
                <a:spcPts val="2400"/>
              </a:lnSpc>
            </a:pPr>
            <a:r>
              <a:rPr lang="hu-HU" sz="2400" dirty="0" smtClean="0"/>
              <a:t>1897  </a:t>
            </a:r>
          </a:p>
          <a:p>
            <a:pPr algn="ctr">
              <a:lnSpc>
                <a:spcPts val="2400"/>
              </a:lnSpc>
            </a:pPr>
            <a:r>
              <a:rPr lang="hu-HU" sz="2400" b="1" dirty="0" smtClean="0"/>
              <a:t> olaj, vászon </a:t>
            </a:r>
          </a:p>
          <a:p>
            <a:pPr algn="ctr">
              <a:lnSpc>
                <a:spcPts val="2400"/>
              </a:lnSpc>
            </a:pPr>
            <a:r>
              <a:rPr lang="hu-HU" sz="2400" dirty="0" smtClean="0"/>
              <a:t>81 x 65 cm </a:t>
            </a:r>
            <a:br>
              <a:rPr lang="hu-HU" sz="2400" dirty="0" smtClean="0"/>
            </a:br>
            <a:r>
              <a:rPr lang="hu-HU" sz="2400" dirty="0" err="1" smtClean="0"/>
              <a:t>Musée</a:t>
            </a:r>
            <a:r>
              <a:rPr lang="hu-HU" sz="2400" dirty="0" smtClean="0"/>
              <a:t> des </a:t>
            </a:r>
            <a:r>
              <a:rPr lang="hu-HU" sz="2400" dirty="0" err="1" smtClean="0"/>
              <a:t>Beaux-Arts</a:t>
            </a:r>
            <a:r>
              <a:rPr lang="hu-HU" sz="2400" dirty="0" smtClean="0"/>
              <a:t> </a:t>
            </a:r>
            <a:r>
              <a:rPr lang="hu-HU" sz="2400" b="1" dirty="0" smtClean="0"/>
              <a:t> </a:t>
            </a:r>
          </a:p>
          <a:p>
            <a:pPr algn="ctr">
              <a:lnSpc>
                <a:spcPts val="2400"/>
              </a:lnSpc>
            </a:pPr>
            <a:r>
              <a:rPr lang="hu-HU" sz="2400" dirty="0" smtClean="0"/>
              <a:t>Lyon</a:t>
            </a:r>
            <a:endParaRPr lang="hu-HU" dirty="0" smtClean="0"/>
          </a:p>
          <a:p>
            <a:endParaRPr lang="hu-H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1120676"/>
            <a:ext cx="8496944" cy="2308324"/>
          </a:xfrm>
          <a:prstGeom prst="rect">
            <a:avLst/>
          </a:prstGeom>
        </p:spPr>
        <p:txBody>
          <a:bodyPr wrap="square">
            <a:spAutoFit/>
          </a:bodyPr>
          <a:lstStyle/>
          <a:p>
            <a:r>
              <a:rPr lang="hu-HU" sz="2400" b="1" u="sng" dirty="0" smtClean="0"/>
              <a:t>Az első egység Renoir arcképeit </a:t>
            </a:r>
            <a:r>
              <a:rPr lang="hu-HU" sz="2400" dirty="0" smtClean="0"/>
              <a:t>vizsgálja, a mester kevés </a:t>
            </a:r>
            <a:r>
              <a:rPr lang="hu-HU" sz="2400" b="1" dirty="0" smtClean="0"/>
              <a:t>önarcképeinek</a:t>
            </a:r>
            <a:r>
              <a:rPr lang="hu-HU" sz="2400" dirty="0" smtClean="0"/>
              <a:t> egyikével indítva. </a:t>
            </a:r>
          </a:p>
          <a:p>
            <a:r>
              <a:rPr lang="hu-HU" sz="2400" dirty="0" smtClean="0"/>
              <a:t>Renoir portréin felbukkannak művésztársai és hozzátartozóik, mint </a:t>
            </a:r>
            <a:r>
              <a:rPr lang="hu-HU" sz="2400" dirty="0" err="1" smtClean="0"/>
              <a:t>Frédéric</a:t>
            </a:r>
            <a:r>
              <a:rPr lang="hu-HU" sz="2400" dirty="0" smtClean="0"/>
              <a:t> </a:t>
            </a:r>
            <a:r>
              <a:rPr lang="hu-HU" sz="2400" dirty="0" err="1" smtClean="0"/>
              <a:t>Bazille</a:t>
            </a:r>
            <a:r>
              <a:rPr lang="hu-HU" sz="2400" dirty="0" smtClean="0"/>
              <a:t> és </a:t>
            </a:r>
            <a:r>
              <a:rPr lang="hu-HU" sz="2400" b="1" dirty="0" smtClean="0"/>
              <a:t>Claude Monet, Madame Monet </a:t>
            </a:r>
            <a:r>
              <a:rPr lang="hu-HU" sz="2400" dirty="0" smtClean="0"/>
              <a:t>és William </a:t>
            </a:r>
            <a:r>
              <a:rPr lang="hu-HU" sz="2400" dirty="0" err="1" smtClean="0"/>
              <a:t>Sisley</a:t>
            </a:r>
            <a:r>
              <a:rPr lang="hu-HU" sz="2400" dirty="0" smtClean="0"/>
              <a:t>, valamint a korabeli párizsi és európai társasági élet számos ismert alakja Jeanne </a:t>
            </a:r>
            <a:r>
              <a:rPr lang="hu-HU" sz="2400" dirty="0" err="1" smtClean="0"/>
              <a:t>Samary</a:t>
            </a:r>
            <a:r>
              <a:rPr lang="hu-HU" sz="2400" dirty="0" smtClean="0"/>
              <a:t> színésznőtől </a:t>
            </a:r>
            <a:r>
              <a:rPr lang="hu-HU" sz="2400" b="1" dirty="0" smtClean="0"/>
              <a:t>Richard Wagnerig</a:t>
            </a:r>
            <a:r>
              <a:rPr lang="hu-HU" b="1" dirty="0" smtClean="0"/>
              <a:t>.</a:t>
            </a:r>
            <a:endParaRPr lang="hu-HU"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980728"/>
            <a:ext cx="3419872" cy="2862322"/>
          </a:xfrm>
          <a:prstGeom prst="rect">
            <a:avLst/>
          </a:prstGeom>
        </p:spPr>
        <p:txBody>
          <a:bodyPr wrap="square">
            <a:spAutoFit/>
          </a:bodyPr>
          <a:lstStyle/>
          <a:p>
            <a:pPr algn="ctr">
              <a:lnSpc>
                <a:spcPts val="2400"/>
              </a:lnSpc>
            </a:pPr>
            <a:r>
              <a:rPr lang="hu-HU" sz="2400" b="1" u="sng" dirty="0" smtClean="0"/>
              <a:t>Pierre </a:t>
            </a:r>
            <a:r>
              <a:rPr lang="hu-HU" sz="2400" b="1" u="sng" dirty="0" err="1" smtClean="0"/>
              <a:t>Auguste</a:t>
            </a:r>
            <a:r>
              <a:rPr lang="hu-HU" sz="2400" b="1" u="sng" dirty="0" smtClean="0"/>
              <a:t> Renoir  </a:t>
            </a:r>
          </a:p>
          <a:p>
            <a:pPr algn="ctr">
              <a:lnSpc>
                <a:spcPts val="2400"/>
              </a:lnSpc>
            </a:pPr>
            <a:r>
              <a:rPr lang="hu-HU" sz="2400" b="1" dirty="0" smtClean="0"/>
              <a:t>Önarckép </a:t>
            </a:r>
          </a:p>
          <a:p>
            <a:pPr algn="ctr">
              <a:lnSpc>
                <a:spcPts val="2400"/>
              </a:lnSpc>
            </a:pPr>
            <a:r>
              <a:rPr lang="hu-HU" sz="2400" dirty="0" smtClean="0"/>
              <a:t>1899 </a:t>
            </a:r>
          </a:p>
          <a:p>
            <a:pPr algn="ctr">
              <a:lnSpc>
                <a:spcPts val="2400"/>
              </a:lnSpc>
            </a:pPr>
            <a:r>
              <a:rPr lang="hu-HU" sz="2400" dirty="0" smtClean="0"/>
              <a:t>olaj, vásznon </a:t>
            </a:r>
          </a:p>
          <a:p>
            <a:pPr algn="ctr">
              <a:lnSpc>
                <a:spcPts val="2400"/>
              </a:lnSpc>
            </a:pPr>
            <a:r>
              <a:rPr lang="fr-FR" sz="2400" dirty="0" smtClean="0"/>
              <a:t>41 </a:t>
            </a:r>
            <a:r>
              <a:rPr lang="hu-HU" sz="2400" dirty="0" smtClean="0"/>
              <a:t>x </a:t>
            </a:r>
            <a:r>
              <a:rPr lang="fr-FR" sz="2400" dirty="0" smtClean="0"/>
              <a:t>33 cm</a:t>
            </a:r>
            <a:r>
              <a:rPr lang="hu-HU" sz="2400" dirty="0" smtClean="0"/>
              <a:t> </a:t>
            </a:r>
          </a:p>
          <a:p>
            <a:pPr algn="ctr">
              <a:lnSpc>
                <a:spcPts val="2400"/>
              </a:lnSpc>
            </a:pPr>
            <a:r>
              <a:rPr lang="hu-HU" sz="2400" dirty="0" smtClean="0"/>
              <a:t> </a:t>
            </a:r>
            <a:r>
              <a:rPr lang="en-US" sz="2400" dirty="0" smtClean="0"/>
              <a:t>Sterling and Francine Clark Art Institute</a:t>
            </a:r>
            <a:r>
              <a:rPr lang="hu-HU" sz="2400" dirty="0" smtClean="0"/>
              <a:t> </a:t>
            </a:r>
          </a:p>
          <a:p>
            <a:pPr algn="ctr">
              <a:lnSpc>
                <a:spcPts val="2400"/>
              </a:lnSpc>
            </a:pPr>
            <a:r>
              <a:rPr lang="hu-HU" sz="2400" dirty="0" err="1" smtClean="0"/>
              <a:t>Williamstown</a:t>
            </a:r>
            <a:r>
              <a:rPr lang="hu-HU" sz="2400" dirty="0" smtClean="0"/>
              <a:t>, </a:t>
            </a:r>
            <a:r>
              <a:rPr lang="hu-HU" sz="2400" dirty="0" err="1" smtClean="0"/>
              <a:t>Mass</a:t>
            </a:r>
            <a:r>
              <a:rPr lang="hu-HU" sz="2400" dirty="0" smtClean="0"/>
              <a:t>. United </a:t>
            </a:r>
            <a:r>
              <a:rPr lang="hu-HU" sz="2400" dirty="0" err="1" smtClean="0"/>
              <a:t>States</a:t>
            </a:r>
            <a:endParaRPr lang="hu-HU" sz="2400" dirty="0" smtClean="0"/>
          </a:p>
        </p:txBody>
      </p:sp>
      <p:sp>
        <p:nvSpPr>
          <p:cNvPr id="4" name="Téglalap 3"/>
          <p:cNvSpPr/>
          <p:nvPr/>
        </p:nvSpPr>
        <p:spPr>
          <a:xfrm>
            <a:off x="0" y="5657671"/>
            <a:ext cx="3563888" cy="1477328"/>
          </a:xfrm>
          <a:prstGeom prst="rect">
            <a:avLst/>
          </a:prstGeom>
        </p:spPr>
        <p:txBody>
          <a:bodyPr wrap="square">
            <a:spAutoFit/>
          </a:bodyPr>
          <a:lstStyle/>
          <a:p>
            <a:r>
              <a:rPr lang="hu-HU" dirty="0" smtClean="0">
                <a:hlinkClick r:id="rId2"/>
              </a:rPr>
              <a:t>https://baratsagklub.hu/renoir-%E2%80%93-fest%C5%91-%C3%A9s-modelljei-%E2%80%94-t%C3%A1rlatvezet%C3%A9ssel</a:t>
            </a:r>
            <a:endParaRPr lang="hu-HU" dirty="0" smtClean="0"/>
          </a:p>
          <a:p>
            <a:endParaRPr lang="hu-HU" dirty="0"/>
          </a:p>
        </p:txBody>
      </p:sp>
      <p:pic>
        <p:nvPicPr>
          <p:cNvPr id="126980" name="Picture 4" descr="https://upload.wikimedia.org/wikipedia/commons/thumb/7/7f/Pierre-Auguste_Renoir_-_Autoportrait%2C_1899.jpg/818px-Pierre-Auguste_Renoir_-_Autoportrait%2C_1899.jpg"/>
          <p:cNvPicPr>
            <a:picLocks noChangeAspect="1" noChangeArrowheads="1"/>
          </p:cNvPicPr>
          <p:nvPr/>
        </p:nvPicPr>
        <p:blipFill>
          <a:blip r:embed="rId3" cstate="email"/>
          <a:srcRect/>
          <a:stretch>
            <a:fillRect/>
          </a:stretch>
        </p:blipFill>
        <p:spPr bwMode="auto">
          <a:xfrm>
            <a:off x="3419872" y="0"/>
            <a:ext cx="5478362"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548680"/>
            <a:ext cx="3419872" cy="2011000"/>
          </a:xfrm>
          <a:prstGeom prst="rect">
            <a:avLst/>
          </a:prstGeom>
        </p:spPr>
        <p:txBody>
          <a:bodyPr wrap="square">
            <a:spAutoFit/>
          </a:bodyPr>
          <a:lstStyle/>
          <a:p>
            <a:pPr algn="ctr">
              <a:lnSpc>
                <a:spcPts val="2400"/>
              </a:lnSpc>
            </a:pPr>
            <a:r>
              <a:rPr lang="hu-HU" sz="2400" b="1" u="sng" dirty="0" smtClean="0"/>
              <a:t>Pierre </a:t>
            </a:r>
            <a:r>
              <a:rPr lang="hu-HU" sz="2400" b="1" u="sng" dirty="0" err="1" smtClean="0"/>
              <a:t>Auguste</a:t>
            </a:r>
            <a:r>
              <a:rPr lang="hu-HU" sz="2400" b="1" u="sng" dirty="0" smtClean="0"/>
              <a:t> Renoir</a:t>
            </a:r>
          </a:p>
          <a:p>
            <a:pPr algn="ctr">
              <a:lnSpc>
                <a:spcPts val="2400"/>
              </a:lnSpc>
            </a:pPr>
            <a:r>
              <a:rPr lang="hu-HU" sz="2400" b="1" dirty="0" smtClean="0"/>
              <a:t>  William </a:t>
            </a:r>
            <a:r>
              <a:rPr lang="hu-HU" sz="2400" b="1" dirty="0" err="1" smtClean="0"/>
              <a:t>Sisley</a:t>
            </a:r>
            <a:r>
              <a:rPr lang="hu-HU" sz="2400" b="1" dirty="0" smtClean="0"/>
              <a:t> portréja</a:t>
            </a:r>
          </a:p>
          <a:p>
            <a:pPr algn="ctr">
              <a:lnSpc>
                <a:spcPts val="2400"/>
              </a:lnSpc>
            </a:pPr>
            <a:r>
              <a:rPr lang="hu-HU" sz="2400" dirty="0" smtClean="0"/>
              <a:t>1864 </a:t>
            </a:r>
          </a:p>
          <a:p>
            <a:pPr algn="ctr">
              <a:lnSpc>
                <a:spcPts val="2400"/>
              </a:lnSpc>
            </a:pPr>
            <a:r>
              <a:rPr lang="hu-HU" sz="2400" dirty="0" smtClean="0"/>
              <a:t>Olaj, vászon  </a:t>
            </a:r>
          </a:p>
          <a:p>
            <a:pPr algn="ctr">
              <a:lnSpc>
                <a:spcPts val="2400"/>
              </a:lnSpc>
            </a:pPr>
            <a:r>
              <a:rPr lang="hu-HU" sz="2400" dirty="0" smtClean="0"/>
              <a:t>81 cm × 65 cm </a:t>
            </a:r>
          </a:p>
          <a:p>
            <a:pPr algn="ctr">
              <a:lnSpc>
                <a:spcPts val="2400"/>
              </a:lnSpc>
            </a:pPr>
            <a:r>
              <a:rPr lang="hu-HU" sz="2400" dirty="0" err="1" smtClean="0"/>
              <a:t>Musée</a:t>
            </a:r>
            <a:r>
              <a:rPr lang="hu-HU" sz="2400" dirty="0" smtClean="0"/>
              <a:t> </a:t>
            </a:r>
            <a:r>
              <a:rPr lang="hu-HU" sz="2400" dirty="0" err="1" smtClean="0"/>
              <a:t>d'Orsay</a:t>
            </a:r>
            <a:r>
              <a:rPr lang="hu-HU" sz="2400" dirty="0" smtClean="0"/>
              <a:t>, Párizs</a:t>
            </a:r>
            <a:endParaRPr lang="hu-HU" sz="2400" b="1" dirty="0"/>
          </a:p>
        </p:txBody>
      </p:sp>
      <p:pic>
        <p:nvPicPr>
          <p:cNvPr id="78850" name="Picture 2" descr="https://upload.wikimedia.org/wikipedia/commons/thumb/5/51/Pierre-Auguste_Renoir_-_William_Sisley.jpg/811px-Pierre-Auguste_Renoir_-_William_Sisley.jpg"/>
          <p:cNvPicPr>
            <a:picLocks noChangeAspect="1" noChangeArrowheads="1"/>
          </p:cNvPicPr>
          <p:nvPr/>
        </p:nvPicPr>
        <p:blipFill>
          <a:blip r:embed="rId2" cstate="email"/>
          <a:srcRect/>
          <a:stretch>
            <a:fillRect/>
          </a:stretch>
        </p:blipFill>
        <p:spPr bwMode="auto">
          <a:xfrm>
            <a:off x="3419872" y="0"/>
            <a:ext cx="5436791"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980728"/>
            <a:ext cx="3419872" cy="1943289"/>
          </a:xfrm>
          <a:prstGeom prst="rect">
            <a:avLst/>
          </a:prstGeom>
        </p:spPr>
        <p:txBody>
          <a:bodyPr wrap="square">
            <a:spAutoFit/>
          </a:bodyPr>
          <a:lstStyle/>
          <a:p>
            <a:pPr algn="ctr">
              <a:lnSpc>
                <a:spcPts val="2400"/>
              </a:lnSpc>
            </a:pPr>
            <a:r>
              <a:rPr lang="hu-HU" sz="2400" b="1" u="sng" dirty="0" smtClean="0"/>
              <a:t>Pierre </a:t>
            </a:r>
            <a:r>
              <a:rPr lang="hu-HU" sz="2400" b="1" u="sng" dirty="0" err="1" smtClean="0"/>
              <a:t>Auguste</a:t>
            </a:r>
            <a:r>
              <a:rPr lang="hu-HU" sz="2400" b="1" u="sng" dirty="0" smtClean="0"/>
              <a:t> Renoir  </a:t>
            </a:r>
            <a:r>
              <a:rPr lang="hu-HU" sz="2400" b="1" dirty="0" smtClean="0"/>
              <a:t>Madame Monet portréja</a:t>
            </a:r>
            <a:r>
              <a:rPr lang="hu-HU" sz="2400" dirty="0" smtClean="0"/>
              <a:t> 1872 </a:t>
            </a:r>
          </a:p>
          <a:p>
            <a:pPr algn="ctr">
              <a:lnSpc>
                <a:spcPts val="2400"/>
              </a:lnSpc>
            </a:pPr>
            <a:r>
              <a:rPr lang="hu-HU" sz="2400" dirty="0" smtClean="0"/>
              <a:t>Olaj, vászon </a:t>
            </a:r>
          </a:p>
          <a:p>
            <a:pPr algn="ctr">
              <a:lnSpc>
                <a:spcPts val="2400"/>
              </a:lnSpc>
            </a:pPr>
            <a:r>
              <a:rPr lang="hu-HU" sz="2400" dirty="0" smtClean="0"/>
              <a:t>61 x 50 cm</a:t>
            </a:r>
          </a:p>
          <a:p>
            <a:pPr algn="ctr">
              <a:lnSpc>
                <a:spcPts val="2400"/>
              </a:lnSpc>
            </a:pPr>
            <a:r>
              <a:rPr lang="hu-HU" sz="2400" dirty="0" err="1" smtClean="0"/>
              <a:t>Musee</a:t>
            </a:r>
            <a:r>
              <a:rPr lang="hu-HU" sz="2400" dirty="0" smtClean="0"/>
              <a:t> </a:t>
            </a:r>
            <a:r>
              <a:rPr lang="hu-HU" sz="2400" dirty="0" err="1" smtClean="0"/>
              <a:t>Marmottan</a:t>
            </a:r>
            <a:r>
              <a:rPr lang="hu-HU" dirty="0" smtClean="0"/>
              <a:t>, </a:t>
            </a:r>
            <a:r>
              <a:rPr lang="hu-HU" sz="2400" dirty="0" smtClean="0"/>
              <a:t>Párizs </a:t>
            </a:r>
            <a:endParaRPr lang="hu-HU" sz="2400" b="1" u="sng" dirty="0" smtClean="0"/>
          </a:p>
        </p:txBody>
      </p:sp>
      <p:pic>
        <p:nvPicPr>
          <p:cNvPr id="91140" name="Picture 4" descr="https://upload.wikimedia.org/wikipedia/commons/thumb/5/56/Pierre-Auguste_Renoir_-_Camille_Monet.jpg/844px-Pierre-Auguste_Renoir_-_Camille_Monet.jpg"/>
          <p:cNvPicPr>
            <a:picLocks noChangeAspect="1" noChangeArrowheads="1"/>
          </p:cNvPicPr>
          <p:nvPr/>
        </p:nvPicPr>
        <p:blipFill>
          <a:blip r:embed="rId2" cstate="email"/>
          <a:srcRect/>
          <a:stretch>
            <a:fillRect/>
          </a:stretch>
        </p:blipFill>
        <p:spPr bwMode="auto">
          <a:xfrm>
            <a:off x="3419872" y="0"/>
            <a:ext cx="5652492" cy="6858000"/>
          </a:xfrm>
          <a:prstGeom prst="rect">
            <a:avLst/>
          </a:prstGeom>
          <a:noFill/>
        </p:spPr>
      </p:pic>
    </p:spTree>
  </p:cSld>
  <p:clrMapOvr>
    <a:masterClrMapping/>
  </p:clrMapOvr>
</p:sld>
</file>

<file path=ppt/theme/theme1.xml><?xml version="1.0" encoding="utf-8"?>
<a:theme xmlns:a="http://schemas.openxmlformats.org/drawingml/2006/main" name="Office-téma">
  <a:themeElements>
    <a:clrScheme name="Polgár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790</Words>
  <Application>Microsoft Office PowerPoint</Application>
  <PresentationFormat>Diavetítés a képernyőre (4:3 oldalarány)</PresentationFormat>
  <Paragraphs>219</Paragraphs>
  <Slides>56</Slides>
  <Notes>7</Notes>
  <HiddenSlides>0</HiddenSlides>
  <MMClips>0</MMClips>
  <ScaleCrop>false</ScaleCrop>
  <HeadingPairs>
    <vt:vector size="4" baseType="variant">
      <vt:variant>
        <vt:lpstr>Téma</vt:lpstr>
      </vt:variant>
      <vt:variant>
        <vt:i4>1</vt:i4>
      </vt:variant>
      <vt:variant>
        <vt:lpstr>Diacímek</vt:lpstr>
      </vt:variant>
      <vt:variant>
        <vt:i4>56</vt:i4>
      </vt:variant>
    </vt:vector>
  </HeadingPairs>
  <TitlesOfParts>
    <vt:vector size="57" baseType="lpstr">
      <vt:lpstr>Office-téma</vt:lpstr>
      <vt:lpstr>1. dia</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30. dia</vt:lpstr>
      <vt:lpstr>31. dia</vt:lpstr>
      <vt:lpstr>32. dia</vt:lpstr>
      <vt:lpstr>33. dia</vt:lpstr>
      <vt:lpstr>34. dia</vt:lpstr>
      <vt:lpstr>35. dia</vt:lpstr>
      <vt:lpstr>36. dia</vt:lpstr>
      <vt:lpstr>37. dia</vt:lpstr>
      <vt:lpstr>38. dia</vt:lpstr>
      <vt:lpstr>39. dia</vt:lpstr>
      <vt:lpstr>40. dia</vt:lpstr>
      <vt:lpstr>41. dia</vt:lpstr>
      <vt:lpstr>42. dia</vt:lpstr>
      <vt:lpstr>43. dia</vt:lpstr>
      <vt:lpstr>44. dia</vt:lpstr>
      <vt:lpstr>45. dia</vt:lpstr>
      <vt:lpstr>46. dia</vt:lpstr>
      <vt:lpstr>47. dia</vt:lpstr>
      <vt:lpstr>48. dia</vt:lpstr>
      <vt:lpstr>49. dia</vt:lpstr>
      <vt:lpstr>50. dia</vt:lpstr>
      <vt:lpstr>51. dia</vt:lpstr>
      <vt:lpstr>52. dia</vt:lpstr>
      <vt:lpstr>53. dia</vt:lpstr>
      <vt:lpstr>54. dia</vt:lpstr>
      <vt:lpstr>55. dia</vt:lpstr>
      <vt:lpstr>56.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RENOIR – A FESTŐ ÉS MODELLJEI </dc:title>
  <dc:creator>.Piroska</dc:creator>
  <cp:lastModifiedBy>.Piroska</cp:lastModifiedBy>
  <cp:revision>43</cp:revision>
  <dcterms:created xsi:type="dcterms:W3CDTF">2023-11-06T19:04:47Z</dcterms:created>
  <dcterms:modified xsi:type="dcterms:W3CDTF">2023-11-23T09:58:39Z</dcterms:modified>
</cp:coreProperties>
</file>