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6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1" r:id="rId43"/>
    <p:sldId id="297" r:id="rId44"/>
    <p:sldId id="298" r:id="rId45"/>
    <p:sldId id="299" r:id="rId46"/>
    <p:sldId id="300" r:id="rId47"/>
    <p:sldId id="302" r:id="rId48"/>
    <p:sldId id="310" r:id="rId49"/>
    <p:sldId id="303" r:id="rId50"/>
    <p:sldId id="304" r:id="rId51"/>
    <p:sldId id="305" r:id="rId52"/>
    <p:sldId id="306" r:id="rId53"/>
    <p:sldId id="307" r:id="rId54"/>
    <p:sldId id="308" r:id="rId55"/>
    <p:sldId id="309" r:id="rId56"/>
    <p:sldId id="311" r:id="rId57"/>
    <p:sldId id="312" r:id="rId58"/>
    <p:sldId id="313" r:id="rId59"/>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1253"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292826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27537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207392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281335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401250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247781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8" name="Élőláb helye 7"/>
          <p:cNvSpPr>
            <a:spLocks noGrp="1"/>
          </p:cNvSpPr>
          <p:nvPr>
            <p:ph type="ftr" sz="quarter" idx="11"/>
          </p:nvPr>
        </p:nvSpPr>
        <p:spPr/>
        <p:txBody>
          <a:bodyPr/>
          <a:lstStyle/>
          <a:p>
            <a:endParaRPr lang="hu-HU" dirty="0"/>
          </a:p>
        </p:txBody>
      </p:sp>
      <p:sp>
        <p:nvSpPr>
          <p:cNvPr id="9" name="Dia számának helye 8"/>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4530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4" name="Élőláb helye 3"/>
          <p:cNvSpPr>
            <a:spLocks noGrp="1"/>
          </p:cNvSpPr>
          <p:nvPr>
            <p:ph type="ftr" sz="quarter" idx="11"/>
          </p:nvPr>
        </p:nvSpPr>
        <p:spPr/>
        <p:txBody>
          <a:bodyPr/>
          <a:lstStyle/>
          <a:p>
            <a:endParaRPr lang="hu-HU" dirty="0"/>
          </a:p>
        </p:txBody>
      </p:sp>
      <p:sp>
        <p:nvSpPr>
          <p:cNvPr id="5" name="Dia számának helye 4"/>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329343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108450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112944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BA2161AC-2490-4361-8DC6-6F965F0EE8B8}" type="datetimeFigureOut">
              <a:rPr lang="hu-HU" smtClean="0"/>
              <a:t>2023. 12. 04.</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D783E4D7-8081-44A2-921B-359882DCB42E}" type="slidenum">
              <a:rPr lang="hu-HU" smtClean="0"/>
              <a:t>‹#›</a:t>
            </a:fld>
            <a:endParaRPr lang="hu-HU" dirty="0"/>
          </a:p>
        </p:txBody>
      </p:sp>
    </p:spTree>
    <p:extLst>
      <p:ext uri="{BB962C8B-B14F-4D97-AF65-F5344CB8AC3E}">
        <p14:creationId xmlns:p14="http://schemas.microsoft.com/office/powerpoint/2010/main" val="328659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61AC-2490-4361-8DC6-6F965F0EE8B8}" type="datetimeFigureOut">
              <a:rPr lang="hu-HU" smtClean="0"/>
              <a:t>2023. 12. 04.</a:t>
            </a:fld>
            <a:endParaRPr lang="hu-HU" dirty="0"/>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dirty="0"/>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3E4D7-8081-44A2-921B-359882DCB42E}" type="slidenum">
              <a:rPr lang="hu-HU" smtClean="0"/>
              <a:t>‹#›</a:t>
            </a:fld>
            <a:endParaRPr lang="hu-HU" dirty="0"/>
          </a:p>
        </p:txBody>
      </p:sp>
    </p:spTree>
    <p:extLst>
      <p:ext uri="{BB962C8B-B14F-4D97-AF65-F5344CB8AC3E}">
        <p14:creationId xmlns:p14="http://schemas.microsoft.com/office/powerpoint/2010/main" val="1420149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hu-HU" b="1" i="1" dirty="0">
                <a:latin typeface="Arial" panose="020B0604020202020204" pitchFamily="34" charset="0"/>
                <a:cs typeface="Arial" panose="020B0604020202020204" pitchFamily="34" charset="0"/>
              </a:rPr>
              <a:t>Az </a:t>
            </a:r>
            <a:r>
              <a:rPr lang="hu-HU" b="1" i="1" dirty="0" err="1">
                <a:latin typeface="Arial" panose="020B0604020202020204" pitchFamily="34" charset="0"/>
                <a:cs typeface="Arial" panose="020B0604020202020204" pitchFamily="34" charset="0"/>
              </a:rPr>
              <a:t>Art.Pagony</a:t>
            </a:r>
            <a:r>
              <a:rPr lang="hu-HU" b="1" dirty="0">
                <a:latin typeface="Arial" panose="020B0604020202020204" pitchFamily="34" charset="0"/>
                <a:cs typeface="Arial" panose="020B0604020202020204" pitchFamily="34" charset="0"/>
              </a:rPr>
              <a:t/>
            </a:r>
            <a:br>
              <a:rPr lang="hu-HU" b="1" dirty="0">
                <a:latin typeface="Arial" panose="020B0604020202020204" pitchFamily="34" charset="0"/>
                <a:cs typeface="Arial" panose="020B0604020202020204" pitchFamily="34" charset="0"/>
              </a:rPr>
            </a:br>
            <a:r>
              <a:rPr lang="hu-HU" b="1" i="1" dirty="0">
                <a:latin typeface="Arial" panose="020B0604020202020204" pitchFamily="34" charset="0"/>
                <a:cs typeface="Arial" panose="020B0604020202020204" pitchFamily="34" charset="0"/>
              </a:rPr>
              <a:t>2023. évi nyílt napjának</a:t>
            </a:r>
            <a:r>
              <a:rPr lang="hu-HU" b="1" dirty="0">
                <a:latin typeface="Arial" panose="020B0604020202020204" pitchFamily="34" charset="0"/>
                <a:cs typeface="Arial" panose="020B0604020202020204" pitchFamily="34" charset="0"/>
              </a:rPr>
              <a:t/>
            </a:r>
            <a:br>
              <a:rPr lang="hu-HU" b="1" dirty="0">
                <a:latin typeface="Arial" panose="020B0604020202020204" pitchFamily="34" charset="0"/>
                <a:cs typeface="Arial" panose="020B0604020202020204" pitchFamily="34" charset="0"/>
              </a:rPr>
            </a:br>
            <a:r>
              <a:rPr lang="hu-HU" b="1" i="1" dirty="0" smtClean="0">
                <a:latin typeface="Arial" panose="020B0604020202020204" pitchFamily="34" charset="0"/>
                <a:cs typeface="Arial" panose="020B0604020202020204" pitchFamily="34" charset="0"/>
              </a:rPr>
              <a:t>kiállítása</a:t>
            </a:r>
            <a:br>
              <a:rPr lang="hu-HU" b="1" i="1" dirty="0" smtClean="0">
                <a:latin typeface="Arial" panose="020B0604020202020204" pitchFamily="34" charset="0"/>
                <a:cs typeface="Arial" panose="020B0604020202020204" pitchFamily="34" charset="0"/>
              </a:rPr>
            </a:br>
            <a:r>
              <a:rPr lang="hu-HU" b="1" i="1" dirty="0" smtClean="0">
                <a:latin typeface="Arial" panose="020B0604020202020204" pitchFamily="34" charset="0"/>
                <a:cs typeface="Arial" panose="020B0604020202020204" pitchFamily="34" charset="0"/>
              </a:rPr>
              <a:t>albumban</a:t>
            </a:r>
            <a:r>
              <a:rPr lang="hu-HU" b="1" dirty="0">
                <a:latin typeface="Arial" panose="020B0604020202020204" pitchFamily="34" charset="0"/>
                <a:cs typeface="Arial" panose="020B0604020202020204" pitchFamily="34" charset="0"/>
              </a:rPr>
              <a:t/>
            </a:r>
            <a:br>
              <a:rPr lang="hu-HU" b="1" dirty="0">
                <a:latin typeface="Arial" panose="020B0604020202020204" pitchFamily="34" charset="0"/>
                <a:cs typeface="Arial" panose="020B0604020202020204" pitchFamily="34" charset="0"/>
              </a:rPr>
            </a:br>
            <a:endParaRPr lang="hu-HU" b="1" dirty="0">
              <a:latin typeface="Arial" panose="020B0604020202020204" pitchFamily="34" charset="0"/>
              <a:cs typeface="Arial" panose="020B0604020202020204" pitchFamily="34" charset="0"/>
            </a:endParaRPr>
          </a:p>
        </p:txBody>
      </p:sp>
      <p:sp>
        <p:nvSpPr>
          <p:cNvPr id="3" name="Alcím 2"/>
          <p:cNvSpPr>
            <a:spLocks noGrp="1"/>
          </p:cNvSpPr>
          <p:nvPr>
            <p:ph type="subTitle" idx="1"/>
          </p:nvPr>
        </p:nvSpPr>
        <p:spPr/>
        <p:txBody>
          <a:bodyPr/>
          <a:lstStyle/>
          <a:p>
            <a:r>
              <a:rPr lang="hu-HU" b="1" dirty="0" smtClean="0">
                <a:solidFill>
                  <a:schemeClr val="tx1"/>
                </a:solidFill>
              </a:rPr>
              <a:t>Összeállította:</a:t>
            </a:r>
          </a:p>
          <a:p>
            <a:r>
              <a:rPr lang="hu-HU" b="1" dirty="0" smtClean="0">
                <a:solidFill>
                  <a:schemeClr val="tx1"/>
                </a:solidFill>
              </a:rPr>
              <a:t>Jungné Tóth Katalin</a:t>
            </a:r>
            <a:endParaRPr lang="hu-HU" b="1" dirty="0">
              <a:solidFill>
                <a:schemeClr val="tx1"/>
              </a:solidFill>
            </a:endParaRPr>
          </a:p>
        </p:txBody>
      </p:sp>
    </p:spTree>
    <p:extLst>
      <p:ext uri="{BB962C8B-B14F-4D97-AF65-F5344CB8AC3E}">
        <p14:creationId xmlns:p14="http://schemas.microsoft.com/office/powerpoint/2010/main" val="3263940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l="-5676" b="-5640"/>
          <a:stretch/>
        </p:blipFill>
        <p:spPr bwMode="auto">
          <a:xfrm>
            <a:off x="-609600" y="0"/>
            <a:ext cx="9753600" cy="7315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5611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67544" y="404664"/>
            <a:ext cx="8352928" cy="5940088"/>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Francisco de Goya y </a:t>
            </a:r>
            <a:r>
              <a:rPr lang="hu-HU" sz="2000" b="1" dirty="0" err="1">
                <a:latin typeface="Arial" panose="020B0604020202020204" pitchFamily="34" charset="0"/>
                <a:cs typeface="Arial" panose="020B0604020202020204" pitchFamily="34" charset="0"/>
              </a:rPr>
              <a:t>Lucientes</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A korsós lány</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1808-1812 között</a:t>
            </a:r>
          </a:p>
          <a:p>
            <a:r>
              <a:rPr lang="hu-HU" sz="2000" b="1" dirty="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68 × 50,5 cm</a:t>
            </a:r>
          </a:p>
          <a:p>
            <a:r>
              <a:rPr lang="hu-HU" sz="2000" b="1" dirty="0">
                <a:latin typeface="Arial" panose="020B0604020202020204" pitchFamily="34" charset="0"/>
                <a:cs typeface="Arial" panose="020B0604020202020204" pitchFamily="34" charset="0"/>
              </a:rPr>
              <a:t>Szépművészeti Múzeum, </a:t>
            </a:r>
            <a:r>
              <a:rPr lang="hu-HU" sz="2000" b="1" dirty="0" smtClean="0">
                <a:latin typeface="Arial" panose="020B0604020202020204" pitchFamily="34" charset="0"/>
                <a:cs typeface="Arial" panose="020B0604020202020204" pitchFamily="34" charset="0"/>
              </a:rPr>
              <a:t>Budapest</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Nos ez az olajjal vászonra festett gyönyörű, realistának, de kicsit akár impresszionistának is tűnhető híres kép  már nehezen kapcsolható a klasszicizmus szikár világához.</a:t>
            </a:r>
          </a:p>
          <a:p>
            <a:r>
              <a:rPr lang="hu-HU" sz="2000" b="1" dirty="0">
                <a:latin typeface="Arial" panose="020B0604020202020204" pitchFamily="34" charset="0"/>
                <a:cs typeface="Arial" panose="020B0604020202020204" pitchFamily="34" charset="0"/>
              </a:rPr>
              <a:t>A kép a mi Szépművészeti Múzeumunk büszkesége, s mester-festői világa jóval későbbi korokhoz kapcsolja e jellem- és életképet, mint valós keletkezési ideje…</a:t>
            </a:r>
          </a:p>
          <a:p>
            <a:r>
              <a:rPr lang="hu-HU" sz="2000" b="1" dirty="0">
                <a:latin typeface="Arial" panose="020B0604020202020204" pitchFamily="34" charset="0"/>
                <a:cs typeface="Arial" panose="020B0604020202020204" pitchFamily="34" charset="0"/>
              </a:rPr>
              <a:t>Tele van ifjúsággal, lendülettel, életörömmel ez az előttünk felbukkanó, felmagasodó kisleány  a messzi múltból.</a:t>
            </a:r>
          </a:p>
          <a:p>
            <a:r>
              <a:rPr lang="hu-HU" sz="2000" b="1" dirty="0">
                <a:latin typeface="Arial" panose="020B0604020202020204" pitchFamily="34" charset="0"/>
                <a:cs typeface="Arial" panose="020B0604020202020204" pitchFamily="34" charset="0"/>
              </a:rPr>
              <a:t>Egy percnyi kétségünk sincsen, hogy az andalúz tájakon igenis létezett ő valaha</a:t>
            </a:r>
            <a:r>
              <a:rPr lang="hu-HU" sz="2000" b="1" dirty="0" smtClean="0">
                <a:latin typeface="Arial" panose="020B0604020202020204" pitchFamily="34" charset="0"/>
                <a:cs typeface="Arial" panose="020B0604020202020204" pitchFamily="34" charset="0"/>
              </a:rPr>
              <a:t>…</a:t>
            </a:r>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művet választotta: </a:t>
            </a:r>
            <a:r>
              <a:rPr lang="hu-HU" sz="2000" b="1" dirty="0" err="1">
                <a:latin typeface="Arial" panose="020B0604020202020204" pitchFamily="34" charset="0"/>
                <a:cs typeface="Arial" panose="020B0604020202020204" pitchFamily="34" charset="0"/>
              </a:rPr>
              <a:t>Haranghy</a:t>
            </a:r>
            <a:r>
              <a:rPr lang="hu-HU" sz="2000" b="1" dirty="0">
                <a:latin typeface="Arial" panose="020B0604020202020204" pitchFamily="34" charset="0"/>
                <a:cs typeface="Arial" panose="020B0604020202020204" pitchFamily="34" charset="0"/>
              </a:rPr>
              <a:t> Gézáné  </a:t>
            </a:r>
          </a:p>
        </p:txBody>
      </p:sp>
    </p:spTree>
    <p:extLst>
      <p:ext uri="{BB962C8B-B14F-4D97-AF65-F5344CB8AC3E}">
        <p14:creationId xmlns:p14="http://schemas.microsoft.com/office/powerpoint/2010/main" val="306036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5396" y="0"/>
            <a:ext cx="5742947" cy="6915718"/>
          </a:xfrm>
          <a:prstGeom prst="rect">
            <a:avLst/>
          </a:prstGeom>
          <a:noFill/>
        </p:spPr>
      </p:pic>
    </p:spTree>
    <p:extLst>
      <p:ext uri="{BB962C8B-B14F-4D97-AF65-F5344CB8AC3E}">
        <p14:creationId xmlns:p14="http://schemas.microsoft.com/office/powerpoint/2010/main" val="3958021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404664"/>
            <a:ext cx="8352928" cy="6247864"/>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Antonio </a:t>
            </a:r>
            <a:r>
              <a:rPr lang="hu-HU" sz="2000" b="1" dirty="0" err="1">
                <a:latin typeface="Arial" panose="020B0604020202020204" pitchFamily="34" charset="0"/>
                <a:cs typeface="Arial" panose="020B0604020202020204" pitchFamily="34" charset="0"/>
              </a:rPr>
              <a:t>Canova</a:t>
            </a:r>
            <a:r>
              <a:rPr lang="hu-HU" sz="2000" b="1" i="1" dirty="0">
                <a:latin typeface="Arial" panose="020B0604020202020204" pitchFamily="34" charset="0"/>
                <a:cs typeface="Arial" panose="020B0604020202020204" pitchFamily="34" charset="0"/>
              </a:rPr>
              <a:t>: Mária Krisztina főhercegnő síremléke</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1798-1810</a:t>
            </a:r>
          </a:p>
          <a:p>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Augustienerkirche</a:t>
            </a:r>
            <a:r>
              <a:rPr lang="hu-HU" sz="2000" b="1" dirty="0">
                <a:latin typeface="Arial" panose="020B0604020202020204" pitchFamily="34" charset="0"/>
                <a:cs typeface="Arial" panose="020B0604020202020204" pitchFamily="34" charset="0"/>
              </a:rPr>
              <a:t>, Bécs</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Ahhoz képest, hogy Krisztina az uralkodóház tagja volt, akit jótékonysági tevékenységéért és nagy személyes jámborságáért ismertek el, a mű rendkívül visszafogottan nyilatkozik személyiségéről. </a:t>
            </a:r>
          </a:p>
          <a:p>
            <a:r>
              <a:rPr lang="hu-HU" sz="2000" b="1" dirty="0">
                <a:latin typeface="Arial" panose="020B0604020202020204" pitchFamily="34" charset="0"/>
                <a:cs typeface="Arial" panose="020B0604020202020204" pitchFamily="34" charset="0"/>
              </a:rPr>
              <a:t>Úgy tűnik, a művet csak azért fogadták el, mert a hagyományosan a Habsburgokhoz kötődő templomban való elhelyezése és a császári Róma műemlékeire emlékeztető  megjelenése elegendő, kétértelműségtől mentes olvasatot biztosított.</a:t>
            </a:r>
          </a:p>
          <a:p>
            <a:r>
              <a:rPr lang="hu-HU" sz="2000" b="1" dirty="0">
                <a:latin typeface="Arial" panose="020B0604020202020204" pitchFamily="34" charset="0"/>
                <a:cs typeface="Arial" panose="020B0604020202020204" pitchFamily="34" charset="0"/>
              </a:rPr>
              <a:t>A hasonló típusú emlékműveken hasonló alakok jelennek meg, mint pl. a dzsinn a megfordított és kialudt fáklyával, amely a kialudt élet tüzét szimbolizálja, a szárnyas oroszlán, amely alvó állapotban várja a feltámadást, a gyászoló nők, akik közvetlenül a gyászra utalnak. </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művet választotta: Németh Katalin</a:t>
            </a:r>
          </a:p>
        </p:txBody>
      </p:sp>
    </p:spTree>
    <p:extLst>
      <p:ext uri="{BB962C8B-B14F-4D97-AF65-F5344CB8AC3E}">
        <p14:creationId xmlns:p14="http://schemas.microsoft.com/office/powerpoint/2010/main" val="3668387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4130"/>
            <a:ext cx="9144000" cy="6906260"/>
          </a:xfrm>
          <a:prstGeom prst="rect">
            <a:avLst/>
          </a:prstGeom>
          <a:noFill/>
        </p:spPr>
      </p:pic>
    </p:spTree>
    <p:extLst>
      <p:ext uri="{BB962C8B-B14F-4D97-AF65-F5344CB8AC3E}">
        <p14:creationId xmlns:p14="http://schemas.microsoft.com/office/powerpoint/2010/main" val="380959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09266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692696"/>
            <a:ext cx="8640960" cy="563231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Antonio </a:t>
            </a:r>
            <a:r>
              <a:rPr lang="hu-HU" sz="2000" b="1" dirty="0" err="1">
                <a:latin typeface="Arial" panose="020B0604020202020204" pitchFamily="34" charset="0"/>
                <a:cs typeface="Arial" panose="020B0604020202020204" pitchFamily="34" charset="0"/>
              </a:rPr>
              <a:t>Canova</a:t>
            </a:r>
            <a:r>
              <a:rPr lang="hu-HU" sz="2000" b="1" dirty="0">
                <a:latin typeface="Arial" panose="020B0604020202020204" pitchFamily="34" charset="0"/>
                <a:cs typeface="Arial" panose="020B0604020202020204" pitchFamily="34" charset="0"/>
              </a:rPr>
              <a:t>: </a:t>
            </a:r>
            <a:r>
              <a:rPr lang="hu-HU" sz="2000" b="1" i="1" dirty="0" err="1">
                <a:latin typeface="Arial" panose="020B0604020202020204" pitchFamily="34" charset="0"/>
                <a:cs typeface="Arial" panose="020B0604020202020204" pitchFamily="34" charset="0"/>
              </a:rPr>
              <a:t>Pauline</a:t>
            </a:r>
            <a:r>
              <a:rPr lang="hu-HU" sz="2000" b="1" i="1" dirty="0">
                <a:latin typeface="Arial" panose="020B0604020202020204" pitchFamily="34" charset="0"/>
                <a:cs typeface="Arial" panose="020B0604020202020204" pitchFamily="34" charset="0"/>
              </a:rPr>
              <a:t> Bonaparte mint Venus </a:t>
            </a:r>
            <a:r>
              <a:rPr lang="hu-HU" sz="2000" b="1" i="1" dirty="0" err="1">
                <a:latin typeface="Arial" panose="020B0604020202020204" pitchFamily="34" charset="0"/>
                <a:cs typeface="Arial" panose="020B0604020202020204" pitchFamily="34" charset="0"/>
              </a:rPr>
              <a:t>Victrix</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1805–1808      </a:t>
            </a:r>
          </a:p>
          <a:p>
            <a:r>
              <a:rPr lang="hu-HU" sz="2000" b="1" dirty="0">
                <a:latin typeface="Arial" panose="020B0604020202020204" pitchFamily="34" charset="0"/>
                <a:cs typeface="Arial" panose="020B0604020202020204" pitchFamily="34" charset="0"/>
              </a:rPr>
              <a:t> Márvány</a:t>
            </a:r>
          </a:p>
          <a:p>
            <a:r>
              <a:rPr lang="hu-HU" sz="2000" b="1" dirty="0" err="1" smtClean="0">
                <a:latin typeface="Arial" panose="020B0604020202020204" pitchFamily="34" charset="0"/>
                <a:cs typeface="Arial" panose="020B0604020202020204" pitchFamily="34" charset="0"/>
              </a:rPr>
              <a:t>Galleria</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Borghese , Róma</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p>
          <a:p>
            <a:r>
              <a:rPr lang="hu-HU" sz="2000" b="1" dirty="0" err="1">
                <a:latin typeface="Arial" panose="020B0604020202020204" pitchFamily="34" charset="0"/>
                <a:cs typeface="Arial" panose="020B0604020202020204" pitchFamily="34" charset="0"/>
              </a:rPr>
              <a:t>Pauline</a:t>
            </a:r>
            <a:r>
              <a:rPr lang="hu-HU" sz="2000" b="1" dirty="0">
                <a:latin typeface="Arial" panose="020B0604020202020204" pitchFamily="34" charset="0"/>
                <a:cs typeface="Arial" panose="020B0604020202020204" pitchFamily="34" charset="0"/>
              </a:rPr>
              <a:t> Bonaparte, Borghese hercegnő I. Napóleon nővére, akit </a:t>
            </a:r>
            <a:r>
              <a:rPr lang="hu-HU" sz="2000" b="1" dirty="0" err="1">
                <a:latin typeface="Arial" panose="020B0604020202020204" pitchFamily="34" charset="0"/>
                <a:cs typeface="Arial" panose="020B0604020202020204" pitchFamily="34" charset="0"/>
              </a:rPr>
              <a:t>Canova</a:t>
            </a:r>
            <a:r>
              <a:rPr lang="hu-HU" sz="2000" b="1" dirty="0">
                <a:latin typeface="Arial" panose="020B0604020202020204" pitchFamily="34" charset="0"/>
                <a:cs typeface="Arial" panose="020B0604020202020204" pitchFamily="34" charset="0"/>
              </a:rPr>
              <a:t> a győzelmes Vénuszként örökített meg. </a:t>
            </a:r>
          </a:p>
          <a:p>
            <a:r>
              <a:rPr lang="hu-HU" sz="2000" b="1" dirty="0">
                <a:latin typeface="Arial" panose="020B0604020202020204" pitchFamily="34" charset="0"/>
                <a:cs typeface="Arial" panose="020B0604020202020204" pitchFamily="34" charset="0"/>
              </a:rPr>
              <a:t>A szobor a szerelem  istennőjét egy díványon fekve ábrázolja, bal kezében almát, Vénusz attribútumát tartva. </a:t>
            </a:r>
          </a:p>
          <a:p>
            <a:r>
              <a:rPr lang="hu-HU" sz="2000" b="1" dirty="0">
                <a:latin typeface="Arial" panose="020B0604020202020204" pitchFamily="34" charset="0"/>
                <a:cs typeface="Arial" panose="020B0604020202020204" pitchFamily="34" charset="0"/>
              </a:rPr>
              <a:t>A mű allegorikus portré, de nem idealista mű, hanem – bár az antik művészetre utal – a 19. századra jellemző naturalizmust mutat. </a:t>
            </a:r>
          </a:p>
          <a:p>
            <a:r>
              <a:rPr lang="hu-HU" sz="2000" b="1" dirty="0" err="1">
                <a:latin typeface="Arial" panose="020B0604020202020204" pitchFamily="34" charset="0"/>
                <a:cs typeface="Arial" panose="020B0604020202020204" pitchFamily="34" charset="0"/>
              </a:rPr>
              <a:t>Pauline</a:t>
            </a:r>
            <a:r>
              <a:rPr lang="hu-HU" sz="2000" b="1" dirty="0">
                <a:latin typeface="Arial" panose="020B0604020202020204" pitchFamily="34" charset="0"/>
                <a:cs typeface="Arial" panose="020B0604020202020204" pitchFamily="34" charset="0"/>
              </a:rPr>
              <a:t> hírneve miatt férje, Borghese herceg elrejtette a szobrot a nyilvánosság elől, és csak ritka esetekben engedte látni, akkor is halvány fáklyafényben.</a:t>
            </a:r>
          </a:p>
          <a:p>
            <a:r>
              <a:rPr lang="hu-HU" sz="2000" b="1" dirty="0">
                <a:latin typeface="Arial" panose="020B0604020202020204" pitchFamily="34" charset="0"/>
                <a:cs typeface="Arial" panose="020B0604020202020204" pitchFamily="34" charset="0"/>
              </a:rPr>
              <a:t>A szobrot </a:t>
            </a:r>
            <a:r>
              <a:rPr lang="hu-HU" sz="2000" b="1" dirty="0" err="1">
                <a:latin typeface="Arial" panose="020B0604020202020204" pitchFamily="34" charset="0"/>
                <a:cs typeface="Arial" panose="020B0604020202020204" pitchFamily="34" charset="0"/>
              </a:rPr>
              <a:t>Canova</a:t>
            </a:r>
            <a:r>
              <a:rPr lang="hu-HU" sz="2000" b="1" dirty="0">
                <a:latin typeface="Arial" panose="020B0604020202020204" pitchFamily="34" charset="0"/>
                <a:cs typeface="Arial" panose="020B0604020202020204" pitchFamily="34" charset="0"/>
              </a:rPr>
              <a:t> egyik remekművének tartják</a:t>
            </a:r>
            <a:r>
              <a:rPr lang="hu-HU" sz="2000" b="1" dirty="0" smtClean="0">
                <a:latin typeface="Arial" panose="020B0604020202020204" pitchFamily="34" charset="0"/>
                <a:cs typeface="Arial" panose="020B0604020202020204" pitchFamily="34" charset="0"/>
              </a:rPr>
              <a:t>.</a:t>
            </a:r>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művet választotta: Németh Katalin</a:t>
            </a:r>
          </a:p>
        </p:txBody>
      </p:sp>
    </p:spTree>
    <p:extLst>
      <p:ext uri="{BB962C8B-B14F-4D97-AF65-F5344CB8AC3E}">
        <p14:creationId xmlns:p14="http://schemas.microsoft.com/office/powerpoint/2010/main" val="363131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0" y="703401"/>
            <a:ext cx="9144000" cy="5490845"/>
          </a:xfrm>
          <a:prstGeom prst="rect">
            <a:avLst/>
          </a:prstGeom>
          <a:noFill/>
        </p:spPr>
      </p:pic>
    </p:spTree>
    <p:extLst>
      <p:ext uri="{BB962C8B-B14F-4D97-AF65-F5344CB8AC3E}">
        <p14:creationId xmlns:p14="http://schemas.microsoft.com/office/powerpoint/2010/main" val="478011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a:stretch>
            <a:fillRect/>
          </a:stretch>
        </p:blipFill>
        <p:spPr>
          <a:xfrm>
            <a:off x="1238884" y="0"/>
            <a:ext cx="6861507" cy="6949440"/>
          </a:xfrm>
          <a:prstGeom prst="rect">
            <a:avLst/>
          </a:prstGeom>
        </p:spPr>
      </p:pic>
    </p:spTree>
    <p:extLst>
      <p:ext uri="{BB962C8B-B14F-4D97-AF65-F5344CB8AC3E}">
        <p14:creationId xmlns:p14="http://schemas.microsoft.com/office/powerpoint/2010/main" val="154974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1872" y="620688"/>
            <a:ext cx="8568952" cy="563231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Heinrich </a:t>
            </a:r>
            <a:r>
              <a:rPr lang="hu-HU" sz="2000" b="1" dirty="0" err="1">
                <a:latin typeface="Arial" panose="020B0604020202020204" pitchFamily="34" charset="0"/>
                <a:cs typeface="Arial" panose="020B0604020202020204" pitchFamily="34" charset="0"/>
              </a:rPr>
              <a:t>Füger</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Batsányi János portréja</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1808</a:t>
            </a:r>
          </a:p>
          <a:p>
            <a:r>
              <a:rPr lang="hu-HU" sz="2000" b="1" dirty="0">
                <a:latin typeface="Arial" panose="020B0604020202020204" pitchFamily="34" charset="0"/>
                <a:cs typeface="Arial" panose="020B0604020202020204" pitchFamily="34" charset="0"/>
              </a:rPr>
              <a:t>Olaj, vászon, 68 x 51 cm</a:t>
            </a:r>
          </a:p>
          <a:p>
            <a:r>
              <a:rPr lang="hu-HU" sz="2000" b="1" dirty="0">
                <a:latin typeface="Arial" panose="020B0604020202020204" pitchFamily="34" charset="0"/>
                <a:cs typeface="Arial" panose="020B0604020202020204" pitchFamily="34" charset="0"/>
              </a:rPr>
              <a:t>Magyar Nemzeti Múzeum, </a:t>
            </a:r>
            <a:r>
              <a:rPr lang="hu-HU" sz="2000" b="1" dirty="0" smtClean="0">
                <a:latin typeface="Arial" panose="020B0604020202020204" pitchFamily="34" charset="0"/>
                <a:cs typeface="Arial" panose="020B0604020202020204" pitchFamily="34" charset="0"/>
              </a:rPr>
              <a:t>Budapest</a:t>
            </a:r>
          </a:p>
          <a:p>
            <a:endParaRPr lang="hu-HU" sz="2000" b="1" dirty="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Elgondolkodtató, egyszersmind sokatmondó, hogy Batsányi Jánosunkat (</a:t>
            </a:r>
            <a:r>
              <a:rPr lang="hu-HU" sz="2000" b="1" i="1" dirty="0">
                <a:latin typeface="Arial" panose="020B0604020202020204" pitchFamily="34" charset="0"/>
                <a:cs typeface="Arial" panose="020B0604020202020204" pitchFamily="34" charset="0"/>
              </a:rPr>
              <a:t>A franciaországi változásokra</a:t>
            </a:r>
            <a:r>
              <a:rPr lang="hu-HU" sz="2000" b="1" dirty="0">
                <a:latin typeface="Arial" panose="020B0604020202020204" pitchFamily="34" charset="0"/>
                <a:cs typeface="Arial" panose="020B0604020202020204" pitchFamily="34" charset="0"/>
              </a:rPr>
              <a:t> és </a:t>
            </a:r>
            <a:r>
              <a:rPr lang="hu-HU" sz="2000" b="1" i="1" dirty="0">
                <a:latin typeface="Arial" panose="020B0604020202020204" pitchFamily="34" charset="0"/>
                <a:cs typeface="Arial" panose="020B0604020202020204" pitchFamily="34" charset="0"/>
              </a:rPr>
              <a:t>A látó</a:t>
            </a:r>
            <a:r>
              <a:rPr lang="hu-HU" sz="2000" b="1" dirty="0">
                <a:latin typeface="Arial" panose="020B0604020202020204" pitchFamily="34" charset="0"/>
                <a:cs typeface="Arial" panose="020B0604020202020204" pitchFamily="34" charset="0"/>
              </a:rPr>
              <a:t> című felejthetetlen, szabadságvágytól fűtött költemények szerzőjét egy német mester örökíti meg, valószínűleg már abban az időben, amikortól a költő és hazafi többet Magyarországra nem térhetett már haza…</a:t>
            </a:r>
          </a:p>
          <a:p>
            <a:r>
              <a:rPr lang="hu-HU" sz="2000" b="1" i="1" dirty="0">
                <a:latin typeface="Arial" panose="020B0604020202020204" pitchFamily="34" charset="0"/>
                <a:cs typeface="Arial" panose="020B0604020202020204" pitchFamily="34" charset="0"/>
              </a:rPr>
              <a:t>Vidulj, gyászos elme! megújul a világ,</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S előbb, mint e század végső pontjára hág.</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Zengj, hárfa! Hallgasson ma minden reája,</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Valakinek kedves nemzete s hazája:</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S valaki a magyar változó ég alatt</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Még a szabadságnak híve s ember maradt</a:t>
            </a:r>
            <a:r>
              <a:rPr lang="hu-HU" sz="2000" b="1" i="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67544" y="188640"/>
            <a:ext cx="8676456" cy="6555641"/>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Anton </a:t>
            </a:r>
            <a:r>
              <a:rPr lang="hu-HU" sz="2000" b="1" dirty="0" err="1" smtClean="0">
                <a:latin typeface="Arial" panose="020B0604020202020204" pitchFamily="34" charset="0"/>
                <a:cs typeface="Arial" panose="020B0604020202020204" pitchFamily="34" charset="0"/>
              </a:rPr>
              <a:t>Raphael</a:t>
            </a:r>
            <a:r>
              <a:rPr lang="hu-HU" sz="2000" b="1" dirty="0" smtClean="0">
                <a:latin typeface="Arial" panose="020B0604020202020204" pitchFamily="34" charset="0"/>
                <a:cs typeface="Arial" panose="020B0604020202020204" pitchFamily="34" charset="0"/>
              </a:rPr>
              <a:t> </a:t>
            </a:r>
            <a:r>
              <a:rPr lang="hu-HU" sz="2000" b="1" dirty="0" err="1" smtClean="0">
                <a:latin typeface="Arial" panose="020B0604020202020204" pitchFamily="34" charset="0"/>
                <a:cs typeface="Arial" panose="020B0604020202020204" pitchFamily="34" charset="0"/>
              </a:rPr>
              <a:t>Mengs</a:t>
            </a:r>
            <a:r>
              <a:rPr lang="hu-HU" sz="2000" b="1" dirty="0" smtClean="0">
                <a:latin typeface="Arial" panose="020B0604020202020204" pitchFamily="34" charset="0"/>
                <a:cs typeface="Arial" panose="020B0604020202020204" pitchFamily="34" charset="0"/>
              </a:rPr>
              <a:t>: </a:t>
            </a:r>
            <a:r>
              <a:rPr lang="hu-HU" sz="2000" b="1" i="1" dirty="0" smtClean="0">
                <a:latin typeface="Arial" panose="020B0604020202020204" pitchFamily="34" charset="0"/>
                <a:cs typeface="Arial" panose="020B0604020202020204" pitchFamily="34" charset="0"/>
              </a:rPr>
              <a:t>Johann </a:t>
            </a:r>
            <a:r>
              <a:rPr lang="hu-HU" sz="2000" b="1" i="1" dirty="0">
                <a:latin typeface="Arial" panose="020B0604020202020204" pitchFamily="34" charset="0"/>
                <a:cs typeface="Arial" panose="020B0604020202020204" pitchFamily="34" charset="0"/>
              </a:rPr>
              <a:t>Joachim </a:t>
            </a:r>
            <a:r>
              <a:rPr lang="hu-HU" sz="2000" b="1" i="1" dirty="0" err="1">
                <a:latin typeface="Arial" panose="020B0604020202020204" pitchFamily="34" charset="0"/>
                <a:cs typeface="Arial" panose="020B0604020202020204" pitchFamily="34" charset="0"/>
              </a:rPr>
              <a:t>Winckelmann</a:t>
            </a:r>
            <a:r>
              <a:rPr lang="hu-HU" sz="2000" b="1" i="1" dirty="0">
                <a:latin typeface="Arial" panose="020B0604020202020204" pitchFamily="34" charset="0"/>
                <a:cs typeface="Arial" panose="020B0604020202020204" pitchFamily="34" charset="0"/>
              </a:rPr>
              <a:t> portréja</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1761-62</a:t>
            </a:r>
          </a:p>
          <a:p>
            <a:r>
              <a:rPr lang="hu-HU" sz="2000" b="1" dirty="0">
                <a:latin typeface="Arial" panose="020B0604020202020204" pitchFamily="34" charset="0"/>
                <a:cs typeface="Arial" panose="020B0604020202020204" pitchFamily="34" charset="0"/>
              </a:rPr>
              <a:t>Olaj, vászon. 64 x 49 cm</a:t>
            </a:r>
          </a:p>
          <a:p>
            <a:r>
              <a:rPr lang="hu-HU" sz="2000" b="1" dirty="0">
                <a:latin typeface="Arial" panose="020B0604020202020204" pitchFamily="34" charset="0"/>
                <a:cs typeface="Arial" panose="020B0604020202020204" pitchFamily="34" charset="0"/>
              </a:rPr>
              <a:t>Metropolitan Museum of Art</a:t>
            </a:r>
          </a:p>
          <a:p>
            <a:r>
              <a:rPr lang="hu-HU" sz="2000" b="1" dirty="0">
                <a:latin typeface="Arial" panose="020B0604020202020204" pitchFamily="34" charset="0"/>
                <a:cs typeface="Arial" panose="020B0604020202020204" pitchFamily="34" charset="0"/>
              </a:rPr>
              <a:t>New York</a:t>
            </a:r>
          </a:p>
          <a:p>
            <a:r>
              <a:rPr lang="hu-HU" sz="2000" b="1" dirty="0">
                <a:latin typeface="Arial" panose="020B0604020202020204" pitchFamily="34" charset="0"/>
                <a:cs typeface="Arial" panose="020B0604020202020204" pitchFamily="34" charset="0"/>
              </a:rPr>
              <a:t> </a:t>
            </a:r>
          </a:p>
          <a:p>
            <a:r>
              <a:rPr lang="hu-HU" sz="2000" b="1" dirty="0" err="1">
                <a:latin typeface="Arial" panose="020B0604020202020204" pitchFamily="34" charset="0"/>
                <a:cs typeface="Arial" panose="020B0604020202020204" pitchFamily="34" charset="0"/>
              </a:rPr>
              <a:t>Mengs</a:t>
            </a:r>
            <a:r>
              <a:rPr lang="hu-HU" sz="2000" b="1" dirty="0">
                <a:latin typeface="Arial" panose="020B0604020202020204" pitchFamily="34" charset="0"/>
                <a:cs typeface="Arial" panose="020B0604020202020204" pitchFamily="34" charset="0"/>
              </a:rPr>
              <a:t> az 1700-as évek jeles alkotója: a klasszicista festészet egyik példaképként tisztelt, a kor ízlésáramát irányító alakja, aki Csehországból származott, és Európa valamennyi udvarának dolgozott, miután megjárta Itáliát.</a:t>
            </a:r>
          </a:p>
          <a:p>
            <a:r>
              <a:rPr lang="hu-HU" sz="2000" b="1" dirty="0">
                <a:latin typeface="Arial" panose="020B0604020202020204" pitchFamily="34" charset="0"/>
                <a:cs typeface="Arial" panose="020B0604020202020204" pitchFamily="34" charset="0"/>
              </a:rPr>
              <a:t>Sokáig Rómában élt, ahol megismerkedett </a:t>
            </a:r>
            <a:r>
              <a:rPr lang="hu-HU" sz="2000" b="1" dirty="0" err="1">
                <a:latin typeface="Arial" panose="020B0604020202020204" pitchFamily="34" charset="0"/>
                <a:cs typeface="Arial" panose="020B0604020202020204" pitchFamily="34" charset="0"/>
              </a:rPr>
              <a:t>Winckelmann-nal</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 festészetben az antik szobormintákat és előírásokat reprodukálta, mivel pedig az ókorból festmények, képek nem maradtak fenn, és nagyon kevés antik freskó volt ismert – nem tehetett egyebet, mint hogy a szobrokat utánozta, használta mintául. </a:t>
            </a:r>
          </a:p>
          <a:p>
            <a:r>
              <a:rPr lang="hu-HU" sz="2000" b="1" dirty="0">
                <a:latin typeface="Arial" panose="020B0604020202020204" pitchFamily="34" charset="0"/>
                <a:cs typeface="Arial" panose="020B0604020202020204" pitchFamily="34" charset="0"/>
              </a:rPr>
              <a:t>Neve mára elhalványodott, mint annyi más „akadémikus”, saját korában nagy hírnevű alkotóé, de ha a </a:t>
            </a:r>
            <a:r>
              <a:rPr lang="hu-HU" sz="2000" b="1" dirty="0" err="1">
                <a:latin typeface="Arial" panose="020B0604020202020204" pitchFamily="34" charset="0"/>
                <a:cs typeface="Arial" panose="020B0604020202020204" pitchFamily="34" charset="0"/>
              </a:rPr>
              <a:t>Winckelmann-portrét</a:t>
            </a:r>
            <a:r>
              <a:rPr lang="hu-HU" sz="2000" b="1" dirty="0">
                <a:latin typeface="Arial" panose="020B0604020202020204" pitchFamily="34" charset="0"/>
                <a:cs typeface="Arial" panose="020B0604020202020204" pitchFamily="34" charset="0"/>
              </a:rPr>
              <a:t> szemléljük – egy nagyszerű, eleven arcmás, jellegzetes, beszédes férfiarc tekint ránk. </a:t>
            </a:r>
          </a:p>
          <a:p>
            <a:r>
              <a:rPr lang="hu-HU" sz="2000" b="1" dirty="0">
                <a:latin typeface="Arial" panose="020B0604020202020204" pitchFamily="34" charset="0"/>
                <a:cs typeface="Arial" panose="020B0604020202020204" pitchFamily="34" charset="0"/>
              </a:rPr>
              <a:t>Csaknem lejön a vászonról</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művet  választotta: Dr. Cserjés Katalin</a:t>
            </a:r>
          </a:p>
        </p:txBody>
      </p:sp>
    </p:spTree>
    <p:extLst>
      <p:ext uri="{BB962C8B-B14F-4D97-AF65-F5344CB8AC3E}">
        <p14:creationId xmlns:p14="http://schemas.microsoft.com/office/powerpoint/2010/main" val="3403642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612845"/>
            <a:ext cx="7992888" cy="5632311"/>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A francia forradalom eszméinek híve lett, első intézkedéseit lelkesülten üdvözölte. 1789-ben a </a:t>
            </a:r>
            <a:r>
              <a:rPr lang="hu-HU" sz="2000" b="1" i="1" dirty="0" smtClean="0">
                <a:latin typeface="Arial" panose="020B0604020202020204" pitchFamily="34" charset="0"/>
                <a:cs typeface="Arial" panose="020B0604020202020204" pitchFamily="34" charset="0"/>
              </a:rPr>
              <a:t>Magyar Museumban</a:t>
            </a:r>
            <a:r>
              <a:rPr lang="hu-HU" sz="2000" b="1" dirty="0" smtClean="0">
                <a:latin typeface="Arial" panose="020B0604020202020204" pitchFamily="34" charset="0"/>
                <a:cs typeface="Arial" panose="020B0604020202020204" pitchFamily="34" charset="0"/>
              </a:rPr>
              <a:t> megjelent </a:t>
            </a:r>
            <a:r>
              <a:rPr lang="hu-HU" sz="2000" b="1" i="1" dirty="0" smtClean="0">
                <a:latin typeface="Arial" panose="020B0604020202020204" pitchFamily="34" charset="0"/>
                <a:cs typeface="Arial" panose="020B0604020202020204" pitchFamily="34" charset="0"/>
              </a:rPr>
              <a:t>A franciaországi</a:t>
            </a:r>
            <a:r>
              <a:rPr lang="hu-HU" sz="2000" b="1" dirty="0" smtClean="0">
                <a:latin typeface="Arial" panose="020B0604020202020204" pitchFamily="34" charset="0"/>
                <a:cs typeface="Arial" panose="020B0604020202020204" pitchFamily="34" charset="0"/>
              </a:rPr>
              <a:t> </a:t>
            </a:r>
            <a:r>
              <a:rPr lang="hu-HU" sz="2000" b="1" i="1" dirty="0" smtClean="0">
                <a:latin typeface="Arial" panose="020B0604020202020204" pitchFamily="34" charset="0"/>
                <a:cs typeface="Arial" panose="020B0604020202020204" pitchFamily="34" charset="0"/>
              </a:rPr>
              <a:t>változásokra</a:t>
            </a:r>
            <a:r>
              <a:rPr lang="hu-HU" sz="2000" b="1" dirty="0" smtClean="0">
                <a:latin typeface="Arial" panose="020B0604020202020204" pitchFamily="34" charset="0"/>
                <a:cs typeface="Arial" panose="020B0604020202020204" pitchFamily="34" charset="0"/>
              </a:rPr>
              <a:t> című verséért feljelentették. Nem ítélték el, de ettől kezdve szemmel tartották. Nézetei miatt 1793-ban elbocsátották állásából. Ekkor Forgách Miklós gróf, nyitrai főispán magántitkára lett.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Megvádolták a Martinovics-mozgalomban való részvétellel is. 1794. november 11-én letartóztatták. A perben tisztázódott ugyan, hogy a szervezkedésben nem vett részt (bár lélekben szimpatizáns volt), mégis egy évi börtönre ítélték a törvényellenes mozgalom  feljelentésének elmulasztása, és a saját védőbeszédében is hangoztatott „veszedelmes elvek” miatt. Előbb a budai, majd a kufsteini börtönbe került.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Hazáját szabadulása után nem láthatta többé…</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művet választotta: Forrai Erzsébet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4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1"/>
            <a:ext cx="5328592" cy="6883896"/>
          </a:xfrm>
          <a:prstGeom prst="rect">
            <a:avLst/>
          </a:prstGeom>
          <a:noFill/>
        </p:spPr>
      </p:pic>
    </p:spTree>
    <p:extLst>
      <p:ext uri="{BB962C8B-B14F-4D97-AF65-F5344CB8AC3E}">
        <p14:creationId xmlns:p14="http://schemas.microsoft.com/office/powerpoint/2010/main" val="2954005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620688"/>
            <a:ext cx="7992888" cy="5632311"/>
          </a:xfrm>
          <a:prstGeom prst="rect">
            <a:avLst/>
          </a:prstGeom>
        </p:spPr>
        <p:txBody>
          <a:bodyPr wrap="square">
            <a:spAutoFit/>
          </a:bodyPr>
          <a:lstStyle/>
          <a:p>
            <a:r>
              <a:rPr lang="hu-HU" sz="2000" b="1" i="1" dirty="0">
                <a:latin typeface="Arial" panose="020B0604020202020204" pitchFamily="34" charset="0"/>
                <a:cs typeface="Arial" panose="020B0604020202020204" pitchFamily="34" charset="0"/>
              </a:rPr>
              <a:t>Az egri bazilika</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Az egri főegyházmegye katedrálisa Magyarország egyik legnagyobb temploma. </a:t>
            </a:r>
          </a:p>
          <a:p>
            <a:r>
              <a:rPr lang="hu-HU" sz="2000" b="1" dirty="0">
                <a:latin typeface="Arial" panose="020B0604020202020204" pitchFamily="34" charset="0"/>
                <a:cs typeface="Arial" panose="020B0604020202020204" pitchFamily="34" charset="0"/>
              </a:rPr>
              <a:t>1831 és 1836 között épült Hild József tervei alapján,  klasszicista stílusban. </a:t>
            </a:r>
          </a:p>
          <a:p>
            <a:r>
              <a:rPr lang="hu-HU" sz="2000" b="1" dirty="0">
                <a:latin typeface="Arial" panose="020B0604020202020204" pitchFamily="34" charset="0"/>
                <a:cs typeface="Arial" panose="020B0604020202020204" pitchFamily="34" charset="0"/>
              </a:rPr>
              <a:t>55 méter magas tornyaival ez a város második, Heves vármegye harmadik legmagasabb épülete. A kupola magassága 37 méter.</a:t>
            </a:r>
          </a:p>
          <a:p>
            <a:r>
              <a:rPr lang="hu-HU" sz="2000" b="1" dirty="0">
                <a:latin typeface="Arial" panose="020B0604020202020204" pitchFamily="34" charset="0"/>
                <a:cs typeface="Arial" panose="020B0604020202020204" pitchFamily="34" charset="0"/>
              </a:rPr>
              <a:t>A munkákra Itáliából Hild elhívta Marco </a:t>
            </a:r>
            <a:r>
              <a:rPr lang="hu-HU" sz="2000" b="1" dirty="0" err="1">
                <a:latin typeface="Arial" panose="020B0604020202020204" pitchFamily="34" charset="0"/>
                <a:cs typeface="Arial" panose="020B0604020202020204" pitchFamily="34" charset="0"/>
              </a:rPr>
              <a:t>Casagrandét</a:t>
            </a:r>
            <a:r>
              <a:rPr lang="hu-HU" sz="2000" b="1" dirty="0">
                <a:latin typeface="Arial" panose="020B0604020202020204" pitchFamily="34" charset="0"/>
                <a:cs typeface="Arial" panose="020B0604020202020204" pitchFamily="34" charset="0"/>
              </a:rPr>
              <a:t>, aki – többek között – a szobrokat készítette a bazilika felvezető lépcsősora mellé. Öt év alatt készült el az épület, felszentelésére 1837. május 6–7-én került sor ünnepélyesen. </a:t>
            </a:r>
          </a:p>
          <a:p>
            <a:r>
              <a:rPr lang="hu-HU" sz="2000" b="1" dirty="0">
                <a:latin typeface="Arial" panose="020B0604020202020204" pitchFamily="34" charset="0"/>
                <a:cs typeface="Arial" panose="020B0604020202020204" pitchFamily="34" charset="0"/>
              </a:rPr>
              <a:t>A belső alakítások, az oltárok kialakítása, a freskók festése még további 120 éven át tartott.</a:t>
            </a:r>
          </a:p>
          <a:p>
            <a:r>
              <a:rPr lang="hu-HU" sz="2000" b="1" dirty="0">
                <a:latin typeface="Arial" panose="020B0604020202020204" pitchFamily="34" charset="0"/>
                <a:cs typeface="Arial" panose="020B0604020202020204" pitchFamily="34" charset="0"/>
              </a:rPr>
              <a:t> A bazilika az 1950-es évekre készült el teljesen</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bazilika épületét választotta: Forrai Erzsébet</a:t>
            </a:r>
          </a:p>
        </p:txBody>
      </p:sp>
    </p:spTree>
    <p:extLst>
      <p:ext uri="{BB962C8B-B14F-4D97-AF65-F5344CB8AC3E}">
        <p14:creationId xmlns:p14="http://schemas.microsoft.com/office/powerpoint/2010/main" val="51591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376"/>
            <a:ext cx="9144000" cy="6874376"/>
          </a:xfrm>
          <a:prstGeom prst="rect">
            <a:avLst/>
          </a:prstGeom>
          <a:noFill/>
        </p:spPr>
      </p:pic>
    </p:spTree>
    <p:extLst>
      <p:ext uri="{BB962C8B-B14F-4D97-AF65-F5344CB8AC3E}">
        <p14:creationId xmlns:p14="http://schemas.microsoft.com/office/powerpoint/2010/main" val="49378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a:xfrm>
            <a:off x="-121920" y="0"/>
            <a:ext cx="9265920" cy="6858000"/>
          </a:xfrm>
          <a:prstGeom prst="rect">
            <a:avLst/>
          </a:prstGeom>
        </p:spPr>
      </p:pic>
    </p:spTree>
    <p:extLst>
      <p:ext uri="{BB962C8B-B14F-4D97-AF65-F5344CB8AC3E}">
        <p14:creationId xmlns:p14="http://schemas.microsoft.com/office/powerpoint/2010/main" val="171260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6328" y="764704"/>
            <a:ext cx="8698160" cy="4093428"/>
          </a:xfrm>
          <a:prstGeom prst="rect">
            <a:avLst/>
          </a:prstGeom>
        </p:spPr>
        <p:txBody>
          <a:bodyPr wrap="square">
            <a:spAutoFit/>
          </a:bodyPr>
          <a:lstStyle/>
          <a:p>
            <a:r>
              <a:rPr lang="hu-HU" sz="2000" b="1" dirty="0" err="1">
                <a:latin typeface="Arial" panose="020B0604020202020204" pitchFamily="34" charset="0"/>
                <a:cs typeface="Arial" panose="020B0604020202020204" pitchFamily="34" charset="0"/>
              </a:rPr>
              <a:t>Jean-Baptiste</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Siméon</a:t>
            </a:r>
            <a:r>
              <a:rPr lang="hu-HU" sz="2000" b="1" dirty="0">
                <a:latin typeface="Arial" panose="020B0604020202020204" pitchFamily="34" charset="0"/>
                <a:cs typeface="Arial" panose="020B0604020202020204" pitchFamily="34" charset="0"/>
              </a:rPr>
              <a:t> Chardin: </a:t>
            </a:r>
            <a:r>
              <a:rPr lang="hu-HU" sz="2000" b="1" i="1" dirty="0">
                <a:latin typeface="Arial" panose="020B0604020202020204" pitchFamily="34" charset="0"/>
                <a:cs typeface="Arial" panose="020B0604020202020204" pitchFamily="34" charset="0"/>
              </a:rPr>
              <a:t>A mosónő</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Keletkezés ideje ismeretlen</a:t>
            </a:r>
          </a:p>
          <a:p>
            <a:r>
              <a:rPr lang="hu-HU" sz="2000" b="1" dirty="0">
                <a:latin typeface="Arial" panose="020B0604020202020204" pitchFamily="34" charset="0"/>
                <a:cs typeface="Arial" panose="020B0604020202020204" pitchFamily="34" charset="0"/>
              </a:rPr>
              <a:t>Olaj , vászon</a:t>
            </a:r>
          </a:p>
          <a:p>
            <a:r>
              <a:rPr lang="hu-HU" sz="2000" b="1" dirty="0">
                <a:latin typeface="Arial" panose="020B0604020202020204" pitchFamily="34" charset="0"/>
                <a:cs typeface="Arial" panose="020B0604020202020204" pitchFamily="34" charset="0"/>
              </a:rPr>
              <a:t>	37 x 42,5 cm</a:t>
            </a:r>
          </a:p>
          <a:p>
            <a:r>
              <a:rPr lang="hu-HU" sz="2000" b="1" dirty="0">
                <a:latin typeface="Arial" panose="020B0604020202020204" pitchFamily="34" charset="0"/>
                <a:cs typeface="Arial" panose="020B0604020202020204" pitchFamily="34" charset="0"/>
              </a:rPr>
              <a:t>Nemzeti Múzeum,  Stockholm</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Chardin azt festi, amit lát: a polgári otthont a maga meghitt tárgyaival, a harmadik rend szorgalmas tagjait, a háziasszonyt, a munkáslányt - köznapi gondok, foglalatosságok közepette s gyermekeket, játékukba feledkezve…</a:t>
            </a:r>
          </a:p>
          <a:p>
            <a:r>
              <a:rPr lang="hu-HU" sz="2000" b="1" dirty="0">
                <a:latin typeface="Arial" panose="020B0604020202020204" pitchFamily="34" charset="0"/>
                <a:cs typeface="Arial" panose="020B0604020202020204" pitchFamily="34" charset="0"/>
              </a:rPr>
              <a:t>A képeken kevés történik, csupán egy-két alak szerepel, a központi téma a háztartás, a család, egy ellesett pillanat…  </a:t>
            </a:r>
          </a:p>
          <a:p>
            <a:r>
              <a:rPr lang="hu-HU"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7005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908720"/>
            <a:ext cx="7704856" cy="4093428"/>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Az életképet a maga korában alantas műfajnak tartották az akadémisták, míg Chardin polgárjogot nem nyert számára megkapó, eleven, újszerű  sorozatával.</a:t>
            </a:r>
          </a:p>
          <a:p>
            <a:endParaRPr lang="hu-HU" sz="2000" b="1" dirty="0" smtClean="0">
              <a:latin typeface="Arial" panose="020B0604020202020204" pitchFamily="34" charset="0"/>
              <a:cs typeface="Arial" panose="020B0604020202020204" pitchFamily="34" charset="0"/>
            </a:endParaRPr>
          </a:p>
          <a:p>
            <a:r>
              <a:rPr lang="hu-HU" sz="2000" b="1" i="1" dirty="0" smtClean="0">
                <a:latin typeface="Arial" panose="020B0604020202020204" pitchFamily="34" charset="0"/>
                <a:cs typeface="Arial" panose="020B0604020202020204" pitchFamily="34" charset="0"/>
              </a:rPr>
              <a:t>A mosónő</a:t>
            </a:r>
            <a:r>
              <a:rPr lang="hu-HU" sz="2000" b="1" dirty="0" smtClean="0">
                <a:latin typeface="Arial" panose="020B0604020202020204" pitchFamily="34" charset="0"/>
                <a:cs typeface="Arial" panose="020B0604020202020204" pitchFamily="34" charset="0"/>
              </a:rPr>
              <a:t> című remekművén a habzó teknő fölé hajolva látjuk az egyszerű ruházatú asszonyt,  a nagymosással fáradozik, míg pici fia szappanbuborékkal szórakozik lábánál.</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Az anya és gyermeke meghitt együttese mindig új és új változatban tér vissza festményein, a festő szelíd ékesszólással örökíti meg a bensőséges, kedves jeleneteket. </a:t>
            </a:r>
          </a:p>
          <a:p>
            <a:r>
              <a:rPr lang="hu-HU" sz="2000" b="1" dirty="0" smtClean="0">
                <a:latin typeface="Arial" panose="020B0604020202020204" pitchFamily="34" charset="0"/>
                <a:cs typeface="Arial" panose="020B0604020202020204" pitchFamily="34" charset="0"/>
              </a:rPr>
              <a:t> </a:t>
            </a:r>
          </a:p>
          <a:p>
            <a:r>
              <a:rPr lang="hu-HU" sz="2000" b="1" dirty="0" smtClean="0">
                <a:latin typeface="Arial" panose="020B0604020202020204" pitchFamily="34" charset="0"/>
                <a:cs typeface="Arial" panose="020B0604020202020204" pitchFamily="34" charset="0"/>
              </a:rPr>
              <a:t>A művet választotta: Szalai Lászlóné Lenke</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245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370205" y="0"/>
            <a:ext cx="8403590" cy="68579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17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l="-1" r="-1129"/>
          <a:stretch/>
        </p:blipFill>
        <p:spPr bwMode="auto">
          <a:xfrm>
            <a:off x="1475656" y="0"/>
            <a:ext cx="6120680"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0983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7592" y="404664"/>
            <a:ext cx="8282880" cy="5909310"/>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Jean-Antoine </a:t>
            </a:r>
            <a:r>
              <a:rPr lang="hu-HU" sz="2000" b="1" dirty="0" err="1">
                <a:latin typeface="Arial" panose="020B0604020202020204" pitchFamily="34" charset="0"/>
                <a:cs typeface="Arial" panose="020B0604020202020204" pitchFamily="34" charset="0"/>
              </a:rPr>
              <a:t>Houdon</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Madame </a:t>
            </a:r>
            <a:r>
              <a:rPr lang="hu-HU" sz="2000" b="1" i="1" dirty="0" err="1">
                <a:latin typeface="Arial" panose="020B0604020202020204" pitchFamily="34" charset="0"/>
                <a:cs typeface="Arial" panose="020B0604020202020204" pitchFamily="34" charset="0"/>
              </a:rPr>
              <a:t>Houdon</a:t>
            </a:r>
            <a:r>
              <a:rPr lang="hu-HU" sz="2000" b="1" i="1" dirty="0">
                <a:latin typeface="Arial" panose="020B0604020202020204" pitchFamily="34" charset="0"/>
                <a:cs typeface="Arial" panose="020B0604020202020204" pitchFamily="34" charset="0"/>
              </a:rPr>
              <a:t>, a művész feleségének portré-mellszobra  </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1786</a:t>
            </a:r>
          </a:p>
          <a:p>
            <a:r>
              <a:rPr lang="hu-HU" sz="2000" b="1" dirty="0">
                <a:latin typeface="Arial" panose="020B0604020202020204" pitchFamily="34" charset="0"/>
                <a:cs typeface="Arial" panose="020B0604020202020204" pitchFamily="34" charset="0"/>
              </a:rPr>
              <a:t>gipsz</a:t>
            </a:r>
          </a:p>
          <a:p>
            <a:r>
              <a:rPr lang="hu-HU" sz="2000" b="1" dirty="0">
                <a:latin typeface="Arial" panose="020B0604020202020204" pitchFamily="34" charset="0"/>
                <a:cs typeface="Arial" panose="020B0604020202020204" pitchFamily="34" charset="0"/>
              </a:rPr>
              <a:t>Louvre, Párizs</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p>
          <a:p>
            <a:r>
              <a:rPr lang="hu-HU" sz="2000" b="1" dirty="0" err="1">
                <a:latin typeface="Arial" panose="020B0604020202020204" pitchFamily="34" charset="0"/>
                <a:cs typeface="Arial" panose="020B0604020202020204" pitchFamily="34" charset="0"/>
              </a:rPr>
              <a:t>Marie-Ange-Cécile</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Langlois</a:t>
            </a:r>
            <a:r>
              <a:rPr lang="hu-HU" sz="2000" b="1" dirty="0">
                <a:latin typeface="Arial" panose="020B0604020202020204" pitchFamily="34" charset="0"/>
                <a:cs typeface="Arial" panose="020B0604020202020204" pitchFamily="34" charset="0"/>
              </a:rPr>
              <a:t> (1765-1823) 1786-ban lett </a:t>
            </a:r>
            <a:r>
              <a:rPr lang="hu-HU" sz="2000" b="1" dirty="0" err="1">
                <a:latin typeface="Arial" panose="020B0604020202020204" pitchFamily="34" charset="0"/>
                <a:cs typeface="Arial" panose="020B0604020202020204" pitchFamily="34" charset="0"/>
              </a:rPr>
              <a:t>Houdonnak</a:t>
            </a:r>
            <a:r>
              <a:rPr lang="hu-HU" sz="2000" b="1" dirty="0">
                <a:latin typeface="Arial" panose="020B0604020202020204" pitchFamily="34" charset="0"/>
                <a:cs typeface="Arial" panose="020B0604020202020204" pitchFamily="34" charset="0"/>
              </a:rPr>
              <a:t>, a kor jeles művészének  felesége. Az asszony férje műhelyét vezette, pénzügyeit intézte, három leányt is szült neki.</a:t>
            </a:r>
          </a:p>
          <a:p>
            <a:r>
              <a:rPr lang="hu-HU" sz="2000" b="1" dirty="0">
                <a:latin typeface="Arial" panose="020B0604020202020204" pitchFamily="34" charset="0"/>
                <a:cs typeface="Arial" panose="020B0604020202020204" pitchFamily="34" charset="0"/>
              </a:rPr>
              <a:t>Intelligens, élénk, érdeklődő nő volt, ahogy ez a kitűnő, életteli szoborportrén is jól látható.</a:t>
            </a:r>
          </a:p>
          <a:p>
            <a:r>
              <a:rPr lang="hu-HU" sz="2000" b="1" dirty="0">
                <a:latin typeface="Arial" panose="020B0604020202020204" pitchFamily="34" charset="0"/>
                <a:cs typeface="Arial" panose="020B0604020202020204" pitchFamily="34" charset="0"/>
              </a:rPr>
              <a:t>A haja elkülönbözteti ugyan a mai asszonykáktól, de eszes, mozgékony, figyelmes arca, arckifejezése, derűje valóságos lélektani portrét nyújt a szerencsés – és sikeres – szobrász asszonyáról, ki valószínűleg férje </a:t>
            </a:r>
            <a:r>
              <a:rPr lang="hu-HU" sz="2000" b="1" dirty="0" err="1">
                <a:latin typeface="Arial" panose="020B0604020202020204" pitchFamily="34" charset="0"/>
                <a:cs typeface="Arial" panose="020B0604020202020204" pitchFamily="34" charset="0"/>
              </a:rPr>
              <a:t>jobbkeze</a:t>
            </a:r>
            <a:r>
              <a:rPr lang="hu-HU" sz="2000" b="1" dirty="0">
                <a:latin typeface="Arial" panose="020B0604020202020204" pitchFamily="34" charset="0"/>
                <a:cs typeface="Arial" panose="020B0604020202020204" pitchFamily="34" charset="0"/>
              </a:rPr>
              <a:t> volt mindenben</a:t>
            </a:r>
            <a:r>
              <a:rPr lang="hu-HU" sz="2000" b="1" dirty="0" smtClean="0">
                <a:latin typeface="Arial" panose="020B0604020202020204" pitchFamily="34" charset="0"/>
                <a:cs typeface="Arial" panose="020B0604020202020204" pitchFamily="34" charset="0"/>
              </a:rPr>
              <a:t>…</a:t>
            </a:r>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művet választotta: </a:t>
            </a:r>
            <a:r>
              <a:rPr lang="hu-HU" sz="2000" b="1" dirty="0" err="1">
                <a:latin typeface="Arial" panose="020B0604020202020204" pitchFamily="34" charset="0"/>
                <a:cs typeface="Arial" panose="020B0604020202020204" pitchFamily="34" charset="0"/>
              </a:rPr>
              <a:t>Mérainé</a:t>
            </a:r>
            <a:r>
              <a:rPr lang="hu-HU" sz="2000" b="1" dirty="0">
                <a:latin typeface="Arial" panose="020B0604020202020204" pitchFamily="34" charset="0"/>
                <a:cs typeface="Arial" panose="020B0604020202020204" pitchFamily="34" charset="0"/>
              </a:rPr>
              <a:t> Bodrogi Katalin</a:t>
            </a:r>
          </a:p>
        </p:txBody>
      </p:sp>
    </p:spTree>
    <p:extLst>
      <p:ext uri="{BB962C8B-B14F-4D97-AF65-F5344CB8AC3E}">
        <p14:creationId xmlns:p14="http://schemas.microsoft.com/office/powerpoint/2010/main" val="3099248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47664" y="1"/>
            <a:ext cx="5832648" cy="6875160"/>
          </a:xfrm>
          <a:prstGeom prst="rect">
            <a:avLst/>
          </a:prstGeom>
          <a:noFill/>
        </p:spPr>
      </p:pic>
    </p:spTree>
    <p:extLst>
      <p:ext uri="{BB962C8B-B14F-4D97-AF65-F5344CB8AC3E}">
        <p14:creationId xmlns:p14="http://schemas.microsoft.com/office/powerpoint/2010/main" val="3050424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9672" y="0"/>
            <a:ext cx="6048672" cy="6865248"/>
          </a:xfrm>
          <a:prstGeom prst="rect">
            <a:avLst/>
          </a:prstGeom>
          <a:noFill/>
        </p:spPr>
      </p:pic>
    </p:spTree>
    <p:extLst>
      <p:ext uri="{BB962C8B-B14F-4D97-AF65-F5344CB8AC3E}">
        <p14:creationId xmlns:p14="http://schemas.microsoft.com/office/powerpoint/2010/main" val="340496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525115"/>
            <a:ext cx="4320480" cy="2831544"/>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Jean-Antoine </a:t>
            </a:r>
            <a:r>
              <a:rPr lang="hu-HU" sz="2000" b="1" dirty="0" err="1">
                <a:latin typeface="Arial" panose="020B0604020202020204" pitchFamily="34" charset="0"/>
                <a:cs typeface="Arial" panose="020B0604020202020204" pitchFamily="34" charset="0"/>
              </a:rPr>
              <a:t>Houdon</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Fázó nő</a:t>
            </a:r>
            <a:r>
              <a:rPr lang="hu-HU" sz="2000" b="1" dirty="0">
                <a:latin typeface="Arial" panose="020B0604020202020204" pitchFamily="34" charset="0"/>
                <a:cs typeface="Arial" panose="020B0604020202020204" pitchFamily="34" charset="0"/>
              </a:rPr>
              <a:t>  (másutt: </a:t>
            </a:r>
            <a:r>
              <a:rPr lang="hu-HU" sz="2000" b="1" i="1" dirty="0">
                <a:latin typeface="Arial" panose="020B0604020202020204" pitchFamily="34" charset="0"/>
                <a:cs typeface="Arial" panose="020B0604020202020204" pitchFamily="34" charset="0"/>
              </a:rPr>
              <a:t>Tél</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márvány</a:t>
            </a:r>
          </a:p>
          <a:p>
            <a:r>
              <a:rPr lang="hu-HU" sz="2000" b="1" dirty="0">
                <a:latin typeface="Arial" panose="020B0604020202020204" pitchFamily="34" charset="0"/>
                <a:cs typeface="Arial" panose="020B0604020202020204" pitchFamily="34" charset="0"/>
              </a:rPr>
              <a:t>1783  </a:t>
            </a:r>
          </a:p>
          <a:p>
            <a:r>
              <a:rPr lang="hu-HU" sz="2000" b="1" dirty="0" err="1">
                <a:latin typeface="Arial" panose="020B0604020202020204" pitchFamily="34" charset="0"/>
                <a:cs typeface="Arial" panose="020B0604020202020204" pitchFamily="34" charset="0"/>
              </a:rPr>
              <a:t>Musee</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Fabre</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Montpellier</a:t>
            </a:r>
            <a:r>
              <a:rPr lang="hu-HU" sz="2000" b="1" i="1" dirty="0">
                <a:latin typeface="Arial" panose="020B0604020202020204" pitchFamily="34" charset="0"/>
                <a:cs typeface="Arial" panose="020B0604020202020204" pitchFamily="34" charset="0"/>
              </a:rPr>
              <a:t>  </a:t>
            </a:r>
            <a:endParaRPr lang="hu-HU" sz="2000" b="1" i="1" dirty="0" smtClean="0">
              <a:latin typeface="Arial" panose="020B0604020202020204" pitchFamily="34" charset="0"/>
              <a:cs typeface="Arial" panose="020B0604020202020204" pitchFamily="34" charset="0"/>
            </a:endParaRPr>
          </a:p>
          <a:p>
            <a:endParaRPr lang="hu-HU" sz="2000" b="1" i="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művet választotta: </a:t>
            </a:r>
            <a:endParaRPr lang="hu-HU" sz="2000" b="1" dirty="0" smtClean="0">
              <a:latin typeface="Arial" panose="020B0604020202020204" pitchFamily="34" charset="0"/>
              <a:cs typeface="Arial" panose="020B0604020202020204" pitchFamily="34" charset="0"/>
            </a:endParaRPr>
          </a:p>
          <a:p>
            <a:r>
              <a:rPr lang="hu-HU" sz="2000" b="1" dirty="0" err="1" smtClean="0">
                <a:latin typeface="Arial" panose="020B0604020202020204" pitchFamily="34" charset="0"/>
                <a:cs typeface="Arial" panose="020B0604020202020204" pitchFamily="34" charset="0"/>
              </a:rPr>
              <a:t>Mérainé</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Bodrogi Katalin</a:t>
            </a:r>
          </a:p>
          <a:p>
            <a:endParaRPr lang="hu-HU" dirty="0"/>
          </a:p>
        </p:txBody>
      </p:sp>
      <p:pic>
        <p:nvPicPr>
          <p:cNvPr id="3" name="Kép 2"/>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1"/>
            <a:ext cx="4283968" cy="6864228"/>
          </a:xfrm>
          <a:prstGeom prst="rect">
            <a:avLst/>
          </a:prstGeom>
          <a:noFill/>
        </p:spPr>
      </p:pic>
    </p:spTree>
    <p:extLst>
      <p:ext uri="{BB962C8B-B14F-4D97-AF65-F5344CB8AC3E}">
        <p14:creationId xmlns:p14="http://schemas.microsoft.com/office/powerpoint/2010/main" val="147175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2" y="620688"/>
            <a:ext cx="8064896" cy="563231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Jacques-Louis David: </a:t>
            </a:r>
            <a:r>
              <a:rPr lang="hu-HU" sz="2000" b="1" i="1" dirty="0">
                <a:latin typeface="Arial" panose="020B0604020202020204" pitchFamily="34" charset="0"/>
                <a:cs typeface="Arial" panose="020B0604020202020204" pitchFamily="34" charset="0"/>
              </a:rPr>
              <a:t> Marat halála</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1793</a:t>
            </a:r>
          </a:p>
          <a:p>
            <a:r>
              <a:rPr lang="hu-HU" sz="2000" b="1" dirty="0">
                <a:latin typeface="Arial" panose="020B0604020202020204" pitchFamily="34" charset="0"/>
                <a:cs typeface="Arial" panose="020B0604020202020204" pitchFamily="34" charset="0"/>
              </a:rPr>
              <a:t>Olaj, vászon, </a:t>
            </a:r>
          </a:p>
          <a:p>
            <a:r>
              <a:rPr lang="hu-HU" sz="2000" b="1" dirty="0">
                <a:latin typeface="Arial" panose="020B0604020202020204" pitchFamily="34" charset="0"/>
                <a:cs typeface="Arial" panose="020B0604020202020204" pitchFamily="34" charset="0"/>
              </a:rPr>
              <a:t>162 x 125 cm</a:t>
            </a:r>
          </a:p>
          <a:p>
            <a:r>
              <a:rPr lang="hu-HU" sz="2000" b="1" dirty="0" err="1">
                <a:latin typeface="Arial" panose="020B0604020202020204" pitchFamily="34" charset="0"/>
                <a:cs typeface="Arial" panose="020B0604020202020204" pitchFamily="34" charset="0"/>
              </a:rPr>
              <a:t>Musée</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Royaux</a:t>
            </a:r>
            <a:r>
              <a:rPr lang="hu-HU" sz="2000" b="1" dirty="0">
                <a:latin typeface="Arial" panose="020B0604020202020204" pitchFamily="34" charset="0"/>
                <a:cs typeface="Arial" panose="020B0604020202020204" pitchFamily="34" charset="0"/>
              </a:rPr>
              <a:t> des </a:t>
            </a:r>
            <a:r>
              <a:rPr lang="hu-HU" sz="2000" b="1" dirty="0" err="1">
                <a:latin typeface="Arial" panose="020B0604020202020204" pitchFamily="34" charset="0"/>
                <a:cs typeface="Arial" panose="020B0604020202020204" pitchFamily="34" charset="0"/>
              </a:rPr>
              <a:t>Beaux-Arts</a:t>
            </a:r>
            <a:r>
              <a:rPr lang="hu-HU" sz="2000" b="1" dirty="0">
                <a:latin typeface="Arial" panose="020B0604020202020204" pitchFamily="34" charset="0"/>
                <a:cs typeface="Arial" panose="020B0604020202020204" pitchFamily="34" charset="0"/>
              </a:rPr>
              <a:t>, Brüsszel</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dokumentatív jelleg kiválóan kapcsolódik össze a klasszicista festészet esztétikai-ikonográfiai alapelveivel, a tiszta kontúrok, a test szépségét kiemelő drapéria és az úgynevezett szép (idealizált) természet ábrázolásának </a:t>
            </a:r>
            <a:r>
              <a:rPr lang="hu-HU" sz="2000" b="1" dirty="0" err="1">
                <a:latin typeface="Arial" panose="020B0604020202020204" pitchFamily="34" charset="0"/>
                <a:cs typeface="Arial" panose="020B0604020202020204" pitchFamily="34" charset="0"/>
              </a:rPr>
              <a:t>Winckelmann-i</a:t>
            </a:r>
            <a:r>
              <a:rPr lang="hu-HU" sz="2000" b="1" dirty="0">
                <a:latin typeface="Arial" panose="020B0604020202020204" pitchFamily="34" charset="0"/>
                <a:cs typeface="Arial" panose="020B0604020202020204" pitchFamily="34" charset="0"/>
              </a:rPr>
              <a:t> követelményeivel.</a:t>
            </a:r>
          </a:p>
          <a:p>
            <a:r>
              <a:rPr lang="hu-HU" sz="2000" b="1" dirty="0">
                <a:latin typeface="Arial" panose="020B0604020202020204" pitchFamily="34" charset="0"/>
                <a:cs typeface="Arial" panose="020B0604020202020204" pitchFamily="34" charset="0"/>
              </a:rPr>
              <a:t> A letisztult formákhoz, a fény és az árnyék játékához, illetve a kolorit visszautasításához adódik hozzá a test krisztusi elrendezése a látványban. Az izomtól feszülő karok és az anatómiai pontossággal megfestett felsőtest márványszerű kidolgozása az antik szobrok antropológiáját közvetítik. Mindez az elbeszélő jellegű  festményként is értelmezhető ábrázolást az időtlenség és az emlékállítás irányába viszi. </a:t>
            </a:r>
          </a:p>
        </p:txBody>
      </p:sp>
    </p:spTree>
    <p:extLst>
      <p:ext uri="{BB962C8B-B14F-4D97-AF65-F5344CB8AC3E}">
        <p14:creationId xmlns:p14="http://schemas.microsoft.com/office/powerpoint/2010/main" val="1934492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71600" y="1484784"/>
            <a:ext cx="6768752" cy="3477875"/>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Mintha csak hősként, áldozatként, mártírként rögzülne Marat figurája, aki tisztán hal meg eszméiért  - akkor is, ha azok könyörtelenek voltak -  vagyis David festménye végeredményben a felmagasztosulást írja bele barátja halála utáni életébe. </a:t>
            </a:r>
          </a:p>
          <a:p>
            <a:r>
              <a:rPr lang="hu-HU" sz="2000" b="1" dirty="0" smtClean="0">
                <a:latin typeface="Arial" panose="020B0604020202020204" pitchFamily="34" charset="0"/>
                <a:cs typeface="Arial" panose="020B0604020202020204" pitchFamily="34" charset="0"/>
              </a:rPr>
              <a:t> </a:t>
            </a:r>
            <a:r>
              <a:rPr lang="hu-HU" sz="2000" b="1" i="1" dirty="0" smtClean="0">
                <a:latin typeface="Arial" panose="020B0604020202020204" pitchFamily="34" charset="0"/>
                <a:cs typeface="Arial" panose="020B0604020202020204" pitchFamily="34" charset="0"/>
              </a:rPr>
              <a:t>„Ebben a műben egyszerre van valami gyengéd és megrendítő; a szoba jeges levegőjében, azokon a hűvös falakon, a hideg és halotti fürdő körül egy lélek lebeg…”  (Charles Baudelaire)</a:t>
            </a:r>
            <a:endParaRPr lang="hu-HU" sz="2000" b="1" dirty="0" smtClean="0">
              <a:latin typeface="Arial" panose="020B0604020202020204" pitchFamily="34" charset="0"/>
              <a:cs typeface="Arial" panose="020B0604020202020204" pitchFamily="34" charset="0"/>
            </a:endParaRPr>
          </a:p>
          <a:p>
            <a:r>
              <a:rPr lang="hu-HU" sz="2000" b="1" i="1" dirty="0" smtClean="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művet választotta: Jungné Tóth Katalin</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274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a:extLst>
              <a:ext uri="{28A0092B-C50C-407E-A947-70E740481C1C}">
                <a14:useLocalDpi xmlns:a14="http://schemas.microsoft.com/office/drawing/2010/main"/>
              </a:ext>
            </a:extLst>
          </a:blip>
          <a:srcRect/>
          <a:stretch>
            <a:fillRect/>
          </a:stretch>
        </p:blipFill>
        <p:spPr bwMode="auto">
          <a:xfrm>
            <a:off x="1187624" y="1"/>
            <a:ext cx="6840760" cy="6858000"/>
          </a:xfrm>
          <a:prstGeom prst="rect">
            <a:avLst/>
          </a:prstGeom>
          <a:noFill/>
        </p:spPr>
      </p:pic>
    </p:spTree>
    <p:extLst>
      <p:ext uri="{BB962C8B-B14F-4D97-AF65-F5344CB8AC3E}">
        <p14:creationId xmlns:p14="http://schemas.microsoft.com/office/powerpoint/2010/main" val="3265410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654305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892480" cy="655564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Thomas </a:t>
            </a:r>
            <a:r>
              <a:rPr lang="hu-HU" sz="2000" b="1" dirty="0" err="1">
                <a:latin typeface="Arial" panose="020B0604020202020204" pitchFamily="34" charset="0"/>
                <a:cs typeface="Arial" panose="020B0604020202020204" pitchFamily="34" charset="0"/>
              </a:rPr>
              <a:t>Banks</a:t>
            </a:r>
            <a:r>
              <a:rPr lang="hu-HU" sz="2000" b="1" dirty="0">
                <a:latin typeface="Arial" panose="020B0604020202020204" pitchFamily="34" charset="0"/>
                <a:cs typeface="Arial" panose="020B0604020202020204" pitchFamily="34" charset="0"/>
              </a:rPr>
              <a:t> (1735-1805): </a:t>
            </a:r>
            <a:r>
              <a:rPr lang="hu-HU" sz="2000" b="1" i="1" dirty="0">
                <a:latin typeface="Arial" panose="020B0604020202020204" pitchFamily="34" charset="0"/>
                <a:cs typeface="Arial" panose="020B0604020202020204" pitchFamily="34" charset="0"/>
              </a:rPr>
              <a:t>A zuhanó titán</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1786</a:t>
            </a:r>
          </a:p>
          <a:p>
            <a:r>
              <a:rPr lang="hu-HU" sz="2000" b="1" dirty="0">
                <a:latin typeface="Arial" panose="020B0604020202020204" pitchFamily="34" charset="0"/>
                <a:cs typeface="Arial" panose="020B0604020202020204" pitchFamily="34" charset="0"/>
              </a:rPr>
              <a:t> márvány, </a:t>
            </a:r>
          </a:p>
          <a:p>
            <a:r>
              <a:rPr lang="hu-HU" sz="2000" b="1" dirty="0">
                <a:latin typeface="Arial" panose="020B0604020202020204" pitchFamily="34" charset="0"/>
                <a:cs typeface="Arial" panose="020B0604020202020204" pitchFamily="34" charset="0"/>
              </a:rPr>
              <a:t>84,5 x 90,2 x 58,4 x 22,6 cm </a:t>
            </a:r>
          </a:p>
          <a:p>
            <a:r>
              <a:rPr lang="hu-HU" sz="2000" b="1" dirty="0">
                <a:latin typeface="Arial" panose="020B0604020202020204" pitchFamily="34" charset="0"/>
                <a:cs typeface="Arial" panose="020B0604020202020204" pitchFamily="34" charset="0"/>
              </a:rPr>
              <a:t>Royal </a:t>
            </a:r>
            <a:r>
              <a:rPr lang="hu-HU" sz="2000" b="1" dirty="0" err="1">
                <a:latin typeface="Arial" panose="020B0604020202020204" pitchFamily="34" charset="0"/>
                <a:cs typeface="Arial" panose="020B0604020202020204" pitchFamily="34" charset="0"/>
              </a:rPr>
              <a:t>Academy</a:t>
            </a:r>
            <a:r>
              <a:rPr lang="hu-HU" sz="2000" b="1" dirty="0">
                <a:latin typeface="Arial" panose="020B0604020202020204" pitchFamily="34" charset="0"/>
                <a:cs typeface="Arial" panose="020B0604020202020204" pitchFamily="34" charset="0"/>
              </a:rPr>
              <a:t> of </a:t>
            </a:r>
            <a:r>
              <a:rPr lang="hu-HU" sz="2000" b="1" dirty="0" err="1">
                <a:latin typeface="Arial" panose="020B0604020202020204" pitchFamily="34" charset="0"/>
                <a:cs typeface="Arial" panose="020B0604020202020204" pitchFamily="34" charset="0"/>
              </a:rPr>
              <a:t>Arts</a:t>
            </a:r>
            <a:r>
              <a:rPr lang="hu-HU" sz="2000" b="1" dirty="0">
                <a:latin typeface="Arial" panose="020B0604020202020204" pitchFamily="34" charset="0"/>
                <a:cs typeface="Arial" panose="020B0604020202020204" pitchFamily="34" charset="0"/>
              </a:rPr>
              <a:t>, London</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Thomas </a:t>
            </a:r>
            <a:r>
              <a:rPr lang="hu-HU" sz="2000" b="1" dirty="0" err="1">
                <a:latin typeface="Arial" panose="020B0604020202020204" pitchFamily="34" charset="0"/>
                <a:cs typeface="Arial" panose="020B0604020202020204" pitchFamily="34" charset="0"/>
              </a:rPr>
              <a:t>Banks</a:t>
            </a:r>
            <a:r>
              <a:rPr lang="hu-HU" sz="2000" b="1" dirty="0">
                <a:latin typeface="Arial" panose="020B0604020202020204" pitchFamily="34" charset="0"/>
                <a:cs typeface="Arial" panose="020B0604020202020204" pitchFamily="34" charset="0"/>
              </a:rPr>
              <a:t> a legeredetibb brit szobrászok közé tartozik. Felhagyott az akkoriban divatos, mereven klasszicizáló stílussal, hogy munkáit az </a:t>
            </a:r>
            <a:r>
              <a:rPr lang="hu-HU" sz="2000" b="1" i="1" dirty="0">
                <a:latin typeface="Arial" panose="020B0604020202020204" pitchFamily="34" charset="0"/>
                <a:cs typeface="Arial" panose="020B0604020202020204" pitchFamily="34" charset="0"/>
              </a:rPr>
              <a:t>elvében</a:t>
            </a:r>
            <a:r>
              <a:rPr lang="hu-HU" sz="2000" b="1" dirty="0">
                <a:latin typeface="Arial" panose="020B0604020202020204" pitchFamily="34" charset="0"/>
                <a:cs typeface="Arial" panose="020B0604020202020204" pitchFamily="34" charset="0"/>
              </a:rPr>
              <a:t>  antik, ősi ideálra összpontosítsa.  </a:t>
            </a:r>
          </a:p>
          <a:p>
            <a:r>
              <a:rPr lang="hu-HU" sz="2000" b="1" dirty="0" err="1">
                <a:latin typeface="Arial" panose="020B0604020202020204" pitchFamily="34" charset="0"/>
                <a:cs typeface="Arial" panose="020B0604020202020204" pitchFamily="34" charset="0"/>
              </a:rPr>
              <a:t>Banks</a:t>
            </a:r>
            <a:r>
              <a:rPr lang="hu-HU" sz="2000" b="1" dirty="0">
                <a:latin typeface="Arial" panose="020B0604020202020204" pitchFamily="34" charset="0"/>
                <a:cs typeface="Arial" panose="020B0604020202020204" pitchFamily="34" charset="0"/>
              </a:rPr>
              <a:t> az emberi test „</a:t>
            </a:r>
            <a:r>
              <a:rPr lang="hu-HU" sz="2000" b="1" dirty="0" err="1">
                <a:latin typeface="Arial" panose="020B0604020202020204" pitchFamily="34" charset="0"/>
                <a:cs typeface="Arial" panose="020B0604020202020204" pitchFamily="34" charset="0"/>
              </a:rPr>
              <a:t>hiperrealisztikus</a:t>
            </a:r>
            <a:r>
              <a:rPr lang="hu-HU" sz="2000" b="1" dirty="0">
                <a:latin typeface="Arial" panose="020B0604020202020204" pitchFamily="34" charset="0"/>
                <a:cs typeface="Arial" panose="020B0604020202020204" pitchFamily="34" charset="0"/>
              </a:rPr>
              <a:t>” megjelenítésével is az elsők között kísérletezett.</a:t>
            </a:r>
          </a:p>
          <a:p>
            <a:r>
              <a:rPr lang="hu-HU" sz="2000" b="1" dirty="0">
                <a:latin typeface="Arial" panose="020B0604020202020204" pitchFamily="34" charset="0"/>
                <a:cs typeface="Arial" panose="020B0604020202020204" pitchFamily="34" charset="0"/>
              </a:rPr>
              <a:t>A titánok mítosza ideális témát adott neki egy olyan szoborhoz, amelyben  teljes mértékben kiaknázhatja a  távlatot, a tér-érzetet: az egyetlen márványtömbből faragott óriás, aki kudarcot vallott az Olümposz elérésében, a föld felé zuhan, s a kövek, melyekkel Jupiter megdöntését tervezte, maguk alá temetik.</a:t>
            </a:r>
          </a:p>
          <a:p>
            <a:r>
              <a:rPr lang="hu-HU" sz="2000" b="1" dirty="0">
                <a:latin typeface="Arial" panose="020B0604020202020204" pitchFamily="34" charset="0"/>
                <a:cs typeface="Arial" panose="020B0604020202020204" pitchFamily="34" charset="0"/>
              </a:rPr>
              <a:t>Thomas </a:t>
            </a:r>
            <a:r>
              <a:rPr lang="hu-HU" sz="2000" b="1" dirty="0" err="1">
                <a:latin typeface="Arial" panose="020B0604020202020204" pitchFamily="34" charset="0"/>
                <a:cs typeface="Arial" panose="020B0604020202020204" pitchFamily="34" charset="0"/>
              </a:rPr>
              <a:t>Banks</a:t>
            </a:r>
            <a:r>
              <a:rPr lang="hu-HU" sz="2000" b="1" dirty="0">
                <a:latin typeface="Arial" panose="020B0604020202020204" pitchFamily="34" charset="0"/>
                <a:cs typeface="Arial" panose="020B0604020202020204" pitchFamily="34" charset="0"/>
              </a:rPr>
              <a:t> hűnek tűnik az antik eszméhez, mégis erőteljes drámaiságával intenzitást visz a szoborba. Az óriás bukásában a  rövidülés fokozza a  zuhanás lendületességét, hatalmas alakja ellentétet alkot az apró figurákkal, a szatírral és kecskékkel</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művet választotta: Jungné Tóth Katalin</a:t>
            </a:r>
          </a:p>
        </p:txBody>
      </p:sp>
    </p:spTree>
    <p:extLst>
      <p:ext uri="{BB962C8B-B14F-4D97-AF65-F5344CB8AC3E}">
        <p14:creationId xmlns:p14="http://schemas.microsoft.com/office/powerpoint/2010/main" val="2190087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tretch>
            <a:fillRect/>
          </a:stretch>
        </p:blipFill>
        <p:spPr>
          <a:xfrm>
            <a:off x="971600" y="0"/>
            <a:ext cx="7272808" cy="6858000"/>
          </a:xfrm>
          <a:prstGeom prst="rect">
            <a:avLst/>
          </a:prstGeom>
        </p:spPr>
      </p:pic>
    </p:spTree>
    <p:extLst>
      <p:ext uri="{BB962C8B-B14F-4D97-AF65-F5344CB8AC3E}">
        <p14:creationId xmlns:p14="http://schemas.microsoft.com/office/powerpoint/2010/main" val="4223896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tretch>
            <a:fillRect/>
          </a:stretch>
        </p:blipFill>
        <p:spPr>
          <a:xfrm>
            <a:off x="827584" y="-28893"/>
            <a:ext cx="7704856" cy="6886893"/>
          </a:xfrm>
          <a:prstGeom prst="rect">
            <a:avLst/>
          </a:prstGeom>
        </p:spPr>
      </p:pic>
    </p:spTree>
    <p:extLst>
      <p:ext uri="{BB962C8B-B14F-4D97-AF65-F5344CB8AC3E}">
        <p14:creationId xmlns:p14="http://schemas.microsoft.com/office/powerpoint/2010/main" val="4042428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1196752"/>
            <a:ext cx="7416824" cy="4093428"/>
          </a:xfrm>
          <a:prstGeom prst="rect">
            <a:avLst/>
          </a:prstGeom>
        </p:spPr>
        <p:txBody>
          <a:bodyPr wrap="square">
            <a:spAutoFit/>
          </a:bodyPr>
          <a:lstStyle/>
          <a:p>
            <a:r>
              <a:rPr lang="hu-HU" sz="2000" b="1" dirty="0" err="1">
                <a:latin typeface="Arial" panose="020B0604020202020204" pitchFamily="34" charset="0"/>
                <a:cs typeface="Arial" panose="020B0604020202020204" pitchFamily="34" charset="0"/>
              </a:rPr>
              <a:t>Bertel</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Thorvaldsen</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Haldokló oroszlán</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Svájc – Luzern </a:t>
            </a:r>
            <a:r>
              <a:rPr lang="hu-HU" sz="2000" b="1" dirty="0" smtClean="0">
                <a:latin typeface="Arial" panose="020B0604020202020204" pitchFamily="34" charset="0"/>
                <a:cs typeface="Arial" panose="020B0604020202020204" pitchFamily="34" charset="0"/>
              </a:rPr>
              <a:t>– </a:t>
            </a:r>
            <a:r>
              <a:rPr lang="hu-HU" sz="2000" b="1" dirty="0" err="1" smtClean="0">
                <a:latin typeface="Arial" panose="020B0604020202020204" pitchFamily="34" charset="0"/>
                <a:cs typeface="Arial" panose="020B0604020202020204" pitchFamily="34" charset="0"/>
              </a:rPr>
              <a:t>Löwenplatz</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err="1">
                <a:latin typeface="Arial" panose="020B0604020202020204" pitchFamily="34" charset="0"/>
                <a:cs typeface="Arial" panose="020B0604020202020204" pitchFamily="34" charset="0"/>
              </a:rPr>
              <a:t>Thorvaldsen</a:t>
            </a:r>
            <a:r>
              <a:rPr lang="hu-HU" sz="2000" b="1" dirty="0">
                <a:latin typeface="Arial" panose="020B0604020202020204" pitchFamily="34" charset="0"/>
                <a:cs typeface="Arial" panose="020B0604020202020204" pitchFamily="34" charset="0"/>
              </a:rPr>
              <a:t> koppenhágai tanulmányai után akadémiai díjat nyert, és 1797-ben Rómába ment, hogy aztán itt töltse élete nagy részét.</a:t>
            </a:r>
          </a:p>
          <a:p>
            <a:r>
              <a:rPr lang="hu-HU" sz="2000" b="1" dirty="0" err="1">
                <a:latin typeface="Arial" panose="020B0604020202020204" pitchFamily="34" charset="0"/>
                <a:cs typeface="Arial" panose="020B0604020202020204" pitchFamily="34" charset="0"/>
              </a:rPr>
              <a:t>Canova</a:t>
            </a:r>
            <a:r>
              <a:rPr lang="hu-HU" sz="2000" b="1" dirty="0">
                <a:latin typeface="Arial" panose="020B0604020202020204" pitchFamily="34" charset="0"/>
                <a:cs typeface="Arial" panose="020B0604020202020204" pitchFamily="34" charset="0"/>
              </a:rPr>
              <a:t> vonzó kecsességével ellentétben alakjait valami oldatlan merevség és hűvösség jellemzi. </a:t>
            </a:r>
          </a:p>
          <a:p>
            <a:r>
              <a:rPr lang="hu-HU" sz="2000" b="1" dirty="0">
                <a:latin typeface="Arial" panose="020B0604020202020204" pitchFamily="34" charset="0"/>
                <a:cs typeface="Arial" panose="020B0604020202020204" pitchFamily="34" charset="0"/>
              </a:rPr>
              <a:t>Rómában német művészek, </a:t>
            </a:r>
            <a:r>
              <a:rPr lang="hu-HU" sz="2000" b="1" dirty="0" err="1">
                <a:latin typeface="Arial" panose="020B0604020202020204" pitchFamily="34" charset="0"/>
                <a:cs typeface="Arial" panose="020B0604020202020204" pitchFamily="34" charset="0"/>
              </a:rPr>
              <a:t>Carstens</a:t>
            </a:r>
            <a:r>
              <a:rPr lang="hu-HU" sz="2000" b="1" dirty="0">
                <a:latin typeface="Arial" panose="020B0604020202020204" pitchFamily="34" charset="0"/>
                <a:cs typeface="Arial" panose="020B0604020202020204" pitchFamily="34" charset="0"/>
              </a:rPr>
              <a:t> és Koch baráti köréhez tartozik, a komorság és a monumentalitás iránti igény nála talán </a:t>
            </a:r>
            <a:r>
              <a:rPr lang="hu-HU" sz="2000" b="1" dirty="0" err="1">
                <a:latin typeface="Arial" panose="020B0604020202020204" pitchFamily="34" charset="0"/>
                <a:cs typeface="Arial" panose="020B0604020202020204" pitchFamily="34" charset="0"/>
              </a:rPr>
              <a:t>Carstens</a:t>
            </a:r>
            <a:r>
              <a:rPr lang="hu-HU" sz="2000" b="1" dirty="0">
                <a:latin typeface="Arial" panose="020B0604020202020204" pitchFamily="34" charset="0"/>
                <a:cs typeface="Arial" panose="020B0604020202020204" pitchFamily="34" charset="0"/>
              </a:rPr>
              <a:t> emberfeletti arányainak és feszültségeinek hatására is erősödik. A roppant </a:t>
            </a:r>
            <a:r>
              <a:rPr lang="hu-HU" sz="2000" b="1" i="1" dirty="0">
                <a:latin typeface="Arial" panose="020B0604020202020204" pitchFamily="34" charset="0"/>
                <a:cs typeface="Arial" panose="020B0604020202020204" pitchFamily="34" charset="0"/>
              </a:rPr>
              <a:t>Haldokló oroszlán</a:t>
            </a:r>
            <a:r>
              <a:rPr lang="hu-HU" sz="2000" b="1" dirty="0">
                <a:latin typeface="Arial" panose="020B0604020202020204" pitchFamily="34" charset="0"/>
                <a:cs typeface="Arial" panose="020B0604020202020204" pitchFamily="34" charset="0"/>
              </a:rPr>
              <a:t>  is e súlyos erőt hordozza, lenyűgöző módon</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21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55576" y="548680"/>
            <a:ext cx="7416824" cy="563231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Anton </a:t>
            </a:r>
            <a:r>
              <a:rPr lang="hu-HU" sz="2000" b="1" dirty="0" err="1">
                <a:latin typeface="Arial" panose="020B0604020202020204" pitchFamily="34" charset="0"/>
                <a:cs typeface="Arial" panose="020B0604020202020204" pitchFamily="34" charset="0"/>
              </a:rPr>
              <a:t>Raphael</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Mengs</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Szent József álma</a:t>
            </a:r>
            <a:r>
              <a:rPr lang="hu-HU" sz="2000" b="1" dirty="0">
                <a:latin typeface="Arial" panose="020B0604020202020204" pitchFamily="34" charset="0"/>
                <a:cs typeface="Arial" panose="020B0604020202020204" pitchFamily="34" charset="0"/>
              </a:rPr>
              <a:t> (részlet)</a:t>
            </a:r>
          </a:p>
          <a:p>
            <a:r>
              <a:rPr lang="hu-HU" sz="2000" b="1" dirty="0">
                <a:latin typeface="Arial" panose="020B0604020202020204" pitchFamily="34" charset="0"/>
                <a:cs typeface="Arial" panose="020B0604020202020204" pitchFamily="34" charset="0"/>
              </a:rPr>
              <a:t>1773-74</a:t>
            </a:r>
          </a:p>
          <a:p>
            <a:r>
              <a:rPr lang="hu-HU" sz="2000" b="1" dirty="0">
                <a:latin typeface="Arial" panose="020B0604020202020204" pitchFamily="34" charset="0"/>
                <a:cs typeface="Arial" panose="020B0604020202020204" pitchFamily="34" charset="0"/>
              </a:rPr>
              <a:t>Olaj, vászon</a:t>
            </a:r>
          </a:p>
          <a:p>
            <a:r>
              <a:rPr lang="hu-HU" sz="2000" b="1" dirty="0" err="1">
                <a:latin typeface="Arial" panose="020B0604020202020204" pitchFamily="34" charset="0"/>
                <a:cs typeface="Arial" panose="020B0604020202020204" pitchFamily="34" charset="0"/>
              </a:rPr>
              <a:t>Kunsthistorisches</a:t>
            </a:r>
            <a:r>
              <a:rPr lang="hu-HU" sz="2000" b="1" dirty="0">
                <a:latin typeface="Arial" panose="020B0604020202020204" pitchFamily="34" charset="0"/>
                <a:cs typeface="Arial" panose="020B0604020202020204" pitchFamily="34" charset="0"/>
              </a:rPr>
              <a:t> Museum, </a:t>
            </a:r>
            <a:r>
              <a:rPr lang="hu-HU" sz="2000" b="1" dirty="0" err="1" smtClean="0">
                <a:latin typeface="Arial" panose="020B0604020202020204" pitchFamily="34" charset="0"/>
                <a:cs typeface="Arial" panose="020B0604020202020204" pitchFamily="34" charset="0"/>
              </a:rPr>
              <a:t>Vienna</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Felejthetetlen kép, kép-részlet – példa a minden korban, mindenütt jelen lenni képes realizmusra. </a:t>
            </a:r>
          </a:p>
          <a:p>
            <a:r>
              <a:rPr lang="hu-HU" sz="2000" b="1" dirty="0">
                <a:latin typeface="Arial" panose="020B0604020202020204" pitchFamily="34" charset="0"/>
                <a:cs typeface="Arial" panose="020B0604020202020204" pitchFamily="34" charset="0"/>
              </a:rPr>
              <a:t>József mély álomban pihen, bár ülni látszik: arcát kezében nyugtatja, álmodik, elnyomta az álom, nyugodt, fáradt, de derűs, nemes férfiarca elégedett, sőt boldog – szinte leolvasható róla  a belső képsor, melyet lát.</a:t>
            </a:r>
          </a:p>
          <a:p>
            <a:r>
              <a:rPr lang="hu-HU" sz="2000" b="1" dirty="0">
                <a:latin typeface="Arial" panose="020B0604020202020204" pitchFamily="34" charset="0"/>
                <a:cs typeface="Arial" panose="020B0604020202020204" pitchFamily="34" charset="0"/>
              </a:rPr>
              <a:t>Jól tudjuk a bibliai történetből, hogy a Gyermekről, a Gyermek születéséről, a majdani Megváltóról szól ez az álom, s a körvonalaiban a képrészleten is látszó, finoman jelen lévő, majd ellibbenő angyal képviseli, hozza, hordozza, közvetíti a szentséget a kérges, már nem fiatal, jóságos földi Apa számára</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041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404664"/>
            <a:ext cx="8136904" cy="5324535"/>
          </a:xfrm>
          <a:prstGeom prst="rect">
            <a:avLst/>
          </a:prstGeom>
        </p:spPr>
        <p:txBody>
          <a:bodyPr wrap="square">
            <a:spAutoFit/>
          </a:bodyPr>
          <a:lstStyle/>
          <a:p>
            <a:r>
              <a:rPr lang="hu-HU" sz="2000" b="1" i="1" dirty="0" smtClean="0">
                <a:latin typeface="Arial" panose="020B0604020202020204" pitchFamily="34" charset="0"/>
                <a:cs typeface="Arial" panose="020B0604020202020204" pitchFamily="34" charset="0"/>
              </a:rPr>
              <a:t>A világ legszomorúbb kőszobrának</a:t>
            </a:r>
            <a:r>
              <a:rPr lang="hu-HU" sz="2000" b="1" dirty="0" smtClean="0">
                <a:latin typeface="Arial" panose="020B0604020202020204" pitchFamily="34" charset="0"/>
                <a:cs typeface="Arial" panose="020B0604020202020204" pitchFamily="34" charset="0"/>
              </a:rPr>
              <a:t> nevezte Mark Twain a svájci Luzern város monumentális látnivalóját, a </a:t>
            </a:r>
            <a:r>
              <a:rPr lang="hu-HU" sz="2000" b="1" i="1" dirty="0" smtClean="0">
                <a:latin typeface="Arial" panose="020B0604020202020204" pitchFamily="34" charset="0"/>
                <a:cs typeface="Arial" panose="020B0604020202020204" pitchFamily="34" charset="0"/>
              </a:rPr>
              <a:t>Haldokló oroszlánt</a:t>
            </a:r>
            <a:r>
              <a:rPr lang="hu-HU" sz="2000" b="1" dirty="0" smtClean="0">
                <a:latin typeface="Arial" panose="020B0604020202020204" pitchFamily="34" charset="0"/>
                <a:cs typeface="Arial" panose="020B0604020202020204" pitchFamily="34" charset="0"/>
              </a:rPr>
              <a:t>. A sziklába vájt szobor fölé latinul ezeket a szavakat vésték: </a:t>
            </a:r>
            <a:r>
              <a:rPr lang="hu-HU" sz="2000" b="1" i="1" dirty="0" smtClean="0">
                <a:latin typeface="Arial" panose="020B0604020202020204" pitchFamily="34" charset="0"/>
                <a:cs typeface="Arial" panose="020B0604020202020204" pitchFamily="34" charset="0"/>
              </a:rPr>
              <a:t>„ A svájciak hűségéért és bátorságáért”.</a:t>
            </a:r>
            <a:r>
              <a:rPr lang="hu-HU" sz="2000" b="1" dirty="0" smtClean="0">
                <a:latin typeface="Arial" panose="020B0604020202020204" pitchFamily="34" charset="0"/>
                <a:cs typeface="Arial" panose="020B0604020202020204" pitchFamily="34" charset="0"/>
              </a:rPr>
              <a:t> A sziklába vésett oroszlán-szoborral a Svájci Gárda több mint 200 halott  katonájának állítottak emléket.</a:t>
            </a:r>
          </a:p>
          <a:p>
            <a:r>
              <a:rPr lang="hu-HU" sz="2000" b="1" dirty="0" smtClean="0">
                <a:latin typeface="Arial" panose="020B0604020202020204" pitchFamily="34" charset="0"/>
                <a:cs typeface="Arial" panose="020B0604020202020204" pitchFamily="34" charset="0"/>
              </a:rPr>
              <a:t>A Svájci Gárda a XVI. század óta Európa egyik legjobban képzett zsoldos hadserege volt. Több uralkodót védtek, köztük XVI. Lajos francia királyt is a francia forradalom idején. A Tuileriák kertjében egy ezer főből álló  svájci katonai alakulat tagjai közül kb. 200-an hősi halált haltak 1792-ben, az uralkodó védelmében, amikor a forradalmárok megrohamozták a Tuileriákat.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Az ő emlékükre készült a megrendítő, elrejtett helyről váratlanul előbukkanó szobor.</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művet választotta: Dr. Lenkei Edit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295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t="-1613"/>
          <a:stretch/>
        </p:blipFill>
        <p:spPr bwMode="auto">
          <a:xfrm>
            <a:off x="0" y="-171400"/>
            <a:ext cx="9144000" cy="7029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9282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2648174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548680"/>
            <a:ext cx="7704856" cy="5632311"/>
          </a:xfrm>
          <a:prstGeom prst="rect">
            <a:avLst/>
          </a:prstGeom>
        </p:spPr>
        <p:txBody>
          <a:bodyPr wrap="square">
            <a:spAutoFit/>
          </a:bodyPr>
          <a:lstStyle/>
          <a:p>
            <a:r>
              <a:rPr lang="hu-HU" sz="2000" b="1" dirty="0" err="1">
                <a:latin typeface="Arial" panose="020B0604020202020204" pitchFamily="34" charset="0"/>
                <a:cs typeface="Arial" panose="020B0604020202020204" pitchFamily="34" charset="0"/>
              </a:rPr>
              <a:t>Bertel</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Thorvaldsen</a:t>
            </a:r>
            <a:r>
              <a:rPr lang="hu-HU" sz="2000" b="1" dirty="0">
                <a:latin typeface="Arial" panose="020B0604020202020204" pitchFamily="34" charset="0"/>
                <a:cs typeface="Arial" panose="020B0604020202020204" pitchFamily="34" charset="0"/>
              </a:rPr>
              <a:t>: </a:t>
            </a:r>
            <a:r>
              <a:rPr lang="hu-HU" sz="2000" b="1" i="1" dirty="0" err="1">
                <a:latin typeface="Arial" panose="020B0604020202020204" pitchFamily="34" charset="0"/>
                <a:cs typeface="Arial" panose="020B0604020202020204" pitchFamily="34" charset="0"/>
              </a:rPr>
              <a:t>Jason</a:t>
            </a:r>
            <a:r>
              <a:rPr lang="hu-HU" sz="2000" b="1" i="1" dirty="0">
                <a:latin typeface="Arial" panose="020B0604020202020204" pitchFamily="34" charset="0"/>
                <a:cs typeface="Arial" panose="020B0604020202020204" pitchFamily="34" charset="0"/>
              </a:rPr>
              <a:t> az aranygyapjúval</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1803</a:t>
            </a:r>
          </a:p>
          <a:p>
            <a:r>
              <a:rPr lang="hu-HU" sz="2000" b="1" dirty="0">
                <a:latin typeface="Arial" panose="020B0604020202020204" pitchFamily="34" charset="0"/>
                <a:cs typeface="Arial" panose="020B0604020202020204" pitchFamily="34" charset="0"/>
              </a:rPr>
              <a:t>márvány,   242 cm</a:t>
            </a:r>
          </a:p>
          <a:p>
            <a:r>
              <a:rPr lang="hu-HU" sz="2000" b="1" dirty="0" err="1">
                <a:latin typeface="Arial" panose="020B0604020202020204" pitchFamily="34" charset="0"/>
                <a:cs typeface="Arial" panose="020B0604020202020204" pitchFamily="34" charset="0"/>
              </a:rPr>
              <a:t>Thorvaldsen</a:t>
            </a:r>
            <a:r>
              <a:rPr lang="hu-HU" sz="2000" b="1" dirty="0">
                <a:latin typeface="Arial" panose="020B0604020202020204" pitchFamily="34" charset="0"/>
                <a:cs typeface="Arial" panose="020B0604020202020204" pitchFamily="34" charset="0"/>
              </a:rPr>
              <a:t> Múzeum, </a:t>
            </a:r>
            <a:r>
              <a:rPr lang="hu-HU" sz="2000" b="1" dirty="0" smtClean="0">
                <a:latin typeface="Arial" panose="020B0604020202020204" pitchFamily="34" charset="0"/>
                <a:cs typeface="Arial" panose="020B0604020202020204" pitchFamily="34" charset="0"/>
              </a:rPr>
              <a:t>Koppenhága</a:t>
            </a: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Albert </a:t>
            </a:r>
            <a:r>
              <a:rPr lang="hu-HU" sz="2000" b="1" dirty="0" err="1">
                <a:latin typeface="Arial" panose="020B0604020202020204" pitchFamily="34" charset="0"/>
                <a:cs typeface="Arial" panose="020B0604020202020204" pitchFamily="34" charset="0"/>
              </a:rPr>
              <a:t>Bertel</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Thorvaldsen</a:t>
            </a:r>
            <a:r>
              <a:rPr lang="hu-HU" sz="2000" b="1" dirty="0">
                <a:latin typeface="Arial" panose="020B0604020202020204" pitchFamily="34" charset="0"/>
                <a:cs typeface="Arial" panose="020B0604020202020204" pitchFamily="34" charset="0"/>
              </a:rPr>
              <a:t> (1770-1844) izlandi származású dán szobrász, a klasszicizmus egyik legnagyobb képviselője.</a:t>
            </a:r>
          </a:p>
          <a:p>
            <a:r>
              <a:rPr lang="hu-HU" sz="2000" b="1" dirty="0">
                <a:latin typeface="Arial" panose="020B0604020202020204" pitchFamily="34" charset="0"/>
                <a:cs typeface="Arial" panose="020B0604020202020204" pitchFamily="34" charset="0"/>
              </a:rPr>
              <a:t>Főként mitológiai tárgyú szobrokat és reliefeket készített. Stílusát a kiegyensúlyozottság és a hűvösség jellemzi.</a:t>
            </a:r>
          </a:p>
          <a:p>
            <a:r>
              <a:rPr lang="hu-HU" sz="2000" b="1" dirty="0">
                <a:latin typeface="Arial" panose="020B0604020202020204" pitchFamily="34" charset="0"/>
                <a:cs typeface="Arial" panose="020B0604020202020204" pitchFamily="34" charset="0"/>
              </a:rPr>
              <a:t>A </a:t>
            </a:r>
            <a:r>
              <a:rPr lang="hu-HU" sz="2000" b="1" i="1" dirty="0" err="1">
                <a:latin typeface="Arial" panose="020B0604020202020204" pitchFamily="34" charset="0"/>
                <a:cs typeface="Arial" panose="020B0604020202020204" pitchFamily="34" charset="0"/>
              </a:rPr>
              <a:t>Jason</a:t>
            </a:r>
            <a:r>
              <a:rPr lang="hu-HU" sz="2000" b="1" i="1" dirty="0">
                <a:latin typeface="Arial" panose="020B0604020202020204" pitchFamily="34" charset="0"/>
                <a:cs typeface="Arial" panose="020B0604020202020204" pitchFamily="34" charset="0"/>
              </a:rPr>
              <a:t> az aranygyapjúval</a:t>
            </a:r>
            <a:r>
              <a:rPr lang="hu-HU" sz="2000" b="1" dirty="0">
                <a:latin typeface="Arial" panose="020B0604020202020204" pitchFamily="34" charset="0"/>
                <a:cs typeface="Arial" panose="020B0604020202020204" pitchFamily="34" charset="0"/>
              </a:rPr>
              <a:t> 1803-ban készült, életnagyságú agyagváltozatát a művész első nagyszerű alkotásának tartják. A nagyobb, 242 cm magas márvány-változatot csak 1828-ban alkotta meg. </a:t>
            </a:r>
          </a:p>
          <a:p>
            <a:r>
              <a:rPr lang="hu-HU" sz="2000" b="1" dirty="0">
                <a:latin typeface="Arial" panose="020B0604020202020204" pitchFamily="34" charset="0"/>
                <a:cs typeface="Arial" panose="020B0604020202020204" pitchFamily="34" charset="0"/>
              </a:rPr>
              <a:t>Témája az  ókori görög Jászon-mítosz: az ifjú  hős az Aranygyapjú után kutatva segít apjának királysága visszaszerzésében.</a:t>
            </a:r>
          </a:p>
          <a:p>
            <a:r>
              <a:rPr lang="hu-HU" sz="2000" b="1" dirty="0">
                <a:latin typeface="Arial" panose="020B0604020202020204" pitchFamily="34" charset="0"/>
                <a:cs typeface="Arial" panose="020B0604020202020204" pitchFamily="34" charset="0"/>
              </a:rPr>
              <a:t>A meztelen alak esztétikáját az ókorból származó </a:t>
            </a:r>
            <a:r>
              <a:rPr lang="hu-HU" sz="2000" b="1" i="1" dirty="0">
                <a:latin typeface="Arial" panose="020B0604020202020204" pitchFamily="34" charset="0"/>
                <a:cs typeface="Arial" panose="020B0604020202020204" pitchFamily="34" charset="0"/>
              </a:rPr>
              <a:t>Apollo Belvedere </a:t>
            </a:r>
            <a:r>
              <a:rPr lang="hu-HU" sz="2000" b="1" dirty="0">
                <a:latin typeface="Arial" panose="020B0604020202020204" pitchFamily="34" charset="0"/>
                <a:cs typeface="Arial" panose="020B0604020202020204" pitchFamily="34" charset="0"/>
              </a:rPr>
              <a:t>és</a:t>
            </a:r>
            <a:r>
              <a:rPr lang="hu-HU" sz="2000" b="1" i="1" dirty="0">
                <a:latin typeface="Arial" panose="020B0604020202020204" pitchFamily="34" charset="0"/>
                <a:cs typeface="Arial" panose="020B0604020202020204" pitchFamily="34" charset="0"/>
              </a:rPr>
              <a:t> </a:t>
            </a:r>
            <a:r>
              <a:rPr lang="hu-HU" sz="2000" b="1" i="1" dirty="0" err="1">
                <a:latin typeface="Arial" panose="020B0604020202020204" pitchFamily="34" charset="0"/>
                <a:cs typeface="Arial" panose="020B0604020202020204" pitchFamily="34" charset="0"/>
              </a:rPr>
              <a:t>Doryphoros</a:t>
            </a:r>
            <a:r>
              <a:rPr lang="hu-HU" sz="2000" b="1" dirty="0">
                <a:latin typeface="Arial" panose="020B0604020202020204" pitchFamily="34" charset="0"/>
                <a:cs typeface="Arial" panose="020B0604020202020204" pitchFamily="34" charset="0"/>
              </a:rPr>
              <a:t> ihlette</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906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71600" y="1196752"/>
            <a:ext cx="7272808" cy="3170099"/>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Úgy tűnik, </a:t>
            </a:r>
            <a:r>
              <a:rPr lang="hu-HU" sz="2000" b="1" dirty="0" err="1" smtClean="0">
                <a:latin typeface="Arial" panose="020B0604020202020204" pitchFamily="34" charset="0"/>
                <a:cs typeface="Arial" panose="020B0604020202020204" pitchFamily="34" charset="0"/>
              </a:rPr>
              <a:t>Jason</a:t>
            </a:r>
            <a:r>
              <a:rPr lang="hu-HU" sz="2000" b="1" dirty="0" smtClean="0">
                <a:latin typeface="Arial" panose="020B0604020202020204" pitchFamily="34" charset="0"/>
                <a:cs typeface="Arial" panose="020B0604020202020204" pitchFamily="34" charset="0"/>
              </a:rPr>
              <a:t> valahol a pihenés és a mozgás között áll félúton: a harcot megnyerte és most zsákmányával a karján tér haza. </a:t>
            </a:r>
          </a:p>
          <a:p>
            <a:r>
              <a:rPr lang="hu-HU" sz="2000" b="1" dirty="0" smtClean="0">
                <a:latin typeface="Arial" panose="020B0604020202020204" pitchFamily="34" charset="0"/>
                <a:cs typeface="Arial" panose="020B0604020202020204" pitchFamily="34" charset="0"/>
              </a:rPr>
              <a:t>Mozdulata fizikai és lelki nyugalmat egyaránt kifejez,  a klasszikus hős prototípusa.  A szobor teljesen kiegyensúlyozott,  bárhová is nézzen  a szem:  például a lándzsa a mellhevederrel, a gyapjú a fatönkkel, a sisak felgöndörödött hegye a kos szarvaival képez elem-párt.</a:t>
            </a:r>
          </a:p>
          <a:p>
            <a:r>
              <a:rPr lang="hu-HU" sz="2000" b="1" dirty="0" smtClean="0">
                <a:latin typeface="Arial" panose="020B0604020202020204" pitchFamily="34" charset="0"/>
                <a:cs typeface="Arial" panose="020B0604020202020204" pitchFamily="34" charset="0"/>
              </a:rPr>
              <a:t> </a:t>
            </a:r>
          </a:p>
          <a:p>
            <a:r>
              <a:rPr lang="hu-HU" sz="2000" b="1" dirty="0" smtClean="0">
                <a:latin typeface="Arial" panose="020B0604020202020204" pitchFamily="34" charset="0"/>
                <a:cs typeface="Arial" panose="020B0604020202020204" pitchFamily="34" charset="0"/>
              </a:rPr>
              <a:t>A művet választotta: Dr. Lenkei Edit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226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tretch>
            <a:fillRect/>
          </a:stretch>
        </p:blipFill>
        <p:spPr>
          <a:xfrm>
            <a:off x="2489999" y="0"/>
            <a:ext cx="4458265" cy="6858000"/>
          </a:xfrm>
          <a:prstGeom prst="rect">
            <a:avLst/>
          </a:prstGeom>
        </p:spPr>
      </p:pic>
    </p:spTree>
    <p:extLst>
      <p:ext uri="{BB962C8B-B14F-4D97-AF65-F5344CB8AC3E}">
        <p14:creationId xmlns:p14="http://schemas.microsoft.com/office/powerpoint/2010/main" val="268458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2" y="188640"/>
            <a:ext cx="8604448" cy="655564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Jacques-Louis David: </a:t>
            </a:r>
            <a:r>
              <a:rPr lang="hu-HU" sz="2000" b="1" i="1" dirty="0">
                <a:latin typeface="Arial" panose="020B0604020202020204" pitchFamily="34" charset="0"/>
                <a:cs typeface="Arial" panose="020B0604020202020204" pitchFamily="34" charset="0"/>
              </a:rPr>
              <a:t>Madame Récamier</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1800</a:t>
            </a:r>
          </a:p>
          <a:p>
            <a:r>
              <a:rPr lang="hu-HU" sz="2000" b="1" dirty="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173 x 243 cm</a:t>
            </a:r>
          </a:p>
          <a:p>
            <a:r>
              <a:rPr lang="hu-HU" sz="2000" b="1" dirty="0">
                <a:latin typeface="Arial" panose="020B0604020202020204" pitchFamily="34" charset="0"/>
                <a:cs typeface="Arial" panose="020B0604020202020204" pitchFamily="34" charset="0"/>
              </a:rPr>
              <a:t>Louvre, Párizs</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klasszikus stílust kedvelő </a:t>
            </a:r>
            <a:r>
              <a:rPr lang="hu-HU" sz="2000" b="1" dirty="0" err="1">
                <a:latin typeface="Arial" panose="020B0604020202020204" pitchFamily="34" charset="0"/>
                <a:cs typeface="Arial" panose="020B0604020202020204" pitchFamily="34" charset="0"/>
              </a:rPr>
              <a:t>Davidot</a:t>
            </a:r>
            <a:r>
              <a:rPr lang="hu-HU" sz="2000" b="1" dirty="0">
                <a:latin typeface="Arial" panose="020B0604020202020204" pitchFamily="34" charset="0"/>
                <a:cs typeface="Arial" panose="020B0604020202020204" pitchFamily="34" charset="0"/>
              </a:rPr>
              <a:t> kora kiemelkedő festőjének tekintették.</a:t>
            </a:r>
          </a:p>
          <a:p>
            <a:r>
              <a:rPr lang="hu-HU" sz="2000" b="1" dirty="0">
                <a:latin typeface="Arial" panose="020B0604020202020204" pitchFamily="34" charset="0"/>
                <a:cs typeface="Arial" panose="020B0604020202020204" pitchFamily="34" charset="0"/>
              </a:rPr>
              <a:t> Alkotásán a fiatal hölgyet fehér empire-vonalú,  ujjatlan ruhába öltöztette, mint egy </a:t>
            </a:r>
            <a:r>
              <a:rPr lang="hu-HU" sz="2000" b="1" dirty="0" err="1">
                <a:latin typeface="Arial" panose="020B0604020202020204" pitchFamily="34" charset="0"/>
                <a:cs typeface="Arial" panose="020B0604020202020204" pitchFamily="34" charset="0"/>
              </a:rPr>
              <a:t>vestaszűz</a:t>
            </a:r>
            <a:r>
              <a:rPr lang="hu-HU" sz="2000" b="1" dirty="0">
                <a:latin typeface="Arial" panose="020B0604020202020204" pitchFamily="34" charset="0"/>
                <a:cs typeface="Arial" panose="020B0604020202020204" pitchFamily="34" charset="0"/>
              </a:rPr>
              <a:t> modern változatát. Szándéka az volt, hogy festménye ne csak puszta portré legyen, hanem a női elegancia és báj eszménye is . </a:t>
            </a:r>
          </a:p>
          <a:p>
            <a:r>
              <a:rPr lang="hu-HU" sz="2000" b="1" dirty="0">
                <a:latin typeface="Arial" panose="020B0604020202020204" pitchFamily="34" charset="0"/>
                <a:cs typeface="Arial" panose="020B0604020202020204" pitchFamily="34" charset="0"/>
              </a:rPr>
              <a:t>Az antik póz, a csupasz dekoráció és világos ruha mind a klasszikus eszmét testesítik meg. Szinte csupasz térben látható a nőalak, néhány  </a:t>
            </a:r>
            <a:r>
              <a:rPr lang="hu-HU" sz="2000" b="1" dirty="0" err="1">
                <a:latin typeface="Arial" panose="020B0604020202020204" pitchFamily="34" charset="0"/>
                <a:cs typeface="Arial" panose="020B0604020202020204" pitchFamily="34" charset="0"/>
              </a:rPr>
              <a:t>pompeji-i</a:t>
            </a:r>
            <a:r>
              <a:rPr lang="hu-HU" sz="2000" b="1" dirty="0">
                <a:latin typeface="Arial" panose="020B0604020202020204" pitchFamily="34" charset="0"/>
                <a:cs typeface="Arial" panose="020B0604020202020204" pitchFamily="34" charset="0"/>
              </a:rPr>
              <a:t> bútor képezi környezetét. </a:t>
            </a:r>
          </a:p>
          <a:p>
            <a:r>
              <a:rPr lang="hu-HU" sz="2000" b="1" dirty="0">
                <a:latin typeface="Arial" panose="020B0604020202020204" pitchFamily="34" charset="0"/>
                <a:cs typeface="Arial" panose="020B0604020202020204" pitchFamily="34" charset="0"/>
              </a:rPr>
              <a:t>Tudjuk, hogy David soha nem fejezte be a művet, ettől is van egy szigorú minimalizmusa  ennek a festménynek.</a:t>
            </a:r>
          </a:p>
          <a:p>
            <a:r>
              <a:rPr lang="hu-HU" sz="2000" b="1" dirty="0">
                <a:latin typeface="Arial" panose="020B0604020202020204" pitchFamily="34" charset="0"/>
                <a:cs typeface="Arial" panose="020B0604020202020204" pitchFamily="34" charset="0"/>
              </a:rPr>
              <a:t>Madame Récamier elégedetlen volt David munkájával és munkatempójával,  ezért annak tudta nélkül egyik tanítványát, Francois </a:t>
            </a:r>
            <a:r>
              <a:rPr lang="hu-HU" sz="2000" b="1" dirty="0" err="1">
                <a:latin typeface="Arial" panose="020B0604020202020204" pitchFamily="34" charset="0"/>
                <a:cs typeface="Arial" panose="020B0604020202020204" pitchFamily="34" charset="0"/>
              </a:rPr>
              <a:t>Gérardot</a:t>
            </a:r>
            <a:r>
              <a:rPr lang="hu-HU" sz="2000" b="1" dirty="0">
                <a:latin typeface="Arial" panose="020B0604020202020204" pitchFamily="34" charset="0"/>
                <a:cs typeface="Arial" panose="020B0604020202020204" pitchFamily="34" charset="0"/>
              </a:rPr>
              <a:t> bízta meg, hogy fesse meg helyette a portréját</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művet választotta: Magyar Józsefné Anna</a:t>
            </a:r>
          </a:p>
        </p:txBody>
      </p:sp>
    </p:spTree>
    <p:extLst>
      <p:ext uri="{BB962C8B-B14F-4D97-AF65-F5344CB8AC3E}">
        <p14:creationId xmlns:p14="http://schemas.microsoft.com/office/powerpoint/2010/main" val="3221982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64" y="404664"/>
            <a:ext cx="9179063" cy="5877272"/>
          </a:xfrm>
          <a:prstGeom prst="rect">
            <a:avLst/>
          </a:prstGeom>
          <a:noFill/>
        </p:spPr>
      </p:pic>
    </p:spTree>
    <p:extLst>
      <p:ext uri="{BB962C8B-B14F-4D97-AF65-F5344CB8AC3E}">
        <p14:creationId xmlns:p14="http://schemas.microsoft.com/office/powerpoint/2010/main" val="3770081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1862137" y="0"/>
            <a:ext cx="587821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0631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892480" cy="6524863"/>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Francois </a:t>
            </a:r>
            <a:r>
              <a:rPr lang="hu-HU" sz="2000" b="1" dirty="0" err="1">
                <a:latin typeface="Arial" panose="020B0604020202020204" pitchFamily="34" charset="0"/>
                <a:cs typeface="Arial" panose="020B0604020202020204" pitchFamily="34" charset="0"/>
              </a:rPr>
              <a:t>Gerard</a:t>
            </a:r>
            <a:r>
              <a:rPr lang="hu-HU" sz="2000" b="1" dirty="0">
                <a:latin typeface="Arial" panose="020B0604020202020204" pitchFamily="34" charset="0"/>
                <a:cs typeface="Arial" panose="020B0604020202020204" pitchFamily="34" charset="0"/>
              </a:rPr>
              <a:t>: </a:t>
            </a:r>
            <a:r>
              <a:rPr lang="hu-HU" sz="2000" b="1" i="1" dirty="0">
                <a:latin typeface="Arial" panose="020B0604020202020204" pitchFamily="34" charset="0"/>
                <a:cs typeface="Arial" panose="020B0604020202020204" pitchFamily="34" charset="0"/>
              </a:rPr>
              <a:t>Madame Récamier</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1802 (részlet)</a:t>
            </a:r>
          </a:p>
          <a:p>
            <a:r>
              <a:rPr lang="hu-HU" sz="2000" b="1" dirty="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147 x 225 cm</a:t>
            </a:r>
          </a:p>
          <a:p>
            <a:r>
              <a:rPr lang="hu-HU" sz="2000" b="1" dirty="0">
                <a:latin typeface="Arial" panose="020B0604020202020204" pitchFamily="34" charset="0"/>
                <a:cs typeface="Arial" panose="020B0604020202020204" pitchFamily="34" charset="0"/>
              </a:rPr>
              <a:t>Párizs, </a:t>
            </a:r>
            <a:r>
              <a:rPr lang="hu-HU" sz="2000" b="1" dirty="0" err="1">
                <a:latin typeface="Arial" panose="020B0604020202020204" pitchFamily="34" charset="0"/>
                <a:cs typeface="Arial" panose="020B0604020202020204" pitchFamily="34" charset="0"/>
              </a:rPr>
              <a:t>Carnavalet</a:t>
            </a:r>
            <a:r>
              <a:rPr lang="hu-HU" sz="2000" b="1" dirty="0">
                <a:latin typeface="Arial" panose="020B0604020202020204" pitchFamily="34" charset="0"/>
                <a:cs typeface="Arial" panose="020B0604020202020204" pitchFamily="34" charset="0"/>
              </a:rPr>
              <a:t> Múzeum</a:t>
            </a:r>
          </a:p>
          <a:p>
            <a:r>
              <a:rPr lang="hu-HU" sz="2000" b="1" dirty="0">
                <a:latin typeface="Arial" panose="020B0604020202020204" pitchFamily="34" charset="0"/>
                <a:cs typeface="Arial" panose="020B0604020202020204" pitchFamily="34" charset="0"/>
              </a:rPr>
              <a:t> </a:t>
            </a:r>
          </a:p>
          <a:p>
            <a:r>
              <a:rPr lang="hu-HU" sz="2000" b="1" dirty="0" err="1" smtClean="0">
                <a:latin typeface="Arial" panose="020B0604020202020204" pitchFamily="34" charset="0"/>
                <a:cs typeface="Arial" panose="020B0604020202020204" pitchFamily="34" charset="0"/>
              </a:rPr>
              <a:t>Gerardra</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 mű keletkezésekor az egyik legnépszerűbb portréművészként tekintettek. </a:t>
            </a:r>
          </a:p>
          <a:p>
            <a:r>
              <a:rPr lang="hu-HU" sz="2000" b="1" dirty="0">
                <a:latin typeface="Arial" panose="020B0604020202020204" pitchFamily="34" charset="0"/>
                <a:cs typeface="Arial" panose="020B0604020202020204" pitchFamily="34" charset="0"/>
              </a:rPr>
              <a:t>Utasításai meglehetősen egyszerűek lehettek. </a:t>
            </a:r>
            <a:r>
              <a:rPr lang="hu-HU" sz="2000" b="1" dirty="0" smtClean="0">
                <a:latin typeface="Arial" panose="020B0604020202020204" pitchFamily="34" charset="0"/>
                <a:cs typeface="Arial" panose="020B0604020202020204" pitchFamily="34" charset="0"/>
              </a:rPr>
              <a:t>Természet közelibb </a:t>
            </a:r>
            <a:r>
              <a:rPr lang="hu-HU" sz="2000" b="1" dirty="0">
                <a:latin typeface="Arial" panose="020B0604020202020204" pitchFamily="34" charset="0"/>
                <a:cs typeface="Arial" panose="020B0604020202020204" pitchFamily="34" charset="0"/>
              </a:rPr>
              <a:t>környezetben akarta megfesteni alanyát, s olyan közeli portrét szeretett volna róla készíteni, amely kiemeli  annak természetes szépségét is. </a:t>
            </a:r>
          </a:p>
          <a:p>
            <a:r>
              <a:rPr lang="hu-HU" sz="2000" b="1" dirty="0">
                <a:latin typeface="Arial" panose="020B0604020202020204" pitchFamily="34" charset="0"/>
                <a:cs typeface="Arial" panose="020B0604020202020204" pitchFamily="34" charset="0"/>
              </a:rPr>
              <a:t>A háttérként szolgáló vörös függöny rózsás árnyalatot ad a hölgy  arcszínének. Csábító, mégis elbűvölő természetességet áraszt testének enyhe elfordulása, empire ruhájának alacsony dekoltázsa, amely csak éppen a mellét fedi, és mezítelen lábfeje.  Viselkedésében erotikus karizma van, de ez csak egy meghitt és átgondolt póz a festő részéről. </a:t>
            </a:r>
          </a:p>
          <a:p>
            <a:r>
              <a:rPr lang="hu-HU" sz="2000" b="1" dirty="0" err="1">
                <a:latin typeface="Arial" panose="020B0604020202020204" pitchFamily="34" charset="0"/>
                <a:cs typeface="Arial" panose="020B0604020202020204" pitchFamily="34" charset="0"/>
              </a:rPr>
              <a:t>Gérard</a:t>
            </a:r>
            <a:r>
              <a:rPr lang="hu-HU" sz="2000" b="1" dirty="0">
                <a:latin typeface="Arial" panose="020B0604020202020204" pitchFamily="34" charset="0"/>
                <a:cs typeface="Arial" panose="020B0604020202020204" pitchFamily="34" charset="0"/>
              </a:rPr>
              <a:t> változata már  nem a klasszikus festészet egyik példája, hanem a 18. század végi romantika jegyeit hordozza. </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művet választotta: Gregus Ferencné </a:t>
            </a:r>
          </a:p>
          <a:p>
            <a:r>
              <a:rPr lang="hu-HU" dirty="0"/>
              <a:t> </a:t>
            </a:r>
          </a:p>
        </p:txBody>
      </p:sp>
    </p:spTree>
    <p:extLst>
      <p:ext uri="{BB962C8B-B14F-4D97-AF65-F5344CB8AC3E}">
        <p14:creationId xmlns:p14="http://schemas.microsoft.com/office/powerpoint/2010/main" val="393663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704" y="0"/>
            <a:ext cx="5760640" cy="6858000"/>
          </a:xfrm>
          <a:prstGeom prst="rect">
            <a:avLst/>
          </a:prstGeom>
          <a:noFill/>
        </p:spPr>
      </p:pic>
    </p:spTree>
    <p:extLst>
      <p:ext uri="{BB962C8B-B14F-4D97-AF65-F5344CB8AC3E}">
        <p14:creationId xmlns:p14="http://schemas.microsoft.com/office/powerpoint/2010/main" val="1718857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3728" y="1"/>
            <a:ext cx="5112568" cy="6858000"/>
          </a:xfrm>
          <a:prstGeom prst="rect">
            <a:avLst/>
          </a:prstGeom>
          <a:noFill/>
        </p:spPr>
      </p:pic>
    </p:spTree>
    <p:extLst>
      <p:ext uri="{BB962C8B-B14F-4D97-AF65-F5344CB8AC3E}">
        <p14:creationId xmlns:p14="http://schemas.microsoft.com/office/powerpoint/2010/main" val="576088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1115616" y="0"/>
            <a:ext cx="6696744"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1628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99592" y="548680"/>
            <a:ext cx="7704856" cy="5632311"/>
          </a:xfrm>
          <a:prstGeom prst="rect">
            <a:avLst/>
          </a:prstGeom>
        </p:spPr>
        <p:txBody>
          <a:bodyPr wrap="square">
            <a:spAutoFit/>
          </a:bodyPr>
          <a:lstStyle/>
          <a:p>
            <a:r>
              <a:rPr lang="hu-HU" sz="2000" b="1" i="1" dirty="0" err="1">
                <a:latin typeface="Arial" panose="020B0604020202020204" pitchFamily="34" charset="0"/>
                <a:cs typeface="Arial" panose="020B0604020202020204" pitchFamily="34" charset="0"/>
              </a:rPr>
              <a:t>Chaise</a:t>
            </a:r>
            <a:r>
              <a:rPr lang="hu-HU" sz="2000" b="1" i="1" dirty="0">
                <a:latin typeface="Arial" panose="020B0604020202020204" pitchFamily="34" charset="0"/>
                <a:cs typeface="Arial" panose="020B0604020202020204" pitchFamily="34" charset="0"/>
              </a:rPr>
              <a:t> </a:t>
            </a:r>
            <a:r>
              <a:rPr lang="hu-HU" sz="2000" b="1" i="1" dirty="0" err="1">
                <a:latin typeface="Arial" panose="020B0604020202020204" pitchFamily="34" charset="0"/>
                <a:cs typeface="Arial" panose="020B0604020202020204" pitchFamily="34" charset="0"/>
              </a:rPr>
              <a:t>long</a:t>
            </a:r>
            <a:r>
              <a:rPr lang="hu-HU" sz="2000" b="1" dirty="0">
                <a:latin typeface="Arial" panose="020B0604020202020204" pitchFamily="34" charset="0"/>
                <a:cs typeface="Arial" panose="020B0604020202020204" pitchFamily="34" charset="0"/>
              </a:rPr>
              <a:t>  -  hosszú szék</a:t>
            </a:r>
          </a:p>
          <a:p>
            <a:r>
              <a:rPr lang="hu-HU" sz="2000" b="1" dirty="0">
                <a:latin typeface="Arial" panose="020B0604020202020204" pitchFamily="34" charset="0"/>
                <a:cs typeface="Arial" panose="020B0604020202020204" pitchFamily="34" charset="0"/>
              </a:rPr>
              <a:t>XVI. Lajos korából</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hosszú szék kényelmes ülőbútor XVI. Lajos korából.  Elsősorban hölgyek használatára alkották a legkiválóbb bútorkészítők - olvasásra, pihenésre.  </a:t>
            </a:r>
          </a:p>
          <a:p>
            <a:r>
              <a:rPr lang="hu-HU" sz="2000" b="1" dirty="0">
                <a:latin typeface="Arial" panose="020B0604020202020204" pitchFamily="34" charset="0"/>
                <a:cs typeface="Arial" panose="020B0604020202020204" pitchFamily="34" charset="0"/>
              </a:rPr>
              <a:t>A kényelmes kar- és háttámlával ellátott,  klasszikusan elegáns bútor íveivel, kanyargó faragványaival nőies eleganciát fejez ki, amit még fokoz az aranyozás.</a:t>
            </a:r>
          </a:p>
          <a:p>
            <a:r>
              <a:rPr lang="hu-HU" sz="2000" b="1" dirty="0">
                <a:latin typeface="Arial" panose="020B0604020202020204" pitchFamily="34" charset="0"/>
                <a:cs typeface="Arial" panose="020B0604020202020204" pitchFamily="34" charset="0"/>
              </a:rPr>
              <a:t>A kárpitozott rész selyem borítású a kor divatja szerint.</a:t>
            </a:r>
          </a:p>
          <a:p>
            <a:r>
              <a:rPr lang="hu-HU" sz="2000" b="1" dirty="0">
                <a:latin typeface="Arial" panose="020B0604020202020204" pitchFamily="34" charset="0"/>
                <a:cs typeface="Arial" panose="020B0604020202020204" pitchFamily="34" charset="0"/>
              </a:rPr>
              <a:t>A bútor a XVIII. században készült mestermunka.</a:t>
            </a:r>
          </a:p>
          <a:p>
            <a:r>
              <a:rPr lang="hu-HU" sz="2000" b="1" dirty="0">
                <a:latin typeface="Arial" panose="020B0604020202020204" pitchFamily="34" charset="0"/>
                <a:cs typeface="Arial" panose="020B0604020202020204" pitchFamily="34" charset="0"/>
              </a:rPr>
              <a:t> </a:t>
            </a: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művet választotta: Szabó Antónia</a:t>
            </a:r>
          </a:p>
        </p:txBody>
      </p:sp>
    </p:spTree>
    <p:extLst>
      <p:ext uri="{BB962C8B-B14F-4D97-AF65-F5344CB8AC3E}">
        <p14:creationId xmlns:p14="http://schemas.microsoft.com/office/powerpoint/2010/main" val="2024646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tretch>
            <a:fillRect/>
          </a:stretch>
        </p:blipFill>
        <p:spPr>
          <a:xfrm>
            <a:off x="107503" y="1268760"/>
            <a:ext cx="8856985" cy="4612927"/>
          </a:xfrm>
          <a:prstGeom prst="rect">
            <a:avLst/>
          </a:prstGeom>
        </p:spPr>
      </p:pic>
    </p:spTree>
    <p:extLst>
      <p:ext uri="{BB962C8B-B14F-4D97-AF65-F5344CB8AC3E}">
        <p14:creationId xmlns:p14="http://schemas.microsoft.com/office/powerpoint/2010/main" val="324931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0" y="4544"/>
            <a:ext cx="9468544" cy="6853456"/>
          </a:xfrm>
          <a:prstGeom prst="rect">
            <a:avLst/>
          </a:prstGeom>
          <a:noFill/>
        </p:spPr>
      </p:pic>
    </p:spTree>
    <p:extLst>
      <p:ext uri="{BB962C8B-B14F-4D97-AF65-F5344CB8AC3E}">
        <p14:creationId xmlns:p14="http://schemas.microsoft.com/office/powerpoint/2010/main" val="1873383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a:extLst>
              <a:ext uri="{28A0092B-C50C-407E-A947-70E740481C1C}">
                <a14:useLocalDpi xmlns:a14="http://schemas.microsoft.com/office/drawing/2010/main"/>
              </a:ext>
            </a:extLst>
          </a:blip>
          <a:srcRect/>
          <a:stretch>
            <a:fillRect/>
          </a:stretch>
        </p:blipFill>
        <p:spPr bwMode="auto">
          <a:xfrm>
            <a:off x="1979712" y="0"/>
            <a:ext cx="7166208" cy="6858000"/>
          </a:xfrm>
          <a:prstGeom prst="rect">
            <a:avLst/>
          </a:prstGeom>
          <a:noFill/>
        </p:spPr>
      </p:pic>
      <p:sp>
        <p:nvSpPr>
          <p:cNvPr id="3" name="Szövegdoboz 2"/>
          <p:cNvSpPr txBox="1"/>
          <p:nvPr/>
        </p:nvSpPr>
        <p:spPr>
          <a:xfrm>
            <a:off x="107504" y="908719"/>
            <a:ext cx="2106667" cy="1015663"/>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Szobabelsők</a:t>
            </a:r>
          </a:p>
          <a:p>
            <a:r>
              <a:rPr lang="hu-HU" sz="2000" b="1" dirty="0" smtClean="0">
                <a:latin typeface="Arial" panose="020B0604020202020204" pitchFamily="34" charset="0"/>
                <a:cs typeface="Arial" panose="020B0604020202020204" pitchFamily="34" charset="0"/>
              </a:rPr>
              <a:t>a</a:t>
            </a:r>
          </a:p>
          <a:p>
            <a:r>
              <a:rPr lang="hu-HU" sz="2000" b="1" dirty="0" smtClean="0">
                <a:latin typeface="Arial" panose="020B0604020202020204" pitchFamily="34" charset="0"/>
                <a:cs typeface="Arial" panose="020B0604020202020204" pitchFamily="34" charset="0"/>
              </a:rPr>
              <a:t>XVIII. századból</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385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1124744"/>
            <a:ext cx="7219605" cy="2554545"/>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Záró képek:</a:t>
            </a:r>
          </a:p>
          <a:p>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Anton von Maron: </a:t>
            </a:r>
            <a:r>
              <a:rPr lang="hu-HU" sz="2000" b="1" i="1" dirty="0" smtClean="0">
                <a:latin typeface="Arial" panose="020B0604020202020204" pitchFamily="34" charset="0"/>
                <a:cs typeface="Arial" panose="020B0604020202020204" pitchFamily="34" charset="0"/>
              </a:rPr>
              <a:t>Johann Joachim </a:t>
            </a:r>
            <a:r>
              <a:rPr lang="hu-HU" sz="2000" b="1" i="1" dirty="0" err="1" smtClean="0">
                <a:latin typeface="Arial" panose="020B0604020202020204" pitchFamily="34" charset="0"/>
                <a:cs typeface="Arial" panose="020B0604020202020204" pitchFamily="34" charset="0"/>
              </a:rPr>
              <a:t>Winckelmann</a:t>
            </a:r>
            <a:r>
              <a:rPr lang="hu-HU" sz="2000" b="1" i="1" dirty="0" smtClean="0">
                <a:latin typeface="Arial" panose="020B0604020202020204" pitchFamily="34" charset="0"/>
                <a:cs typeface="Arial" panose="020B0604020202020204" pitchFamily="34" charset="0"/>
              </a:rPr>
              <a:t> portréja</a:t>
            </a:r>
          </a:p>
          <a:p>
            <a:r>
              <a:rPr lang="hu-HU" sz="2000" b="1" dirty="0" smtClean="0">
                <a:latin typeface="Arial" panose="020B0604020202020204" pitchFamily="34" charset="0"/>
                <a:cs typeface="Arial" panose="020B0604020202020204" pitchFamily="34" charset="0"/>
              </a:rPr>
              <a:t>1768</a:t>
            </a:r>
          </a:p>
          <a:p>
            <a:r>
              <a:rPr lang="hu-HU" sz="2000" b="1" dirty="0" smtClean="0">
                <a:latin typeface="Arial" panose="020B0604020202020204" pitchFamily="34" charset="0"/>
                <a:cs typeface="Arial" panose="020B0604020202020204" pitchFamily="34" charset="0"/>
              </a:rPr>
              <a:t>Olaj, vászon</a:t>
            </a:r>
          </a:p>
          <a:p>
            <a:r>
              <a:rPr lang="hu-HU" sz="2000" b="1" dirty="0" smtClean="0">
                <a:latin typeface="Arial" panose="020B0604020202020204" pitchFamily="34" charset="0"/>
                <a:cs typeface="Arial" panose="020B0604020202020204" pitchFamily="34" charset="0"/>
              </a:rPr>
              <a:t>136 x 99 cm</a:t>
            </a:r>
          </a:p>
          <a:p>
            <a:r>
              <a:rPr lang="hu-HU" sz="2000" b="1" dirty="0" err="1" smtClean="0">
                <a:latin typeface="Arial" panose="020B0604020202020204" pitchFamily="34" charset="0"/>
                <a:cs typeface="Arial" panose="020B0604020202020204" pitchFamily="34" charset="0"/>
              </a:rPr>
              <a:t>Schlossmuseum</a:t>
            </a:r>
            <a:r>
              <a:rPr lang="hu-HU" sz="2000" b="1" dirty="0" smtClean="0">
                <a:latin typeface="Arial" panose="020B0604020202020204" pitchFamily="34" charset="0"/>
                <a:cs typeface="Arial" panose="020B0604020202020204" pitchFamily="34" charset="0"/>
              </a:rPr>
              <a:t>,  </a:t>
            </a:r>
            <a:r>
              <a:rPr lang="hu-HU" sz="2000" b="1" dirty="0" err="1" smtClean="0">
                <a:latin typeface="Arial" panose="020B0604020202020204" pitchFamily="34" charset="0"/>
                <a:cs typeface="Arial" panose="020B0604020202020204" pitchFamily="34" charset="0"/>
              </a:rPr>
              <a:t>Weimar</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86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704" y="0"/>
            <a:ext cx="5832648" cy="6959228"/>
          </a:xfrm>
          <a:prstGeom prst="rect">
            <a:avLst/>
          </a:prstGeom>
          <a:noFill/>
        </p:spPr>
      </p:pic>
    </p:spTree>
    <p:extLst>
      <p:ext uri="{BB962C8B-B14F-4D97-AF65-F5344CB8AC3E}">
        <p14:creationId xmlns:p14="http://schemas.microsoft.com/office/powerpoint/2010/main" val="3029788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22096" y="0"/>
            <a:ext cx="4666104" cy="4941168"/>
          </a:xfrm>
          <a:prstGeom prst="rect">
            <a:avLst/>
          </a:prstGeom>
          <a:ln>
            <a:noFill/>
          </a:ln>
          <a:extLst>
            <a:ext uri="{53640926-AAD7-44D8-BBD7-CCE9431645EC}">
              <a14:shadowObscured xmlns:a14="http://schemas.microsoft.com/office/drawing/2010/main"/>
            </a:ext>
          </a:extLst>
        </p:spPr>
      </p:pic>
      <p:pic>
        <p:nvPicPr>
          <p:cNvPr id="3" name="Kép 2"/>
          <p:cNvPicPr/>
          <p:nvPr/>
        </p:nvPicPr>
        <p:blipFill rotWithShape="1">
          <a:blip r:embed="rId3" cstate="email">
            <a:extLst>
              <a:ext uri="{28A0092B-C50C-407E-A947-70E740481C1C}">
                <a14:useLocalDpi xmlns:a14="http://schemas.microsoft.com/office/drawing/2010/main"/>
              </a:ext>
            </a:extLst>
          </a:blip>
          <a:srcRect r="3029"/>
          <a:stretch/>
        </p:blipFill>
        <p:spPr bwMode="auto">
          <a:xfrm>
            <a:off x="4644008" y="2564905"/>
            <a:ext cx="4499992" cy="4424272"/>
          </a:xfrm>
          <a:prstGeom prst="rect">
            <a:avLst/>
          </a:prstGeom>
          <a:noFill/>
        </p:spPr>
      </p:pic>
    </p:spTree>
    <p:extLst>
      <p:ext uri="{BB962C8B-B14F-4D97-AF65-F5344CB8AC3E}">
        <p14:creationId xmlns:p14="http://schemas.microsoft.com/office/powerpoint/2010/main" val="53493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31640" y="1052736"/>
            <a:ext cx="6552728" cy="3785652"/>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…s íme, a következő képnagyítás megmutatja nekünk az angyalt is, az angyal belső érintését, az ülő férfi munkaeszközeit  - az egész valóságosnak hitt, tudott, látszó, szépséges álmot egy Fiúról, ki a Világ Megváltója </a:t>
            </a:r>
            <a:r>
              <a:rPr lang="hu-HU" sz="2000" b="1" dirty="0" err="1" smtClean="0">
                <a:latin typeface="Arial" panose="020B0604020202020204" pitchFamily="34" charset="0"/>
                <a:cs typeface="Arial" panose="020B0604020202020204" pitchFamily="34" charset="0"/>
              </a:rPr>
              <a:t>lészen</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Egyetlen elhibázott, félrecsúszott ecsetvonás nincsen a képen. Nagy kár, nagy hiba kárhoztatni az akadémikus rajztudást… Követni kellene, s ha szükséges, az új kor új követelményei szerint meghaladni!</a:t>
            </a:r>
          </a:p>
          <a:p>
            <a:r>
              <a:rPr lang="hu-HU" sz="2000" b="1" dirty="0" smtClean="0">
                <a:latin typeface="Arial" panose="020B0604020202020204" pitchFamily="34" charset="0"/>
                <a:cs typeface="Arial" panose="020B0604020202020204" pitchFamily="34" charset="0"/>
              </a:rPr>
              <a:t> </a:t>
            </a:r>
          </a:p>
          <a:p>
            <a:r>
              <a:rPr lang="hu-HU" sz="2000" b="1" dirty="0" smtClean="0">
                <a:latin typeface="Arial" panose="020B0604020202020204" pitchFamily="34" charset="0"/>
                <a:cs typeface="Arial" panose="020B0604020202020204" pitchFamily="34" charset="0"/>
              </a:rPr>
              <a:t>A művet választotta: Dr. Cserjés Katalin</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96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rotWithShape="1">
          <a:blip r:embed="rId2" cstate="email">
            <a:extLst>
              <a:ext uri="{28A0092B-C50C-407E-A947-70E740481C1C}">
                <a14:useLocalDpi xmlns:a14="http://schemas.microsoft.com/office/drawing/2010/main"/>
              </a:ext>
            </a:extLst>
          </a:blip>
          <a:srcRect/>
          <a:stretch/>
        </p:blipFill>
        <p:spPr bwMode="auto">
          <a:xfrm>
            <a:off x="1043608" y="0"/>
            <a:ext cx="691276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9366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332656"/>
            <a:ext cx="8568952" cy="6247864"/>
          </a:xfrm>
          <a:prstGeom prst="rect">
            <a:avLst/>
          </a:prstGeom>
        </p:spPr>
        <p:txBody>
          <a:bodyPr wrap="square">
            <a:spAutoFit/>
          </a:bodyPr>
          <a:lstStyle/>
          <a:p>
            <a:r>
              <a:rPr lang="hu-HU" sz="2000" b="1" i="1" dirty="0">
                <a:latin typeface="Arial" panose="020B0604020202020204" pitchFamily="34" charset="0"/>
                <a:cs typeface="Arial" panose="020B0604020202020204" pitchFamily="34" charset="0"/>
              </a:rPr>
              <a:t>San Carlo </a:t>
            </a:r>
            <a:r>
              <a:rPr lang="hu-HU" sz="2000" b="1" i="1" dirty="0" err="1">
                <a:latin typeface="Arial" panose="020B0604020202020204" pitchFamily="34" charset="0"/>
                <a:cs typeface="Arial" panose="020B0604020202020204" pitchFamily="34" charset="0"/>
              </a:rPr>
              <a:t>al</a:t>
            </a:r>
            <a:r>
              <a:rPr lang="hu-HU" sz="2000" b="1" i="1" dirty="0">
                <a:latin typeface="Arial" panose="020B0604020202020204" pitchFamily="34" charset="0"/>
                <a:cs typeface="Arial" panose="020B0604020202020204" pitchFamily="34" charset="0"/>
              </a:rPr>
              <a:t> Corso Bazilika </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Milánó</a:t>
            </a:r>
            <a:endParaRPr lang="hu-HU" sz="2000" b="1" dirty="0">
              <a:latin typeface="Arial" panose="020B0604020202020204" pitchFamily="34" charset="0"/>
              <a:cs typeface="Arial" panose="020B0604020202020204" pitchFamily="34" charset="0"/>
            </a:endParaRPr>
          </a:p>
          <a:p>
            <a:r>
              <a:rPr lang="hu-HU" sz="2000" b="1" i="1" dirty="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templomot Carlo </a:t>
            </a:r>
            <a:r>
              <a:rPr lang="hu-HU" sz="2000" b="1" dirty="0" err="1">
                <a:latin typeface="Arial" panose="020B0604020202020204" pitchFamily="34" charset="0"/>
                <a:cs typeface="Arial" panose="020B0604020202020204" pitchFamily="34" charset="0"/>
              </a:rPr>
              <a:t>Amati</a:t>
            </a:r>
            <a:r>
              <a:rPr lang="hu-HU" sz="2000" b="1" dirty="0">
                <a:latin typeface="Arial" panose="020B0604020202020204" pitchFamily="34" charset="0"/>
                <a:cs typeface="Arial" panose="020B0604020202020204" pitchFamily="34" charset="0"/>
              </a:rPr>
              <a:t> (1776-1852) olasz építész terve alapján emelték egy 1290-ben alapított kolostor helyén, amelyet Napóleon számoltatott fel 1799-ben. </a:t>
            </a:r>
          </a:p>
          <a:p>
            <a:r>
              <a:rPr lang="hu-HU" sz="2000" b="1" dirty="0">
                <a:latin typeface="Arial" panose="020B0604020202020204" pitchFamily="34" charset="0"/>
                <a:cs typeface="Arial" panose="020B0604020202020204" pitchFamily="34" charset="0"/>
              </a:rPr>
              <a:t>A kör alaprajzú bazilika előtti teret 36 korinthoszi oszlopból álló kolonnád fogja körbe. A bazilika bejáratát nyolc oszlop </a:t>
            </a:r>
            <a:r>
              <a:rPr lang="hu-HU" sz="2000" b="1" dirty="0" err="1">
                <a:latin typeface="Arial" panose="020B0604020202020204" pitchFamily="34" charset="0"/>
                <a:cs typeface="Arial" panose="020B0604020202020204" pitchFamily="34" charset="0"/>
              </a:rPr>
              <a:t>dísziti</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Az épület szerkezetének fontos eleme kétségtelenül a dob fölé emelkedő, </a:t>
            </a:r>
            <a:r>
              <a:rPr lang="hu-HU" sz="2000" b="1" dirty="0" err="1">
                <a:latin typeface="Arial" panose="020B0604020202020204" pitchFamily="34" charset="0"/>
                <a:cs typeface="Arial" panose="020B0604020202020204" pitchFamily="34" charset="0"/>
              </a:rPr>
              <a:t>féloszlopok</a:t>
            </a:r>
            <a:r>
              <a:rPr lang="hu-HU" sz="2000" b="1" dirty="0">
                <a:latin typeface="Arial" panose="020B0604020202020204" pitchFamily="34" charset="0"/>
                <a:cs typeface="Arial" panose="020B0604020202020204" pitchFamily="34" charset="0"/>
              </a:rPr>
              <a:t>, ablakok és fülkék változásával díszített hatalmas kupola, valamint a harangtorony, amely 84 méterével a legmagasabb Milánóban.</a:t>
            </a:r>
          </a:p>
          <a:p>
            <a:r>
              <a:rPr lang="hu-HU" sz="2000" b="1" dirty="0">
                <a:latin typeface="Arial" panose="020B0604020202020204" pitchFamily="34" charset="0"/>
                <a:cs typeface="Arial" panose="020B0604020202020204" pitchFamily="34" charset="0"/>
              </a:rPr>
              <a:t>Az általános építészeti ihlet egyértelműen a római Pantheonra utal. </a:t>
            </a:r>
          </a:p>
          <a:p>
            <a:r>
              <a:rPr lang="hu-HU" sz="2000" b="1" dirty="0">
                <a:latin typeface="Arial" panose="020B0604020202020204" pitchFamily="34" charset="0"/>
                <a:cs typeface="Arial" panose="020B0604020202020204" pitchFamily="34" charset="0"/>
              </a:rPr>
              <a:t>Belül a nagy, kör alakú terem dominál, amelyet a vörös gránit oszlopsor és a kápolnákat alkotó </a:t>
            </a:r>
            <a:r>
              <a:rPr lang="hu-HU" sz="2000" b="1" dirty="0" err="1">
                <a:latin typeface="Arial" panose="020B0604020202020204" pitchFamily="34" charset="0"/>
                <a:cs typeface="Arial" panose="020B0604020202020204" pitchFamily="34" charset="0"/>
              </a:rPr>
              <a:t>exedrák</a:t>
            </a:r>
            <a:r>
              <a:rPr lang="hu-HU" sz="2000" b="1" dirty="0">
                <a:latin typeface="Arial" panose="020B0604020202020204" pitchFamily="34" charset="0"/>
                <a:cs typeface="Arial" panose="020B0604020202020204" pitchFamily="34" charset="0"/>
              </a:rPr>
              <a:t> (félkör alakú fülke padokkal) tarkítanak, a díszítés pedig gazdag és Pazar. </a:t>
            </a:r>
          </a:p>
          <a:p>
            <a:r>
              <a:rPr lang="hu-HU" sz="2000" b="1" dirty="0">
                <a:latin typeface="Arial" panose="020B0604020202020204" pitchFamily="34" charset="0"/>
                <a:cs typeface="Arial" panose="020B0604020202020204" pitchFamily="34" charset="0"/>
              </a:rPr>
              <a:t>A San Carlo </a:t>
            </a:r>
            <a:r>
              <a:rPr lang="hu-HU" sz="2000" b="1" dirty="0" err="1">
                <a:latin typeface="Arial" panose="020B0604020202020204" pitchFamily="34" charset="0"/>
                <a:cs typeface="Arial" panose="020B0604020202020204" pitchFamily="34" charset="0"/>
              </a:rPr>
              <a:t>al</a:t>
            </a:r>
            <a:r>
              <a:rPr lang="hu-HU" sz="2000" b="1" dirty="0">
                <a:latin typeface="Arial" panose="020B0604020202020204" pitchFamily="34" charset="0"/>
                <a:cs typeface="Arial" panose="020B0604020202020204" pitchFamily="34" charset="0"/>
              </a:rPr>
              <a:t> Corso-templomot San Carlo </a:t>
            </a:r>
            <a:r>
              <a:rPr lang="hu-HU" sz="2000" b="1" dirty="0" err="1">
                <a:latin typeface="Arial" panose="020B0604020202020204" pitchFamily="34" charset="0"/>
                <a:cs typeface="Arial" panose="020B0604020202020204" pitchFamily="34" charset="0"/>
              </a:rPr>
              <a:t>Borromeo</a:t>
            </a:r>
            <a:r>
              <a:rPr lang="hu-HU" sz="2000" b="1" dirty="0">
                <a:latin typeface="Arial" panose="020B0604020202020204" pitchFamily="34" charset="0"/>
                <a:cs typeface="Arial" panose="020B0604020202020204" pitchFamily="34" charset="0"/>
              </a:rPr>
              <a:t> tiszteletére szentelték fel</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A bazilika épületét választotta: Szalma Judit</a:t>
            </a:r>
          </a:p>
        </p:txBody>
      </p:sp>
    </p:spTree>
    <p:extLst>
      <p:ext uri="{BB962C8B-B14F-4D97-AF65-F5344CB8AC3E}">
        <p14:creationId xmlns:p14="http://schemas.microsoft.com/office/powerpoint/2010/main" val="996659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email">
            <a:extLst>
              <a:ext uri="{28A0092B-C50C-407E-A947-70E740481C1C}">
                <a14:useLocalDpi xmlns:a14="http://schemas.microsoft.com/office/drawing/2010/main"/>
              </a:ext>
            </a:extLst>
          </a:blip>
          <a:stretch>
            <a:fillRect/>
          </a:stretch>
        </p:blipFill>
        <p:spPr>
          <a:xfrm>
            <a:off x="-180528" y="0"/>
            <a:ext cx="9505056" cy="6858000"/>
          </a:xfrm>
          <a:prstGeom prst="rect">
            <a:avLst/>
          </a:prstGeom>
        </p:spPr>
      </p:pic>
    </p:spTree>
    <p:extLst>
      <p:ext uri="{BB962C8B-B14F-4D97-AF65-F5344CB8AC3E}">
        <p14:creationId xmlns:p14="http://schemas.microsoft.com/office/powerpoint/2010/main" val="2059025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2502</TotalTime>
  <Words>1259</Words>
  <Application>Microsoft Office PowerPoint</Application>
  <PresentationFormat>Diavetítés a képernyőre (4:3 oldalarány)</PresentationFormat>
  <Paragraphs>240</Paragraphs>
  <Slides>58</Slides>
  <Notes>0</Notes>
  <HiddenSlides>0</HiddenSlides>
  <MMClips>0</MMClips>
  <ScaleCrop>false</ScaleCrop>
  <HeadingPairs>
    <vt:vector size="4" baseType="variant">
      <vt:variant>
        <vt:lpstr>Téma</vt:lpstr>
      </vt:variant>
      <vt:variant>
        <vt:i4>1</vt:i4>
      </vt:variant>
      <vt:variant>
        <vt:lpstr>Diacímek</vt:lpstr>
      </vt:variant>
      <vt:variant>
        <vt:i4>58</vt:i4>
      </vt:variant>
    </vt:vector>
  </HeadingPairs>
  <TitlesOfParts>
    <vt:vector size="59" baseType="lpstr">
      <vt:lpstr>Office-téma</vt:lpstr>
      <vt:lpstr>Az Art.Pagony 2023. évi nyílt napjának kiállítása albumban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Art.Pagony 2023. évi nyílt napjának kiállítása</dc:title>
  <dc:creator>Judit</dc:creator>
  <cp:lastModifiedBy>Judit</cp:lastModifiedBy>
  <cp:revision>24</cp:revision>
  <dcterms:created xsi:type="dcterms:W3CDTF">2023-12-04T13:57:21Z</dcterms:created>
  <dcterms:modified xsi:type="dcterms:W3CDTF">2023-12-06T07:39:34Z</dcterms:modified>
</cp:coreProperties>
</file>