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122E-562F-4318-9E9A-5781BFEDF71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8C27-8B3C-4013-BDCA-D4C44EDE95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0954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122E-562F-4318-9E9A-5781BFEDF71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8C27-8B3C-4013-BDCA-D4C44EDE95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116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122E-562F-4318-9E9A-5781BFEDF71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8C27-8B3C-4013-BDCA-D4C44EDE95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851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122E-562F-4318-9E9A-5781BFEDF71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8C27-8B3C-4013-BDCA-D4C44EDE95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34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122E-562F-4318-9E9A-5781BFEDF71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8C27-8B3C-4013-BDCA-D4C44EDE95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995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122E-562F-4318-9E9A-5781BFEDF71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8C27-8B3C-4013-BDCA-D4C44EDE95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748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122E-562F-4318-9E9A-5781BFEDF71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8C27-8B3C-4013-BDCA-D4C44EDE95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2129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122E-562F-4318-9E9A-5781BFEDF71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8C27-8B3C-4013-BDCA-D4C44EDE95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240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122E-562F-4318-9E9A-5781BFEDF71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8C27-8B3C-4013-BDCA-D4C44EDE95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1857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122E-562F-4318-9E9A-5781BFEDF71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8C27-8B3C-4013-BDCA-D4C44EDE95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9030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122E-562F-4318-9E9A-5781BFEDF71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8C27-8B3C-4013-BDCA-D4C44EDE95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330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3122E-562F-4318-9E9A-5781BFEDF71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D8C27-8B3C-4013-BDCA-D4C44EDE95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582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hu.frwiki.wiki/wiki/Mus%C3%A9e_du_Prado" TargetMode="External"/><Relationship Id="rId4" Type="http://schemas.openxmlformats.org/officeDocument/2006/relationships/hyperlink" Target="https://hu.frwiki.wiki/wiki/Pierre_Paul_Rubens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hu.frwiki.wiki/wiki/Exposition_universelle_de_1878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u.frwiki.wiki/wiki/Madrid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hu.frwiki.wiki/wiki/Mus%C3%A9e_du_Prado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ational_Galler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526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Francisco José de y Lucientes Goya</a:t>
            </a:r>
            <a:r>
              <a:rPr lang="hu-HU" dirty="0"/>
              <a:t/>
            </a:r>
            <a:br>
              <a:rPr lang="hu-HU" dirty="0"/>
            </a:br>
            <a:r>
              <a:rPr lang="hu-HU" sz="3100" dirty="0"/>
              <a:t>1746-1828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6" y="2707754"/>
            <a:ext cx="5233290" cy="415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0490" y="1319841"/>
            <a:ext cx="3283510" cy="420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67544" y="1556791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II. Rész</a:t>
            </a:r>
          </a:p>
          <a:p>
            <a:r>
              <a:rPr lang="hu-HU" sz="2400" b="1" dirty="0" err="1" smtClean="0"/>
              <a:t>Haranghy</a:t>
            </a:r>
            <a:r>
              <a:rPr lang="hu-HU" sz="2400" b="1" dirty="0" smtClean="0"/>
              <a:t> Gézáné 2024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0274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es-ES" sz="1800" b="1" dirty="0"/>
              <a:t>37. tábla Los Caprichosból: </a:t>
            </a:r>
            <a:r>
              <a:rPr lang="hu-HU" sz="1800" b="1" dirty="0"/>
              <a:t/>
            </a:r>
            <a:br>
              <a:rPr lang="hu-HU" sz="1800" b="1" dirty="0"/>
            </a:br>
            <a:r>
              <a:rPr lang="hu-HU" sz="1800" b="1" dirty="0"/>
              <a:t>„</a:t>
            </a:r>
            <a:r>
              <a:rPr lang="es-ES" sz="1800" b="1" dirty="0"/>
              <a:t>Talán nem tudna többet a tanuló </a:t>
            </a:r>
            <a:r>
              <a:rPr lang="hu-HU" sz="1800" b="1" dirty="0"/>
              <a:t>„</a:t>
            </a:r>
            <a:br>
              <a:rPr lang="hu-HU" sz="1800" b="1" dirty="0"/>
            </a:br>
            <a:r>
              <a:rPr lang="es-ES" sz="1800" b="1" dirty="0"/>
              <a:t>Si Sabrá mas el discipulo, </a:t>
            </a:r>
            <a:r>
              <a:rPr lang="hu-HU" sz="1800" b="1" dirty="0"/>
              <a:t/>
            </a:r>
            <a:br>
              <a:rPr lang="hu-HU" sz="1800" b="1" dirty="0"/>
            </a:br>
            <a:r>
              <a:rPr lang="es-ES" sz="1800" b="1" dirty="0"/>
              <a:t>1799. </a:t>
            </a:r>
            <a:br>
              <a:rPr lang="es-ES" sz="1800" b="1" dirty="0"/>
            </a:br>
            <a:endParaRPr lang="hu-HU" sz="1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10</a:t>
            </a:fld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315845" cy="688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86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1143000"/>
          </a:xfrm>
        </p:spPr>
        <p:txBody>
          <a:bodyPr>
            <a:normAutofit/>
          </a:bodyPr>
          <a:lstStyle/>
          <a:p>
            <a:r>
              <a:rPr lang="hu-HU" sz="1800" b="1" dirty="0"/>
              <a:t>„Az értelem álma szörnyeket szül „</a:t>
            </a:r>
            <a:br>
              <a:rPr lang="hu-HU" sz="1800" b="1" dirty="0"/>
            </a:br>
            <a:r>
              <a:rPr lang="hu-HU" sz="1800" b="1" dirty="0"/>
              <a:t>(43. szám), Los </a:t>
            </a:r>
            <a:r>
              <a:rPr lang="hu-HU" sz="1800" b="1" dirty="0" err="1"/>
              <a:t>Caprichosból</a:t>
            </a:r>
            <a:r>
              <a:rPr lang="hu-HU" sz="1800" b="1" dirty="0"/>
              <a:t/>
            </a:r>
            <a:br>
              <a:rPr lang="hu-HU" sz="1800" b="1" dirty="0"/>
            </a:br>
            <a:endParaRPr lang="hu-HU" sz="1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11</a:t>
            </a:fld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2614" y="0"/>
            <a:ext cx="45313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2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199" y="-35566"/>
            <a:ext cx="8229600" cy="1143000"/>
          </a:xfrm>
        </p:spPr>
        <p:txBody>
          <a:bodyPr>
            <a:normAutofit/>
          </a:bodyPr>
          <a:lstStyle/>
          <a:p>
            <a:r>
              <a:rPr lang="hu-HU" sz="2400" dirty="0"/>
              <a:t>Fekete festmények</a:t>
            </a:r>
            <a:br>
              <a:rPr lang="hu-HU" sz="2400" dirty="0"/>
            </a:br>
            <a:r>
              <a:rPr lang="it-IT" sz="2400" dirty="0"/>
              <a:t>A Villa </a:t>
            </a:r>
            <a:r>
              <a:rPr lang="it-IT" sz="2400" i="1" dirty="0"/>
              <a:t>Quinta del Sordo</a:t>
            </a:r>
            <a:r>
              <a:rPr lang="it-IT" sz="2400" dirty="0"/>
              <a:t> 1900 körül</a:t>
            </a: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12</a:t>
            </a:fld>
            <a:endParaRPr lang="hu-H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887" y="1143000"/>
            <a:ext cx="71342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832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80112" y="481236"/>
            <a:ext cx="3466728" cy="1143000"/>
          </a:xfrm>
        </p:spPr>
        <p:txBody>
          <a:bodyPr>
            <a:normAutofit fontScale="90000"/>
          </a:bodyPr>
          <a:lstStyle/>
          <a:p>
            <a:r>
              <a:rPr lang="hu-HU" sz="2400" dirty="0"/>
              <a:t>Hipotézis a </a:t>
            </a:r>
            <a:r>
              <a:rPr lang="hu-HU" sz="2400" i="1" dirty="0"/>
              <a:t>fekete festmények</a:t>
            </a:r>
            <a:r>
              <a:rPr lang="hu-HU" sz="2400" dirty="0"/>
              <a:t> eredeti helyéről</a:t>
            </a:r>
            <a:br>
              <a:rPr lang="hu-HU" sz="2400" dirty="0"/>
            </a:br>
            <a:r>
              <a:rPr lang="hu-HU" sz="2400" dirty="0"/>
              <a:t> a </a:t>
            </a:r>
            <a:r>
              <a:rPr lang="hu-HU" sz="2400" dirty="0" err="1"/>
              <a:t>Quinta</a:t>
            </a:r>
            <a:r>
              <a:rPr lang="hu-HU" sz="2400" dirty="0"/>
              <a:t> </a:t>
            </a:r>
            <a:r>
              <a:rPr lang="hu-HU" sz="2400" dirty="0" err="1"/>
              <a:t>del</a:t>
            </a:r>
            <a:r>
              <a:rPr lang="hu-HU" sz="2400" dirty="0"/>
              <a:t> </a:t>
            </a:r>
            <a:r>
              <a:rPr lang="hu-HU" sz="2400" dirty="0" err="1"/>
              <a:t>Sordó</a:t>
            </a:r>
            <a:r>
              <a:rPr lang="hu-HU" sz="2400" dirty="0"/>
              <a:t> -ban.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13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="" xmlns:a16="http://schemas.microsoft.com/office/drawing/2014/main" id="{6275268A-1851-4318-9BC4-C3593292FF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96893"/>
            <a:ext cx="7296491" cy="664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3982" y="554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Fekete festmények</a:t>
            </a:r>
            <a:br>
              <a:rPr lang="hu-HU" dirty="0"/>
            </a:br>
            <a:r>
              <a:rPr lang="hu-HU" dirty="0"/>
              <a:t>Sorsok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14</a:t>
            </a:fld>
            <a:endParaRPr lang="hu-HU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2762568" cy="538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-48915" y="622796"/>
            <a:ext cx="26586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/>
              <a:t>Két nő által kigúnyolt férfi</a:t>
            </a:r>
          </a:p>
          <a:p>
            <a:pPr algn="ctr"/>
            <a:r>
              <a:rPr lang="hu-HU" dirty="0"/>
              <a:t>1820 – 1824</a:t>
            </a:r>
          </a:p>
          <a:p>
            <a:pPr algn="ctr"/>
            <a:r>
              <a:rPr lang="hu-HU" dirty="0"/>
              <a:t>Olaj a </a:t>
            </a:r>
            <a:r>
              <a:rPr lang="hu-HU" dirty="0" err="1"/>
              <a:t>gesso</a:t>
            </a:r>
            <a:r>
              <a:rPr lang="hu-HU" dirty="0"/>
              <a:t> át a vászonra</a:t>
            </a:r>
          </a:p>
          <a:p>
            <a:pPr algn="ctr"/>
            <a:endParaRPr lang="hu-H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3110" y="1484784"/>
            <a:ext cx="2750888" cy="538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7016297" y="615225"/>
            <a:ext cx="1504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/>
              <a:t>Olvasó férfiak</a:t>
            </a:r>
          </a:p>
          <a:p>
            <a:r>
              <a:rPr lang="hu-HU" dirty="0"/>
              <a:t>125.3 x 65.2</a:t>
            </a:r>
          </a:p>
        </p:txBody>
      </p:sp>
    </p:spTree>
    <p:extLst>
      <p:ext uri="{BB962C8B-B14F-4D97-AF65-F5344CB8AC3E}">
        <p14:creationId xmlns:p14="http://schemas.microsoft.com/office/powerpoint/2010/main" val="1910707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15</a:t>
            </a:fld>
            <a:endParaRPr lang="hu-H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1527175"/>
            <a:ext cx="8718550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869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Két öreg</a:t>
            </a:r>
            <a:br>
              <a:rPr lang="hu-HU" dirty="0"/>
            </a:br>
            <a:r>
              <a:rPr lang="hu-HU" dirty="0"/>
              <a:t>1819-1823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16</a:t>
            </a:fld>
            <a:endParaRPr lang="hu-H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047231" cy="683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1259632" y="2780928"/>
            <a:ext cx="3495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/>
              <a:t>Olaj, gipsz, olaj áthelyezve vászonra</a:t>
            </a:r>
          </a:p>
          <a:p>
            <a:pPr algn="ctr"/>
            <a:r>
              <a:rPr lang="hu-HU" dirty="0"/>
              <a:t>144 × 66 cm </a:t>
            </a:r>
            <a:r>
              <a:rPr lang="hu-HU" dirty="0" err="1"/>
              <a:t>cm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266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560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Két öreg levest eszik</a:t>
            </a:r>
            <a:br>
              <a:rPr lang="hu-HU" dirty="0"/>
            </a:br>
            <a:r>
              <a:rPr lang="hu-HU" dirty="0"/>
              <a:t>49,3 x 83,4cm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17</a:t>
            </a:fld>
            <a:endParaRPr lang="hu-H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7910"/>
            <a:ext cx="9160933" cy="542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05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1143000"/>
          </a:xfrm>
        </p:spPr>
        <p:txBody>
          <a:bodyPr>
            <a:normAutofit fontScale="90000"/>
          </a:bodyPr>
          <a:lstStyle/>
          <a:p>
            <a:r>
              <a:rPr lang="hu-HU" sz="2400" b="1" dirty="0"/>
              <a:t>Szaturnusz felfalja a gyermekét</a:t>
            </a:r>
            <a:br>
              <a:rPr lang="hu-HU" sz="2400" b="1" dirty="0"/>
            </a:br>
            <a:r>
              <a:rPr lang="hu-HU" sz="2400" dirty="0"/>
              <a:t>146 × 83 cm</a:t>
            </a:r>
            <a:br>
              <a:rPr lang="hu-HU" sz="2400" dirty="0"/>
            </a:br>
            <a:r>
              <a:rPr lang="hu-HU" sz="2400" dirty="0"/>
              <a:t>Mitológiai festészet</a:t>
            </a:r>
            <a:br>
              <a:rPr lang="hu-HU" sz="2400" dirty="0"/>
            </a:br>
            <a:r>
              <a:rPr lang="hu-HU" sz="2400" dirty="0"/>
              <a:t>romantika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18</a:t>
            </a:fld>
            <a:endParaRPr lang="hu-H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298" y="0"/>
            <a:ext cx="37302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3881"/>
            <a:ext cx="2555776" cy="532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2555776" y="4725144"/>
            <a:ext cx="2376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4" tooltip="Peter Paul Rubens"/>
              </a:rPr>
              <a:t>Rubensnek</a:t>
            </a:r>
            <a:r>
              <a:rPr lang="hu-HU" dirty="0"/>
              <a:t> ez a festménye </a:t>
            </a:r>
          </a:p>
          <a:p>
            <a:r>
              <a:rPr lang="hu-HU" dirty="0"/>
              <a:t>( </a:t>
            </a:r>
            <a:r>
              <a:rPr lang="hu-HU" i="1" dirty="0"/>
              <a:t>Szaturnusz felfalja egyik gyermekét</a:t>
            </a:r>
            <a:r>
              <a:rPr lang="hu-HU" dirty="0"/>
              <a:t> (1636) - </a:t>
            </a:r>
            <a:r>
              <a:rPr lang="hu-HU" dirty="0">
                <a:hlinkClick r:id="rId5" tooltip="Prado Múzeum"/>
              </a:rPr>
              <a:t>Prado Múzeum</a:t>
            </a:r>
            <a:r>
              <a:rPr lang="hu-HU" dirty="0"/>
              <a:t> ) ihlette Goyát.</a:t>
            </a:r>
          </a:p>
        </p:txBody>
      </p:sp>
    </p:spTree>
    <p:extLst>
      <p:ext uri="{BB962C8B-B14F-4D97-AF65-F5344CB8AC3E}">
        <p14:creationId xmlns:p14="http://schemas.microsoft.com/office/powerpoint/2010/main" val="285265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Fantasztikus vagy </a:t>
            </a:r>
            <a:r>
              <a:rPr lang="hu-HU" sz="2400" dirty="0" err="1"/>
              <a:t>Asmodean</a:t>
            </a:r>
            <a:r>
              <a:rPr lang="hu-HU" sz="2400" dirty="0"/>
              <a:t> látás</a:t>
            </a:r>
            <a:br>
              <a:rPr lang="hu-HU" sz="2400" dirty="0"/>
            </a:br>
            <a:r>
              <a:rPr lang="hu-HU" sz="2400" dirty="0"/>
              <a:t>123 × 265 cm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19</a:t>
            </a:fld>
            <a:endParaRPr lang="hu-HU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8789" y="1666874"/>
            <a:ext cx="9259256" cy="428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70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400" dirty="0"/>
              <a:t>A meztelen maya</a:t>
            </a:r>
            <a:br>
              <a:rPr lang="hu-HU" sz="2400" dirty="0"/>
            </a:br>
            <a:r>
              <a:rPr lang="hu-HU" sz="2400" dirty="0"/>
              <a:t>1779-1800</a:t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</a:t>
            </a:fld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8" y="1463871"/>
            <a:ext cx="9114832" cy="455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371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A boszorkányok szombata, a nagy kecske</a:t>
            </a:r>
            <a:br>
              <a:rPr lang="pl-PL" sz="2400" dirty="0"/>
            </a:br>
            <a:r>
              <a:rPr lang="hu-HU" sz="2400" dirty="0"/>
              <a:t>140 × 438 cm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20</a:t>
            </a:fld>
            <a:endParaRPr lang="hu-H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35" y="1988840"/>
            <a:ext cx="910773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5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hu-HU" sz="2400" dirty="0"/>
              <a:t>Klubpárbaj</a:t>
            </a:r>
            <a:br>
              <a:rPr lang="hu-HU" sz="2400" dirty="0"/>
            </a:br>
            <a:r>
              <a:rPr lang="hu-HU" sz="2400" dirty="0"/>
              <a:t>1819-1823</a:t>
            </a:r>
            <a:br>
              <a:rPr lang="hu-HU" sz="2400" dirty="0"/>
            </a:br>
            <a:r>
              <a:rPr lang="hu-HU" sz="2400" dirty="0"/>
              <a:t>olaj, vászonra vitt vakolat</a:t>
            </a:r>
            <a:br>
              <a:rPr lang="hu-HU" sz="2400" dirty="0"/>
            </a:br>
            <a:r>
              <a:rPr lang="hu-HU" sz="2400" dirty="0"/>
              <a:t>123 × 266 cm</a:t>
            </a:r>
            <a:br>
              <a:rPr lang="hu-HU" sz="2400" dirty="0"/>
            </a:br>
            <a:r>
              <a:rPr lang="hu-HU" sz="2400" dirty="0"/>
              <a:t>műfaj: romantika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21</a:t>
            </a:fld>
            <a:endParaRPr lang="hu-H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84" y="2132856"/>
            <a:ext cx="9288870" cy="427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312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0685" y="-9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sz="2400" dirty="0">
                <a:hlinkClick r:id="rId2" tooltip="1878-as egyetemes kiállítás"/>
              </a:rPr>
              <a:t>1878-as egyetemes kiállítás</a:t>
            </a:r>
            <a:r>
              <a:rPr lang="hu-HU" sz="2400" dirty="0"/>
              <a:t> . </a:t>
            </a:r>
            <a:r>
              <a:rPr lang="hu-HU" sz="2400" dirty="0" err="1"/>
              <a:t>Trocadero</a:t>
            </a:r>
            <a:r>
              <a:rPr lang="hu-HU" sz="2400" dirty="0"/>
              <a:t> palota. </a:t>
            </a:r>
            <a:br>
              <a:rPr lang="hu-HU" sz="2400" dirty="0"/>
            </a:br>
            <a:r>
              <a:rPr lang="hu-HU" sz="2400" b="1" dirty="0"/>
              <a:t>A boszorkányok szombatját</a:t>
            </a:r>
            <a:r>
              <a:rPr lang="hu-HU" sz="2400" dirty="0"/>
              <a:t> (1823) a spanyol pavilonban állították ki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22</a:t>
            </a:fld>
            <a:endParaRPr lang="hu-H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110" y="1152525"/>
            <a:ext cx="75247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761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hu-HU" sz="2400" b="1" dirty="0" err="1"/>
              <a:t>Judith</a:t>
            </a:r>
            <a:r>
              <a:rPr lang="hu-HU" sz="2400" b="1" dirty="0"/>
              <a:t> és </a:t>
            </a:r>
            <a:r>
              <a:rPr lang="hu-HU" sz="2400" b="1" dirty="0" err="1"/>
              <a:t>Holofernes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143,5 × 81,4 cm 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23</a:t>
            </a:fld>
            <a:endParaRPr lang="hu-H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409"/>
            <a:ext cx="3779912" cy="681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945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Zarándoklat Szent Izidorhoz</a:t>
            </a:r>
            <a:br>
              <a:rPr lang="hu-HU" dirty="0"/>
            </a:br>
            <a:r>
              <a:rPr lang="hu-HU" dirty="0"/>
              <a:t>140 × 438 cm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24</a:t>
            </a:fld>
            <a:endParaRPr lang="hu-H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416" y="2492896"/>
            <a:ext cx="9163416" cy="294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528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Zarándoklat a </a:t>
            </a:r>
            <a:r>
              <a:rPr lang="hu-HU" dirty="0" err="1"/>
              <a:t>Saint-Isidore</a:t>
            </a:r>
            <a:r>
              <a:rPr lang="hu-HU" dirty="0"/>
              <a:t> forráshoz</a:t>
            </a:r>
            <a:br>
              <a:rPr lang="hu-HU" dirty="0"/>
            </a:br>
            <a:r>
              <a:rPr lang="hu-HU" dirty="0"/>
              <a:t>123 × 266 cm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25</a:t>
            </a:fld>
            <a:endParaRPr lang="hu-H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41" y="1647824"/>
            <a:ext cx="9200975" cy="430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031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A kutya</a:t>
            </a:r>
            <a:br>
              <a:rPr lang="hu-HU" dirty="0"/>
            </a:br>
            <a:r>
              <a:rPr lang="hu-HU" dirty="0"/>
              <a:t>131,5 × 79,3 cm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26</a:t>
            </a:fld>
            <a:endParaRPr lang="hu-H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144" y="0"/>
            <a:ext cx="40415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4427984" y="2875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/>
              <a:t>1819 és 1823 között készült közvetlenül a művész házának falain</a:t>
            </a:r>
          </a:p>
          <a:p>
            <a:pPr algn="ctr"/>
            <a:r>
              <a:rPr lang="hu-HU" dirty="0">
                <a:hlinkClick r:id="rId3" tooltip="Madrid"/>
              </a:rPr>
              <a:t> madridi </a:t>
            </a:r>
            <a:r>
              <a:rPr lang="hu-HU" dirty="0">
                <a:hlinkClick r:id="rId4" tooltip="Musée du Prado"/>
              </a:rPr>
              <a:t>Prado Múzeumban</a:t>
            </a:r>
            <a:r>
              <a:rPr lang="hu-HU" dirty="0"/>
              <a:t> őrzik.</a:t>
            </a:r>
          </a:p>
        </p:txBody>
      </p:sp>
    </p:spTree>
    <p:extLst>
      <p:ext uri="{BB962C8B-B14F-4D97-AF65-F5344CB8AC3E}">
        <p14:creationId xmlns:p14="http://schemas.microsoft.com/office/powerpoint/2010/main" val="3566022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41685" cy="1143000"/>
          </a:xfrm>
        </p:spPr>
        <p:txBody>
          <a:bodyPr>
            <a:normAutofit fontScale="90000"/>
          </a:bodyPr>
          <a:lstStyle/>
          <a:p>
            <a:r>
              <a:rPr lang="hu-HU" sz="2400" dirty="0"/>
              <a:t>Egy </a:t>
            </a:r>
            <a:r>
              <a:rPr lang="hu-HU" sz="2400" dirty="0" err="1"/>
              <a:t>manola</a:t>
            </a:r>
            <a:r>
              <a:rPr lang="hu-HU" sz="2400" dirty="0"/>
              <a:t>: </a:t>
            </a:r>
            <a:r>
              <a:rPr lang="hu-HU" sz="2400" dirty="0" err="1"/>
              <a:t>Léocadie</a:t>
            </a:r>
            <a:r>
              <a:rPr lang="hu-HU" sz="2400" dirty="0"/>
              <a:t> </a:t>
            </a:r>
            <a:r>
              <a:rPr lang="hu-HU" sz="2400" dirty="0" err="1"/>
              <a:t>Zorrilla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000" dirty="0"/>
              <a:t>147,5 × 129,4 cm</a:t>
            </a:r>
            <a:br>
              <a:rPr lang="hu-HU" sz="2000" dirty="0"/>
            </a:b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27</a:t>
            </a:fld>
            <a:endParaRPr lang="hu-H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8885" y="0"/>
            <a:ext cx="60451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748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28</a:t>
            </a:fld>
            <a:endParaRPr lang="hu-H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-1"/>
            <a:ext cx="6895171" cy="686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293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29</a:t>
            </a:fld>
            <a:endParaRPr lang="hu-H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76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</a:t>
            </a:fld>
            <a:endParaRPr lang="hu-H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987" y="3676452"/>
            <a:ext cx="4642813" cy="318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F7952A24-B016-49B4-96E4-C993F65A83AE}"/>
              </a:ext>
            </a:extLst>
          </p:cNvPr>
          <p:cNvSpPr txBox="1"/>
          <p:nvPr/>
        </p:nvSpPr>
        <p:spPr>
          <a:xfrm>
            <a:off x="0" y="5347360"/>
            <a:ext cx="4380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Velázquez</a:t>
            </a:r>
          </a:p>
          <a:p>
            <a:pPr algn="ctr"/>
            <a:r>
              <a:rPr lang="hu-HU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Rokeby</a:t>
            </a:r>
            <a:r>
              <a:rPr lang="hu-H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Venus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pPr algn="ctr"/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kb. 1647–1651. 122 cm × 177 cm </a:t>
            </a:r>
            <a:endParaRPr lang="hu-HU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ctr"/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u-H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National Gallery"/>
              </a:rPr>
              <a:t>Nemzeti Galéria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London</a:t>
            </a:r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="" xmlns:a16="http://schemas.microsoft.com/office/drawing/2014/main" id="{7ED3BE60-498F-4948-A7BA-AEEA8F6248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7949"/>
            <a:ext cx="7092279" cy="349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93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30</a:t>
            </a:fld>
            <a:endParaRPr lang="hu-H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8102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358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31</a:t>
            </a:fld>
            <a:endParaRPr lang="hu-H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-2539"/>
            <a:ext cx="8532440" cy="630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105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32</a:t>
            </a:fld>
            <a:endParaRPr lang="hu-H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178" y="332656"/>
            <a:ext cx="866922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242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33</a:t>
            </a:fld>
            <a:endParaRPr lang="hu-HU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22007"/>
            <a:ext cx="5352256" cy="689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878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32040" y="1268760"/>
            <a:ext cx="3888432" cy="3672408"/>
          </a:xfrm>
        </p:spPr>
        <p:txBody>
          <a:bodyPr>
            <a:normAutofit/>
          </a:bodyPr>
          <a:lstStyle/>
          <a:p>
            <a:r>
              <a:rPr lang="hu-HU" sz="2700" b="1" dirty="0"/>
              <a:t>Önarckép Dr. </a:t>
            </a:r>
            <a:r>
              <a:rPr lang="hu-HU" sz="2700" b="1" dirty="0" err="1"/>
              <a:t>Arrietával</a:t>
            </a:r>
            <a:r>
              <a:rPr lang="hu-HU" sz="2700" b="1" dirty="0"/>
              <a:t/>
            </a:r>
            <a:br>
              <a:rPr lang="hu-HU" sz="2700" b="1" dirty="0"/>
            </a:br>
            <a:r>
              <a:rPr lang="hu-HU" sz="2800" dirty="0"/>
              <a:t>1820</a:t>
            </a:r>
            <a:br>
              <a:rPr lang="hu-HU" sz="2800" dirty="0"/>
            </a:br>
            <a:r>
              <a:rPr lang="hu-HU" sz="2400" dirty="0"/>
              <a:t>114.6 x 76.5 cm</a:t>
            </a:r>
            <a:r>
              <a:rPr lang="hu-HU" sz="2700" b="1" dirty="0"/>
              <a:t/>
            </a:r>
            <a:br>
              <a:rPr lang="hu-HU" sz="2700" b="1" dirty="0"/>
            </a:br>
            <a:r>
              <a:rPr lang="hu-HU" sz="2700" b="1" dirty="0"/>
              <a:t/>
            </a:r>
            <a:br>
              <a:rPr lang="hu-HU" sz="2700" b="1" dirty="0"/>
            </a:b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34</a:t>
            </a:fld>
            <a:endParaRPr lang="hu-HU"/>
          </a:p>
        </p:txBody>
      </p:sp>
      <p:pic>
        <p:nvPicPr>
          <p:cNvPr id="58370" name="Picture 2" descr="A bizarr, félelmetes látomások festője – Goya művészete az Urániában |  Magyar Kurír - katolikus hírportá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0" y="33902"/>
            <a:ext cx="4628287" cy="683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19" y="5733257"/>
            <a:ext cx="8786111" cy="111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9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3171329" cy="1143000"/>
          </a:xfrm>
        </p:spPr>
        <p:txBody>
          <a:bodyPr>
            <a:normAutofit fontScale="90000"/>
          </a:bodyPr>
          <a:lstStyle/>
          <a:p>
            <a:r>
              <a:rPr lang="hu-HU" sz="2400" dirty="0"/>
              <a:t>A bordeaux-i tejeslány</a:t>
            </a:r>
            <a:br>
              <a:rPr lang="hu-HU" sz="2400" dirty="0"/>
            </a:br>
            <a:r>
              <a:rPr lang="hu-HU" sz="2400" dirty="0"/>
              <a:t>1825–1827</a:t>
            </a:r>
            <a:br>
              <a:rPr lang="hu-HU" sz="2400" dirty="0"/>
            </a:br>
            <a:r>
              <a:rPr lang="hu-HU" sz="2400" dirty="0"/>
              <a:t>olaj, vásznon 74x68 cm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35</a:t>
            </a:fld>
            <a:endParaRPr lang="hu-HU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8529" y="22448"/>
            <a:ext cx="5515471" cy="614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820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36</a:t>
            </a:fld>
            <a:endParaRPr lang="hu-H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48" y="29840"/>
            <a:ext cx="9083830" cy="606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605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831486"/>
          </a:xfrm>
        </p:spPr>
        <p:txBody>
          <a:bodyPr>
            <a:noAutofit/>
          </a:bodyPr>
          <a:lstStyle/>
          <a:p>
            <a:r>
              <a:rPr lang="hu-HU" sz="2800" dirty="0"/>
              <a:t>Goya koponyája, amelyet </a:t>
            </a:r>
            <a:r>
              <a:rPr lang="hu-HU" sz="2800" dirty="0" err="1"/>
              <a:t>Fierros</a:t>
            </a:r>
            <a:r>
              <a:rPr lang="hu-HU" sz="2800" dirty="0"/>
              <a:t> festett 1849-ben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37</a:t>
            </a:fld>
            <a:endParaRPr lang="hu-H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020126"/>
            <a:ext cx="7822342" cy="587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5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38</a:t>
            </a:fld>
            <a:endParaRPr lang="hu-H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7724" y="-31858"/>
            <a:ext cx="5580784" cy="688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41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4</a:t>
            </a:fld>
            <a:endParaRPr lang="hu-H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292794"/>
            <a:ext cx="9113837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576" y="33659"/>
            <a:ext cx="4913313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="" xmlns:a16="http://schemas.microsoft.com/office/drawing/2014/main" id="{F29CF6E4-B20D-4456-A98D-50759C6277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737" y="136525"/>
            <a:ext cx="4248263" cy="20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25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felöltözött maya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5</a:t>
            </a:fld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451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614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642194"/>
          </a:xfrm>
        </p:spPr>
        <p:txBody>
          <a:bodyPr>
            <a:normAutofit fontScale="90000"/>
          </a:bodyPr>
          <a:lstStyle/>
          <a:p>
            <a:r>
              <a:rPr lang="hu-HU" sz="2800" dirty="0"/>
              <a:t>VII. Ferdinánd király </a:t>
            </a:r>
            <a:br>
              <a:rPr lang="hu-HU" sz="2800" dirty="0"/>
            </a:b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(1784–1833)</a:t>
            </a:r>
            <a:r>
              <a:rPr lang="hu-HU" sz="2800" dirty="0"/>
              <a:t> </a:t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400" dirty="0"/>
              <a:t>225 x 124cm</a:t>
            </a:r>
            <a:br>
              <a:rPr lang="hu-HU" sz="2400" dirty="0"/>
            </a:br>
            <a:r>
              <a:rPr lang="hu-HU" sz="2800" dirty="0"/>
              <a:t>1814 körül.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6</a:t>
            </a:fld>
            <a:endParaRPr lang="hu-HU"/>
          </a:p>
        </p:txBody>
      </p:sp>
      <p:pic>
        <p:nvPicPr>
          <p:cNvPr id="52228" name="Picture 4" descr="undefin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1" y="16330"/>
            <a:ext cx="4083321" cy="68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0F929187-D734-4ACF-B468-5685B3DE9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4052093"/>
            <a:ext cx="2656010" cy="230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B1C4D743-974B-41B7-AABA-E977BCA5E757}"/>
              </a:ext>
            </a:extLst>
          </p:cNvPr>
          <p:cNvSpPr txBox="1"/>
          <p:nvPr/>
        </p:nvSpPr>
        <p:spPr>
          <a:xfrm>
            <a:off x="5724128" y="350100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Manuel </a:t>
            </a:r>
            <a:r>
              <a:rPr lang="hu-HU" dirty="0" err="1"/>
              <a:t>Godoy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83757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5949"/>
            <a:ext cx="8229600" cy="1143000"/>
          </a:xfrm>
        </p:spPr>
        <p:txBody>
          <a:bodyPr>
            <a:normAutofit/>
          </a:bodyPr>
          <a:lstStyle/>
          <a:p>
            <a:r>
              <a:rPr lang="hu-HU" sz="2400" b="1" dirty="0"/>
              <a:t>1808 május  másodika</a:t>
            </a:r>
            <a:br>
              <a:rPr lang="hu-HU" sz="2400" b="1" dirty="0"/>
            </a:br>
            <a:r>
              <a:rPr lang="hu-HU" sz="2400" b="1" dirty="0"/>
              <a:t>1814</a:t>
            </a:r>
            <a:br>
              <a:rPr lang="hu-HU" sz="2400" b="1" dirty="0"/>
            </a:br>
            <a:r>
              <a:rPr lang="hu-HU" sz="2000" dirty="0"/>
              <a:t>280 x 336</a:t>
            </a:r>
            <a:endParaRPr lang="hu-HU" sz="2400" b="1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7</a:t>
            </a:fld>
            <a:endParaRPr lang="hu-HU"/>
          </a:p>
        </p:txBody>
      </p:sp>
      <p:pic>
        <p:nvPicPr>
          <p:cNvPr id="56322" name="Picture 2" descr="https://assets.sutori.com/user-uploads/image/510245db-77af-4986-9529-e94b9fe917bb/9d211db559381e01a29c87cbd2f9419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200149"/>
            <a:ext cx="731520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6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1808 május 3-a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8</a:t>
            </a:fld>
            <a:endParaRPr lang="hu-HU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535465"/>
            <a:ext cx="6840760" cy="530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12" y="260648"/>
            <a:ext cx="2917523" cy="1143000"/>
          </a:xfrm>
        </p:spPr>
        <p:txBody>
          <a:bodyPr>
            <a:normAutofit fontScale="90000"/>
          </a:bodyPr>
          <a:lstStyle/>
          <a:p>
            <a:r>
              <a:rPr lang="hu-HU" sz="2400" dirty="0"/>
              <a:t>A </a:t>
            </a:r>
            <a:r>
              <a:rPr lang="hu-HU" sz="2400" dirty="0" err="1"/>
              <a:t>Colosszus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1808 – 1812</a:t>
            </a:r>
            <a:br>
              <a:rPr lang="hu-HU" sz="2400" dirty="0"/>
            </a:br>
            <a:r>
              <a:rPr lang="hu-HU" sz="2000" dirty="0"/>
              <a:t>116 x 105cm</a:t>
            </a:r>
            <a:br>
              <a:rPr lang="hu-HU" sz="2000" dirty="0"/>
            </a:b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9</a:t>
            </a:fld>
            <a:endParaRPr lang="hu-HU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735" y="21208"/>
            <a:ext cx="6215265" cy="683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3" y="3284984"/>
            <a:ext cx="2910807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1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232</Words>
  <Application>Microsoft Office PowerPoint</Application>
  <PresentationFormat>Diavetítés a képernyőre (4:3 oldalarány)</PresentationFormat>
  <Paragraphs>83</Paragraphs>
  <Slides>38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39" baseType="lpstr">
      <vt:lpstr>Office-téma</vt:lpstr>
      <vt:lpstr>Francisco José de y Lucientes Goya 1746-1828</vt:lpstr>
      <vt:lpstr>A meztelen maya 1779-1800 </vt:lpstr>
      <vt:lpstr>PowerPoint bemutató</vt:lpstr>
      <vt:lpstr>PowerPoint bemutató</vt:lpstr>
      <vt:lpstr>A felöltözött maya</vt:lpstr>
      <vt:lpstr>VII. Ferdinánd király  (1784–1833)   225 x 124cm 1814 körül.</vt:lpstr>
      <vt:lpstr>1808 május  másodika 1814 280 x 336</vt:lpstr>
      <vt:lpstr>1808 május 3-a</vt:lpstr>
      <vt:lpstr>A Colosszus 1808 – 1812 116 x 105cm  </vt:lpstr>
      <vt:lpstr>37. tábla Los Caprichosból:  „Talán nem tudna többet a tanuló „ Si Sabrá mas el discipulo,  1799.  </vt:lpstr>
      <vt:lpstr>„Az értelem álma szörnyeket szül „ (43. szám), Los Caprichosból </vt:lpstr>
      <vt:lpstr>Fekete festmények A Villa Quinta del Sordo 1900 körül</vt:lpstr>
      <vt:lpstr>Hipotézis a fekete festmények eredeti helyéről  a Quinta del Sordó -ban.</vt:lpstr>
      <vt:lpstr>Fekete festmények Sorsok</vt:lpstr>
      <vt:lpstr>PowerPoint bemutató</vt:lpstr>
      <vt:lpstr>Két öreg 1819-1823</vt:lpstr>
      <vt:lpstr>Két öreg levest eszik 49,3 x 83,4cm</vt:lpstr>
      <vt:lpstr>Szaturnusz felfalja a gyermekét 146 × 83 cm Mitológiai festészet romantika</vt:lpstr>
      <vt:lpstr>Fantasztikus vagy Asmodean látás 123 × 265 cm</vt:lpstr>
      <vt:lpstr>A boszorkányok szombata, a nagy kecske 140 × 438 cm</vt:lpstr>
      <vt:lpstr>Klubpárbaj 1819-1823 olaj, vászonra vitt vakolat 123 × 266 cm műfaj: romantika</vt:lpstr>
      <vt:lpstr>1878-as egyetemes kiállítás . Trocadero palota.  A boszorkányok szombatját (1823) a spanyol pavilonban állították ki</vt:lpstr>
      <vt:lpstr>Judith és Holofernes 143,5 × 81,4 cm </vt:lpstr>
      <vt:lpstr>Zarándoklat Szent Izidorhoz 140 × 438 cm</vt:lpstr>
      <vt:lpstr>Zarándoklat a Saint-Isidore forráshoz 123 × 266 cm</vt:lpstr>
      <vt:lpstr>A kutya 131,5 × 79,3 cm</vt:lpstr>
      <vt:lpstr>Egy manola: Léocadie Zorrilla 147,5 × 129,4 cm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Önarckép Dr. Arrietával 1820 114.6 x 76.5 cm  </vt:lpstr>
      <vt:lpstr>A bordeaux-i tejeslány 1825–1827 olaj, vásznon 74x68 cm</vt:lpstr>
      <vt:lpstr>PowerPoint bemutató</vt:lpstr>
      <vt:lpstr>Goya koponyája, amelyet Fierros festett 1849-ben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Francisco José de y Lucientes Goya 1746-1828</dc:title>
  <dc:creator>Judit</dc:creator>
  <cp:lastModifiedBy>Judit</cp:lastModifiedBy>
  <cp:revision>2</cp:revision>
  <dcterms:created xsi:type="dcterms:W3CDTF">2024-01-14T11:38:31Z</dcterms:created>
  <dcterms:modified xsi:type="dcterms:W3CDTF">2024-01-14T11:42:24Z</dcterms:modified>
</cp:coreProperties>
</file>