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92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9EBF3-62A0-4C28-A2C2-62EF67F2C92E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1BED9-4B05-4E54-BE47-1C9974E60C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05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CDD29-4040-4130-9508-83DDE7FC7A4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697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CDD29-4040-4130-9508-83DDE7FC7A4B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17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454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51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238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07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623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828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283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777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320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064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541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7F951-A8B3-4074-92FB-89E89BF96C02}" type="datetimeFigureOut">
              <a:rPr lang="hu-HU" smtClean="0"/>
              <a:t>2024. 01. 14.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D6F51-0AF2-43F1-8991-87683AC3214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97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526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/>
              <a:t>Francisco José de y Lucientes Goya</a:t>
            </a:r>
            <a:r>
              <a:rPr lang="hu-HU" dirty="0"/>
              <a:t/>
            </a:r>
            <a:br>
              <a:rPr lang="hu-HU" dirty="0"/>
            </a:br>
            <a:r>
              <a:rPr lang="hu-HU" sz="3100" dirty="0"/>
              <a:t>1746-1828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02034"/>
            <a:ext cx="5233290" cy="415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0490" y="1319841"/>
            <a:ext cx="3283510" cy="420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27584" y="1556792"/>
            <a:ext cx="3540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AutoNum type="romanUcPeriod"/>
            </a:pPr>
            <a:r>
              <a:rPr lang="hu-HU" sz="2800" dirty="0" smtClean="0"/>
              <a:t>Rész</a:t>
            </a:r>
          </a:p>
          <a:p>
            <a:r>
              <a:rPr lang="hu-HU" sz="2800" dirty="0" err="1" smtClean="0"/>
              <a:t>Haranghy</a:t>
            </a:r>
            <a:r>
              <a:rPr lang="hu-HU" sz="2800" dirty="0" smtClean="0"/>
              <a:t> Gézáné 2024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9613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hu-HU" sz="2800" dirty="0"/>
              <a:t>Vízhordó leány</a:t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 (1808-1812)</a:t>
            </a:r>
            <a:br>
              <a:rPr lang="hu-HU" sz="2800" dirty="0"/>
            </a:br>
            <a:r>
              <a:rPr lang="hu-HU" sz="2400" dirty="0"/>
              <a:t>68 x 50,5 cm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10</a:t>
            </a:fld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996" y="-34088"/>
            <a:ext cx="5098042" cy="690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7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9932" y="42747"/>
            <a:ext cx="4732264" cy="1143000"/>
          </a:xfrm>
        </p:spPr>
        <p:txBody>
          <a:bodyPr>
            <a:normAutofit/>
          </a:bodyPr>
          <a:lstStyle/>
          <a:p>
            <a:pPr algn="l"/>
            <a:r>
              <a:rPr lang="hu-HU" sz="2800" b="1" dirty="0"/>
              <a:t>Mesterei:</a:t>
            </a:r>
            <a:br>
              <a:rPr lang="hu-HU" sz="2800" b="1" dirty="0"/>
            </a:br>
            <a:r>
              <a:rPr lang="hu-HU" sz="2800" b="1" dirty="0"/>
              <a:t>	 </a:t>
            </a:r>
            <a:r>
              <a:rPr lang="hu-HU" sz="2000" b="1" dirty="0"/>
              <a:t>1 José </a:t>
            </a:r>
            <a:r>
              <a:rPr lang="hu-HU" sz="2000" b="1" dirty="0" err="1"/>
              <a:t>Luzán</a:t>
            </a:r>
            <a:r>
              <a:rPr lang="hu-HU" sz="2000" b="1" dirty="0"/>
              <a:t> y Martínez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11</a:t>
            </a:fld>
            <a:endParaRPr lang="hu-HU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8783"/>
            <a:ext cx="3179377" cy="399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9421" y="1185747"/>
            <a:ext cx="2539711" cy="334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539552" y="1335287"/>
            <a:ext cx="5703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000" b="1" dirty="0"/>
              <a:t>2. Antonio </a:t>
            </a:r>
            <a:r>
              <a:rPr lang="hu-HU" sz="2000" b="1" dirty="0" err="1"/>
              <a:t>González</a:t>
            </a:r>
            <a:r>
              <a:rPr lang="hu-HU" sz="2000" b="1" dirty="0"/>
              <a:t> Velázquez </a:t>
            </a:r>
          </a:p>
          <a:p>
            <a:pPr algn="r"/>
            <a:r>
              <a:rPr lang="hu-HU" sz="2000" b="1" dirty="0"/>
              <a:t>(1723–1793)</a:t>
            </a:r>
          </a:p>
          <a:p>
            <a:pPr algn="r"/>
            <a:r>
              <a:rPr lang="hu-HU" sz="2000" b="1" dirty="0"/>
              <a:t> spanyol késő barokk festő</a:t>
            </a:r>
            <a:r>
              <a:rPr lang="hu-HU" dirty="0"/>
              <a:t>.</a:t>
            </a:r>
          </a:p>
        </p:txBody>
      </p:sp>
      <p:sp>
        <p:nvSpPr>
          <p:cNvPr id="5" name="Téglalap 4"/>
          <p:cNvSpPr/>
          <p:nvPr/>
        </p:nvSpPr>
        <p:spPr>
          <a:xfrm>
            <a:off x="3269490" y="483066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3. Francisco </a:t>
            </a:r>
            <a:r>
              <a:rPr lang="hu-HU" b="1" dirty="0" err="1"/>
              <a:t>Bayeu</a:t>
            </a:r>
            <a:r>
              <a:rPr lang="hu-HU" b="1" dirty="0"/>
              <a:t> y </a:t>
            </a:r>
            <a:r>
              <a:rPr lang="hu-HU" b="1" dirty="0" err="1"/>
              <a:t>Subías</a:t>
            </a:r>
            <a:r>
              <a:rPr lang="hu-HU" b="1" dirty="0"/>
              <a:t> </a:t>
            </a:r>
            <a:br>
              <a:rPr lang="hu-HU" b="1" dirty="0"/>
            </a:br>
            <a:r>
              <a:rPr lang="hu-HU" dirty="0"/>
              <a:t/>
            </a:r>
            <a:br>
              <a:rPr lang="hu-HU" dirty="0"/>
            </a:br>
            <a:r>
              <a:rPr lang="hu-HU" b="1" dirty="0"/>
              <a:t>(1734 – 1795.)</a:t>
            </a:r>
          </a:p>
          <a:p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>neoklasszikus stílusú spanyol festő</a:t>
            </a:r>
          </a:p>
          <a:p>
            <a:r>
              <a:rPr lang="hu-HU" b="1" dirty="0"/>
              <a:t>Goya sógora Leginkább freskóiról ismert.</a:t>
            </a:r>
          </a:p>
        </p:txBody>
      </p:sp>
    </p:spTree>
    <p:extLst>
      <p:ext uri="{BB962C8B-B14F-4D97-AF65-F5344CB8AC3E}">
        <p14:creationId xmlns:p14="http://schemas.microsoft.com/office/powerpoint/2010/main" val="17979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62064" y="188640"/>
            <a:ext cx="5122912" cy="1066130"/>
          </a:xfrm>
        </p:spPr>
        <p:txBody>
          <a:bodyPr/>
          <a:lstStyle/>
          <a:p>
            <a:r>
              <a:rPr lang="hu-HU" dirty="0"/>
              <a:t>Felesége, </a:t>
            </a:r>
            <a:r>
              <a:rPr lang="hu-HU" dirty="0" err="1"/>
              <a:t>Josefa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12</a:t>
            </a:fld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520180"/>
            <a:ext cx="2469635" cy="33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791" y="1520183"/>
            <a:ext cx="2830596" cy="337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1403648" y="5302283"/>
            <a:ext cx="6430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Ez az 1805-ös szénrajz az ötvenes évei végén járó </a:t>
            </a:r>
            <a:r>
              <a:rPr lang="hu-HU" dirty="0" err="1"/>
              <a:t>Josefáról</a:t>
            </a:r>
            <a:r>
              <a:rPr lang="hu-HU" dirty="0"/>
              <a:t> készült</a:t>
            </a:r>
          </a:p>
        </p:txBody>
      </p:sp>
    </p:spTree>
    <p:extLst>
      <p:ext uri="{BB962C8B-B14F-4D97-AF65-F5344CB8AC3E}">
        <p14:creationId xmlns:p14="http://schemas.microsoft.com/office/powerpoint/2010/main" val="41369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13</a:t>
            </a:fld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830" y="0"/>
            <a:ext cx="53581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4749914"/>
            <a:ext cx="9143999" cy="196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648948"/>
            <a:ext cx="339029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Martin </a:t>
            </a:r>
            <a:r>
              <a:rPr lang="hu-HU" sz="2400" b="1" dirty="0" err="1"/>
              <a:t>Zapater</a:t>
            </a:r>
            <a:endParaRPr lang="hu-HU" sz="2400" b="1" dirty="0"/>
          </a:p>
          <a:p>
            <a:pPr algn="ctr"/>
            <a:r>
              <a:rPr lang="hu-HU" dirty="0"/>
              <a:t>1797</a:t>
            </a:r>
          </a:p>
          <a:p>
            <a:pPr algn="ctr"/>
            <a:r>
              <a:rPr lang="hu-HU" dirty="0"/>
              <a:t>83 x 65cm</a:t>
            </a:r>
          </a:p>
          <a:p>
            <a:pPr algn="ctr"/>
            <a:endParaRPr lang="hu-HU" b="1" dirty="0"/>
          </a:p>
          <a:p>
            <a:pPr algn="ctr"/>
            <a:r>
              <a:rPr lang="hu-HU" dirty="0"/>
              <a:t>gazdag aragóniai író és kereskedő volt, felvilágosodási nézőponttal. Francisco Goyával való szoros barátságáról ismert. Az általuk váltott levelek jelentik Goya életével kapcsolatos ismeretek egyik elsődleges forrását.</a:t>
            </a:r>
          </a:p>
        </p:txBody>
      </p:sp>
    </p:spTree>
    <p:extLst>
      <p:ext uri="{BB962C8B-B14F-4D97-AF65-F5344CB8AC3E}">
        <p14:creationId xmlns:p14="http://schemas.microsoft.com/office/powerpoint/2010/main" val="8203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hu-HU" sz="2800" b="1" dirty="0" err="1"/>
              <a:t>Ceán</a:t>
            </a:r>
            <a:r>
              <a:rPr lang="hu-HU" sz="2800" b="1" dirty="0"/>
              <a:t> </a:t>
            </a:r>
            <a:r>
              <a:rPr lang="hu-HU" sz="2800" b="1" dirty="0" err="1"/>
              <a:t>Bermúdez</a:t>
            </a:r>
            <a:r>
              <a:rPr lang="hu-HU" sz="2800" b="1" dirty="0"/>
              <a:t> feleségének képmása</a:t>
            </a:r>
            <a:br>
              <a:rPr lang="hu-HU" sz="2800" b="1" dirty="0"/>
            </a:b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000" dirty="0"/>
              <a:t>1792-1793</a:t>
            </a:r>
            <a:r>
              <a:rPr lang="hu-HU" sz="2200" b="1" dirty="0"/>
              <a:t> </a:t>
            </a:r>
            <a:r>
              <a:rPr lang="hu-HU" sz="2200" dirty="0"/>
              <a:t>körül</a:t>
            </a:r>
            <a:r>
              <a:rPr lang="hu-HU" sz="2200" b="1" dirty="0"/>
              <a:t/>
            </a:r>
            <a:br>
              <a:rPr lang="hu-HU" sz="2200" b="1" dirty="0"/>
            </a:br>
            <a:r>
              <a:rPr lang="hu-HU" sz="2200" b="1" dirty="0"/>
              <a:t/>
            </a:r>
            <a:br>
              <a:rPr lang="hu-HU" sz="2200" b="1" dirty="0"/>
            </a:br>
            <a:r>
              <a:rPr lang="hu-HU" sz="2200" b="1" dirty="0"/>
              <a:t>Olaj, vászon:121x84,5cm</a:t>
            </a:r>
            <a:br>
              <a:rPr lang="hu-HU" sz="2200" b="1" dirty="0"/>
            </a:b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400" dirty="0"/>
              <a:t>Szépművészeti Múzeum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14</a:t>
            </a:fld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213" y="0"/>
            <a:ext cx="47434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6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15</a:t>
            </a:fld>
            <a:endParaRPr lang="hu-HU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897" y="3151153"/>
            <a:ext cx="5654635" cy="370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91" y="-3195"/>
            <a:ext cx="4665708" cy="35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6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16</a:t>
            </a:fld>
            <a:endParaRPr lang="hu-HU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04" y="188639"/>
            <a:ext cx="9164700" cy="435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48188" y="3761552"/>
            <a:ext cx="3387725" cy="77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8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0072" y="764704"/>
            <a:ext cx="3777170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Juan </a:t>
            </a:r>
            <a:r>
              <a:rPr lang="hu-HU" sz="2400" dirty="0" err="1"/>
              <a:t>Agustín</a:t>
            </a:r>
            <a:r>
              <a:rPr lang="hu-HU" sz="2400" dirty="0"/>
              <a:t> </a:t>
            </a:r>
            <a:r>
              <a:rPr lang="hu-HU" sz="2400" dirty="0" err="1"/>
              <a:t>Ceán</a:t>
            </a:r>
            <a:r>
              <a:rPr lang="hu-HU" sz="2400" dirty="0"/>
              <a:t> </a:t>
            </a:r>
            <a:r>
              <a:rPr lang="hu-HU" sz="2400" dirty="0" err="1"/>
              <a:t>Bermúdez</a:t>
            </a:r>
            <a:r>
              <a:rPr lang="hu-HU" sz="2400" dirty="0"/>
              <a:t> </a:t>
            </a:r>
            <a:r>
              <a:rPr lang="hu-HU" sz="2200" dirty="0"/>
              <a:t>portréja</a:t>
            </a:r>
            <a:br>
              <a:rPr lang="hu-HU" sz="2200" dirty="0"/>
            </a:br>
            <a:r>
              <a:rPr lang="hu-HU" sz="2200" dirty="0"/>
              <a:t/>
            </a:r>
            <a:br>
              <a:rPr lang="hu-HU" sz="2200" dirty="0"/>
            </a:br>
            <a:r>
              <a:rPr lang="hu-HU" sz="2200" dirty="0"/>
              <a:t>1786</a:t>
            </a:r>
            <a:br>
              <a:rPr lang="hu-HU" sz="2200" dirty="0"/>
            </a:br>
            <a:r>
              <a:rPr lang="hu-HU" sz="2200" dirty="0"/>
              <a:t>olaj vásznon</a:t>
            </a:r>
            <a:br>
              <a:rPr lang="hu-HU" sz="2200" dirty="0"/>
            </a:br>
            <a:r>
              <a:rPr lang="hu-HU" sz="2200" dirty="0"/>
              <a:t>122 × 88 cm 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17</a:t>
            </a:fld>
            <a:endParaRPr lang="hu-HU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9" y="14468"/>
            <a:ext cx="4901161" cy="684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7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18</a:t>
            </a:fld>
            <a:endParaRPr lang="hu-H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"/>
            <a:ext cx="5640985" cy="687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" y="16741"/>
            <a:ext cx="4499992" cy="685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-23084" y="4293096"/>
            <a:ext cx="1930788" cy="187220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48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4428139" cy="1143000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José </a:t>
            </a:r>
            <a:r>
              <a:rPr lang="en-US" sz="2400" b="1" dirty="0" err="1"/>
              <a:t>Álvarez</a:t>
            </a:r>
            <a:r>
              <a:rPr lang="en-US" sz="2400" b="1" dirty="0"/>
              <a:t> de Toledo, Marquis of </a:t>
            </a:r>
            <a:r>
              <a:rPr lang="en-US" sz="2400" b="1" dirty="0" err="1"/>
              <a:t>Villafranca</a:t>
            </a:r>
            <a:r>
              <a:rPr lang="hu-HU" sz="2400" b="1" dirty="0"/>
              <a:t/>
            </a:r>
            <a:br>
              <a:rPr lang="hu-HU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Ca. 1795. </a:t>
            </a:r>
            <a:r>
              <a:rPr lang="hu-HU" sz="2400" b="1" dirty="0"/>
              <a:t/>
            </a:r>
            <a:br>
              <a:rPr lang="hu-HU" sz="2400" b="1" dirty="0"/>
            </a:br>
            <a:r>
              <a:rPr lang="en-US" sz="2400" b="1" dirty="0"/>
              <a:t>Oil on canvas.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19</a:t>
            </a:fld>
            <a:endParaRPr lang="hu-H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-37715"/>
            <a:ext cx="4139952" cy="702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3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45" y="0"/>
            <a:ext cx="9424490" cy="6858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67544" y="2606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</a:rPr>
              <a:t>Francisco Goya szülőháza, </a:t>
            </a:r>
            <a:r>
              <a:rPr lang="hu-HU" sz="2400" b="1" dirty="0" err="1">
                <a:solidFill>
                  <a:schemeClr val="bg1"/>
                </a:solidFill>
              </a:rPr>
              <a:t>Fuendetodos</a:t>
            </a:r>
            <a:r>
              <a:rPr lang="hu-HU" sz="2400" b="1" dirty="0">
                <a:solidFill>
                  <a:schemeClr val="bg1"/>
                </a:solidFill>
              </a:rPr>
              <a:t>, Zaragoza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45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20</a:t>
            </a:fld>
            <a:endParaRPr lang="hu-H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889" y="20078"/>
            <a:ext cx="9146204" cy="607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7D5C320-5EB2-411A-AE23-B5DC694F0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889" y="0"/>
            <a:ext cx="915188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0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84620" y="90872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A fekete hercegnő</a:t>
            </a:r>
            <a:br>
              <a:rPr lang="hu-HU" sz="2400" dirty="0"/>
            </a:br>
            <a:r>
              <a:rPr lang="hu-HU" sz="2400" dirty="0"/>
              <a:t>1797, </a:t>
            </a:r>
            <a:br>
              <a:rPr lang="hu-HU" sz="2400" dirty="0"/>
            </a:br>
            <a:r>
              <a:rPr lang="hu-HU" sz="2400" dirty="0" err="1"/>
              <a:t>Hispanic</a:t>
            </a:r>
            <a:r>
              <a:rPr lang="hu-HU" sz="2400" dirty="0"/>
              <a:t> Society of </a:t>
            </a:r>
            <a:r>
              <a:rPr lang="hu-HU" sz="2400" dirty="0" err="1"/>
              <a:t>America</a:t>
            </a:r>
            <a:r>
              <a:rPr lang="hu-HU" sz="2400" dirty="0"/>
              <a:t>, New York. </a:t>
            </a:r>
            <a:br>
              <a:rPr lang="hu-HU" sz="2400" dirty="0"/>
            </a:br>
            <a:endParaRPr lang="hu-HU" sz="20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21</a:t>
            </a:fld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26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5364088" y="260648"/>
            <a:ext cx="3155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dirty="0"/>
              <a:t>Alba hercegnőjének portréja</a:t>
            </a:r>
          </a:p>
        </p:txBody>
      </p:sp>
    </p:spTree>
    <p:extLst>
      <p:ext uri="{BB962C8B-B14F-4D97-AF65-F5344CB8AC3E}">
        <p14:creationId xmlns:p14="http://schemas.microsoft.com/office/powerpoint/2010/main" val="13424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22</a:t>
            </a:fld>
            <a:endParaRPr lang="hu-H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88640"/>
            <a:ext cx="8881225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215968" y="4653136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Homokban írva:</a:t>
            </a:r>
          </a:p>
          <a:p>
            <a:pPr algn="ctr"/>
            <a:r>
              <a:rPr lang="hu-HU" sz="2400" i="1" dirty="0"/>
              <a:t>„Goya az egyedüli”</a:t>
            </a:r>
          </a:p>
        </p:txBody>
      </p:sp>
    </p:spTree>
    <p:extLst>
      <p:ext uri="{BB962C8B-B14F-4D97-AF65-F5344CB8AC3E}">
        <p14:creationId xmlns:p14="http://schemas.microsoft.com/office/powerpoint/2010/main" val="18935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23</a:t>
            </a:fld>
            <a:endParaRPr lang="hu-H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21680"/>
            <a:ext cx="4503640" cy="638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églalap 4"/>
          <p:cNvSpPr/>
          <p:nvPr/>
        </p:nvSpPr>
        <p:spPr>
          <a:xfrm>
            <a:off x="5580112" y="263579"/>
            <a:ext cx="33650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>
                <a:latin typeface="Arial Unicode MS" pitchFamily="34" charset="-128"/>
                <a:cs typeface="Arial" pitchFamily="34" charset="0"/>
              </a:rPr>
              <a:t>Repültek</a:t>
            </a:r>
          </a:p>
          <a:p>
            <a:endParaRPr lang="hu-HU" altLang="hu-HU" dirty="0">
              <a:latin typeface="Arial Unicode MS" pitchFamily="34" charset="-128"/>
              <a:cs typeface="Arial" pitchFamily="34" charset="0"/>
            </a:endParaRPr>
          </a:p>
          <a:p>
            <a:r>
              <a:rPr lang="hu-HU" dirty="0">
                <a:latin typeface="Arial Unicode MS" pitchFamily="34" charset="-128"/>
                <a:cs typeface="Arial" pitchFamily="34" charset="0"/>
              </a:rPr>
              <a:t>Los </a:t>
            </a:r>
            <a:r>
              <a:rPr lang="hu-HU" dirty="0" err="1">
                <a:latin typeface="Arial Unicode MS" pitchFamily="34" charset="-128"/>
                <a:cs typeface="Arial" pitchFamily="34" charset="0"/>
              </a:rPr>
              <a:t>capricoss</a:t>
            </a:r>
            <a:r>
              <a:rPr lang="hu-HU" dirty="0">
                <a:latin typeface="Arial Unicode MS" pitchFamily="34" charset="-128"/>
                <a:cs typeface="Arial" pitchFamily="34" charset="0"/>
              </a:rPr>
              <a:t> sorozat 61. képe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13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27616" y="274638"/>
            <a:ext cx="4359183" cy="1143000"/>
          </a:xfrm>
        </p:spPr>
        <p:txBody>
          <a:bodyPr>
            <a:normAutofit fontScale="90000"/>
          </a:bodyPr>
          <a:lstStyle/>
          <a:p>
            <a:r>
              <a:rPr lang="hu-HU" sz="2400" b="1" dirty="0" err="1"/>
              <a:t>Gaspar</a:t>
            </a:r>
            <a:r>
              <a:rPr lang="hu-HU" sz="2400" b="1" dirty="0"/>
              <a:t> </a:t>
            </a:r>
            <a:r>
              <a:rPr lang="hu-HU" sz="2400" b="1" dirty="0" err="1"/>
              <a:t>Melchor</a:t>
            </a:r>
            <a:r>
              <a:rPr lang="hu-HU" sz="2400" b="1" dirty="0"/>
              <a:t> de </a:t>
            </a:r>
            <a:r>
              <a:rPr lang="hu-HU" sz="2400" b="1" dirty="0" err="1"/>
              <a:t>Jovellanos</a:t>
            </a:r>
            <a:r>
              <a:rPr lang="hu-HU" sz="2400" b="1" dirty="0"/>
              <a:t/>
            </a:r>
            <a:br>
              <a:rPr lang="hu-HU" sz="2400" b="1" dirty="0"/>
            </a:br>
            <a:r>
              <a:rPr lang="es-ES" sz="2400" dirty="0"/>
              <a:t>1798</a:t>
            </a:r>
            <a:br>
              <a:rPr lang="es-ES" sz="2400" dirty="0"/>
            </a:br>
            <a:r>
              <a:rPr lang="es-ES" sz="2400" dirty="0"/>
              <a:t>Oil on canvas, 205 x 133 cm</a:t>
            </a:r>
            <a:br>
              <a:rPr lang="es-ES" sz="2400" dirty="0"/>
            </a:br>
            <a:r>
              <a:rPr lang="es-ES" sz="2400" dirty="0"/>
              <a:t>Museo del Prado, Madrid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24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183" y="0"/>
            <a:ext cx="4327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628799"/>
            <a:ext cx="3600400" cy="508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0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6023" y="0"/>
            <a:ext cx="8229600" cy="1143000"/>
          </a:xfrm>
        </p:spPr>
        <p:txBody>
          <a:bodyPr>
            <a:noAutofit/>
          </a:bodyPr>
          <a:lstStyle/>
          <a:p>
            <a:r>
              <a:rPr lang="hu-HU" sz="2400" b="1" dirty="0"/>
              <a:t>Az inkvizíció bírósága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1812-1819</a:t>
            </a:r>
            <a:br>
              <a:rPr lang="hu-HU" sz="2400" dirty="0"/>
            </a:br>
            <a:r>
              <a:rPr lang="hu-HU" sz="2400" dirty="0"/>
              <a:t>olaj panelen </a:t>
            </a:r>
            <a:r>
              <a:rPr lang="fr-FR" sz="2400" dirty="0"/>
              <a:t>46 </a:t>
            </a:r>
            <a:r>
              <a:rPr lang="hu-HU" sz="2400" dirty="0"/>
              <a:t>x</a:t>
            </a:r>
            <a:r>
              <a:rPr lang="fr-FR" sz="2400" dirty="0"/>
              <a:t> 73 cm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25</a:t>
            </a:fld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57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5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Bűnbánók körmenete</a:t>
            </a:r>
            <a:br>
              <a:rPr lang="hu-HU" sz="2400" dirty="0"/>
            </a:br>
            <a:r>
              <a:rPr lang="hu-HU" sz="2400" dirty="0"/>
              <a:t>1812-1814</a:t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26</a:t>
            </a:fld>
            <a:endParaRPr lang="hu-H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4275"/>
            <a:ext cx="9144000" cy="546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5949"/>
            <a:ext cx="8229600" cy="1143000"/>
          </a:xfrm>
        </p:spPr>
        <p:txBody>
          <a:bodyPr>
            <a:noAutofit/>
          </a:bodyPr>
          <a:lstStyle/>
          <a:p>
            <a:r>
              <a:rPr lang="hu-HU" sz="2400" dirty="0"/>
              <a:t>Őrültek háza</a:t>
            </a:r>
            <a:br>
              <a:rPr lang="hu-HU" sz="2400" dirty="0"/>
            </a:br>
            <a:r>
              <a:rPr lang="hu-HU" sz="2400" dirty="0"/>
              <a:t>1812-1819</a:t>
            </a:r>
            <a:br>
              <a:rPr lang="hu-HU" sz="2400" dirty="0"/>
            </a:br>
            <a:r>
              <a:rPr lang="hu-HU" sz="2400" dirty="0"/>
              <a:t>olaj, panel 45 × 72 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27</a:t>
            </a:fld>
            <a:endParaRPr lang="hu-H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114"/>
            <a:ext cx="9144000" cy="561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hu-HU" sz="2800" dirty="0"/>
              <a:t>IV. Károly és családja1800-1801</a:t>
            </a:r>
            <a:br>
              <a:rPr lang="hu-HU" sz="2800" dirty="0"/>
            </a:br>
            <a:r>
              <a:rPr lang="hu-HU" sz="2800" dirty="0"/>
              <a:t>282x336cm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28</a:t>
            </a:fld>
            <a:endParaRPr lang="hu-H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20" y="809328"/>
            <a:ext cx="7411451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72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29</a:t>
            </a:fld>
            <a:endParaRPr lang="hu-HU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2327"/>
            <a:ext cx="4068847" cy="368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9" y="744"/>
            <a:ext cx="4530204" cy="369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4644008" y="3728261"/>
            <a:ext cx="55811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/>
              <a:t>(1) Carlos Maria </a:t>
            </a:r>
            <a:r>
              <a:rPr lang="hu-HU" sz="1400" dirty="0" err="1"/>
              <a:t>Isidro</a:t>
            </a:r>
            <a:r>
              <a:rPr lang="hu-HU" sz="1400" dirty="0"/>
              <a:t> (1788–1855)</a:t>
            </a:r>
          </a:p>
          <a:p>
            <a:r>
              <a:rPr lang="hu-HU" sz="1400" dirty="0"/>
              <a:t>(3) the </a:t>
            </a:r>
            <a:r>
              <a:rPr lang="hu-HU" sz="1400" dirty="0" err="1"/>
              <a:t>future</a:t>
            </a:r>
            <a:r>
              <a:rPr lang="hu-HU" sz="1400" dirty="0"/>
              <a:t> </a:t>
            </a:r>
            <a:r>
              <a:rPr lang="hu-HU" sz="1400" dirty="0" err="1"/>
              <a:t>Fernando</a:t>
            </a:r>
            <a:r>
              <a:rPr lang="hu-HU" sz="1400" dirty="0"/>
              <a:t> VII     </a:t>
            </a:r>
          </a:p>
          <a:p>
            <a:r>
              <a:rPr lang="hu-HU" sz="1400" dirty="0"/>
              <a:t>(4) Maria </a:t>
            </a:r>
            <a:r>
              <a:rPr lang="hu-HU" sz="1400" dirty="0" err="1"/>
              <a:t>Josefa</a:t>
            </a:r>
            <a:r>
              <a:rPr lang="hu-HU" sz="1400" dirty="0"/>
              <a:t> (1744–1801)     </a:t>
            </a:r>
          </a:p>
          <a:p>
            <a:r>
              <a:rPr lang="hu-HU" sz="1400" dirty="0"/>
              <a:t>(5) Maria </a:t>
            </a:r>
            <a:r>
              <a:rPr lang="hu-HU" sz="1400" dirty="0" err="1"/>
              <a:t>Antonia</a:t>
            </a:r>
            <a:r>
              <a:rPr lang="hu-HU" sz="1400" dirty="0"/>
              <a:t> of </a:t>
            </a:r>
            <a:r>
              <a:rPr lang="hu-HU" sz="1400" dirty="0" err="1"/>
              <a:t>Naples</a:t>
            </a:r>
            <a:r>
              <a:rPr lang="hu-HU" sz="1400" dirty="0"/>
              <a:t>     </a:t>
            </a:r>
          </a:p>
          <a:p>
            <a:r>
              <a:rPr lang="hu-HU" sz="1400" dirty="0"/>
              <a:t>(6) </a:t>
            </a:r>
            <a:r>
              <a:rPr lang="hu-HU" sz="1400" dirty="0" err="1"/>
              <a:t>María</a:t>
            </a:r>
            <a:r>
              <a:rPr lang="hu-HU" sz="1400" dirty="0"/>
              <a:t> </a:t>
            </a:r>
            <a:r>
              <a:rPr lang="hu-HU" sz="1400" dirty="0" err="1"/>
              <a:t>Isabel</a:t>
            </a:r>
            <a:r>
              <a:rPr lang="hu-HU" sz="1400" dirty="0"/>
              <a:t> (1789–1848) </a:t>
            </a:r>
          </a:p>
          <a:p>
            <a:r>
              <a:rPr lang="hu-HU" sz="1400" dirty="0"/>
              <a:t>(7) Maria </a:t>
            </a:r>
            <a:r>
              <a:rPr lang="hu-HU" sz="1400" dirty="0" err="1"/>
              <a:t>Luisa</a:t>
            </a:r>
            <a:r>
              <a:rPr lang="hu-HU" sz="1400" dirty="0"/>
              <a:t> of Parma (1751–1819) </a:t>
            </a:r>
          </a:p>
          <a:p>
            <a:r>
              <a:rPr lang="hu-HU" sz="1400" dirty="0"/>
              <a:t>(8) Francisco de Paula (1794–1865</a:t>
            </a:r>
          </a:p>
          <a:p>
            <a:r>
              <a:rPr lang="hu-HU" sz="1400" dirty="0"/>
              <a:t>(9) Charles IV (1748–1819) – King</a:t>
            </a:r>
          </a:p>
          <a:p>
            <a:r>
              <a:rPr lang="hu-HU" sz="1400" dirty="0"/>
              <a:t>(10) Don Antonio </a:t>
            </a:r>
            <a:r>
              <a:rPr lang="hu-HU" sz="1400" dirty="0" err="1"/>
              <a:t>Pascual</a:t>
            </a:r>
            <a:r>
              <a:rPr lang="hu-HU" sz="1400" dirty="0"/>
              <a:t> (1755–1817) </a:t>
            </a:r>
          </a:p>
          <a:p>
            <a:r>
              <a:rPr lang="hu-HU" sz="1400" dirty="0"/>
              <a:t>(11) </a:t>
            </a:r>
            <a:r>
              <a:rPr lang="hu-HU" sz="1400" dirty="0" err="1"/>
              <a:t>Carlota</a:t>
            </a:r>
            <a:r>
              <a:rPr lang="hu-HU" sz="1400" dirty="0"/>
              <a:t> </a:t>
            </a:r>
            <a:r>
              <a:rPr lang="hu-HU" sz="1400" dirty="0" err="1"/>
              <a:t>Joaquina</a:t>
            </a:r>
            <a:r>
              <a:rPr lang="hu-HU" sz="1400" dirty="0"/>
              <a:t> (1775–1830, </a:t>
            </a:r>
          </a:p>
          <a:p>
            <a:r>
              <a:rPr lang="hu-HU" sz="1400" dirty="0"/>
              <a:t>(12) Don Luis de Parma (1773–1803)</a:t>
            </a:r>
          </a:p>
          <a:p>
            <a:r>
              <a:rPr lang="hu-HU" sz="1400" dirty="0"/>
              <a:t>(13) </a:t>
            </a:r>
            <a:r>
              <a:rPr lang="hu-HU" sz="1400" dirty="0" err="1"/>
              <a:t>their</a:t>
            </a:r>
            <a:r>
              <a:rPr lang="hu-HU" sz="1400" dirty="0"/>
              <a:t> baby Carlos Luis (1799–1883</a:t>
            </a:r>
          </a:p>
          <a:p>
            <a:r>
              <a:rPr lang="hu-HU" sz="1400" dirty="0"/>
              <a:t>(14) </a:t>
            </a:r>
            <a:r>
              <a:rPr lang="hu-HU" sz="1400" dirty="0" err="1"/>
              <a:t>his</a:t>
            </a:r>
            <a:r>
              <a:rPr lang="hu-HU" sz="1400" dirty="0"/>
              <a:t> </a:t>
            </a:r>
            <a:r>
              <a:rPr lang="hu-HU" sz="1400" dirty="0" err="1"/>
              <a:t>wife</a:t>
            </a:r>
            <a:r>
              <a:rPr lang="hu-HU" sz="1400" dirty="0"/>
              <a:t> Maria </a:t>
            </a:r>
            <a:r>
              <a:rPr lang="hu-HU" sz="1400" dirty="0" err="1"/>
              <a:t>Luisa</a:t>
            </a:r>
            <a:r>
              <a:rPr lang="hu-HU" sz="1400" dirty="0"/>
              <a:t> (1782–1824) </a:t>
            </a:r>
          </a:p>
          <a:p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6852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es-ES" sz="3200" b="1" dirty="0"/>
              <a:t>Francisco José de Goya y Lucientes</a:t>
            </a:r>
            <a:br>
              <a:rPr lang="es-ES" sz="3200" b="1" dirty="0"/>
            </a:br>
            <a:r>
              <a:rPr lang="hu-HU" sz="3200" b="1" dirty="0"/>
              <a:t>1746-1828</a:t>
            </a:r>
            <a:endParaRPr lang="hu-HU" sz="32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</a:t>
            </a:fld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3"/>
            <a:ext cx="5508104" cy="689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1438" y="4653136"/>
            <a:ext cx="2289414" cy="129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97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30</a:t>
            </a:fld>
            <a:endParaRPr lang="hu-HU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345160" cy="41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6" y="2492896"/>
            <a:ext cx="343742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704975"/>
            <a:ext cx="28575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783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451976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BR" sz="2800" b="1" dirty="0"/>
              <a:t>Parma Maria Francisco Louise királynő portréja 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400" dirty="0"/>
              <a:t>205 x 130cm</a:t>
            </a:r>
            <a:r>
              <a:rPr lang="pt-BR" sz="2800" b="1" dirty="0"/>
              <a:t/>
            </a:r>
            <a:br>
              <a:rPr lang="pt-BR" sz="2800" b="1" dirty="0"/>
            </a:b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31</a:t>
            </a:fld>
            <a:endParaRPr lang="hu-H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176" y="0"/>
            <a:ext cx="4245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12" y="3014712"/>
            <a:ext cx="2952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349896" y="2132856"/>
            <a:ext cx="22699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err="1"/>
              <a:t>Infante</a:t>
            </a:r>
            <a:r>
              <a:rPr lang="hu-HU" b="1" dirty="0"/>
              <a:t> Maria </a:t>
            </a:r>
            <a:r>
              <a:rPr lang="hu-HU" b="1" dirty="0" err="1"/>
              <a:t>Isabella</a:t>
            </a:r>
            <a:endParaRPr lang="hu-HU" b="1" dirty="0"/>
          </a:p>
          <a:p>
            <a:r>
              <a:rPr lang="hu-HU" b="1" dirty="0"/>
              <a:t>1800</a:t>
            </a:r>
          </a:p>
          <a:p>
            <a:r>
              <a:rPr lang="hu-HU" dirty="0"/>
              <a:t>84 x 67 cm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763198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4048" y="836712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hu-HU" sz="2400" dirty="0" err="1"/>
              <a:t>Chinchon</a:t>
            </a:r>
            <a:r>
              <a:rPr lang="hu-HU" sz="2400" dirty="0"/>
              <a:t> grófnője</a:t>
            </a:r>
            <a:br>
              <a:rPr lang="hu-HU" sz="2400" dirty="0"/>
            </a:br>
            <a:r>
              <a:rPr lang="hu-HU" sz="2400" dirty="0"/>
              <a:t>c. 1800</a:t>
            </a:r>
            <a:br>
              <a:rPr lang="hu-HU" sz="2400" dirty="0"/>
            </a:br>
            <a:r>
              <a:rPr lang="hu-HU" sz="2000" dirty="0" err="1"/>
              <a:t>Oil</a:t>
            </a:r>
            <a:r>
              <a:rPr lang="hu-HU" sz="2000" dirty="0"/>
              <a:t> </a:t>
            </a:r>
            <a:r>
              <a:rPr lang="hu-HU" sz="2000" dirty="0" err="1"/>
              <a:t>on</a:t>
            </a:r>
            <a:r>
              <a:rPr lang="hu-HU" sz="2000" dirty="0"/>
              <a:t> </a:t>
            </a:r>
            <a:r>
              <a:rPr lang="hu-HU" sz="2000" dirty="0" err="1"/>
              <a:t>canvas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216 cm × 144 cm </a:t>
            </a:r>
            <a:br>
              <a:rPr lang="hu-HU" sz="2000" dirty="0"/>
            </a:br>
            <a:r>
              <a:rPr lang="hu-HU" sz="2000" dirty="0"/>
              <a:t>Madrid, </a:t>
            </a:r>
            <a:r>
              <a:rPr lang="hu-HU" sz="2000" dirty="0" err="1"/>
              <a:t>Padró</a:t>
            </a:r>
            <a:r>
              <a:rPr lang="hu-HU" sz="2000" dirty="0"/>
              <a:t/>
            </a:r>
            <a:br>
              <a:rPr lang="hu-HU" sz="2000" dirty="0"/>
            </a:b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32</a:t>
            </a:fld>
            <a:endParaRPr lang="hu-H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566253" cy="684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3573016"/>
            <a:ext cx="19685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6184136" y="2950844"/>
            <a:ext cx="1624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Manuel </a:t>
            </a:r>
            <a:r>
              <a:rPr lang="hu-HU" dirty="0" err="1"/>
              <a:t>Godoy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781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33</a:t>
            </a:fld>
            <a:endParaRPr lang="hu-HU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-248"/>
            <a:ext cx="3986241" cy="685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7504" y="476672"/>
            <a:ext cx="33123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/>
              <a:t>María</a:t>
            </a:r>
            <a:r>
              <a:rPr lang="hu-HU" sz="2400" dirty="0"/>
              <a:t> </a:t>
            </a:r>
            <a:r>
              <a:rPr lang="hu-HU" sz="2400" dirty="0" err="1"/>
              <a:t>Luisa</a:t>
            </a:r>
            <a:r>
              <a:rPr lang="hu-HU" sz="2400" dirty="0"/>
              <a:t> de </a:t>
            </a:r>
            <a:r>
              <a:rPr lang="hu-HU" sz="2400" dirty="0" err="1"/>
              <a:t>Borbón</a:t>
            </a:r>
            <a:r>
              <a:rPr lang="hu-HU" sz="2400" dirty="0"/>
              <a:t> y </a:t>
            </a:r>
            <a:r>
              <a:rPr lang="hu-HU" sz="2400" dirty="0" err="1"/>
              <a:t>Vallabriga</a:t>
            </a:r>
            <a:r>
              <a:rPr lang="hu-HU" sz="2400" dirty="0"/>
              <a:t> portréja</a:t>
            </a:r>
          </a:p>
          <a:p>
            <a:pPr algn="ctr"/>
            <a:endParaRPr lang="hu-HU" sz="2400" dirty="0"/>
          </a:p>
          <a:p>
            <a:pPr algn="ctr"/>
            <a:r>
              <a:rPr lang="hu-HU" sz="2000" dirty="0"/>
              <a:t>1800</a:t>
            </a:r>
          </a:p>
          <a:p>
            <a:pPr algn="ctr"/>
            <a:endParaRPr lang="hu-HU" sz="2000" dirty="0"/>
          </a:p>
          <a:p>
            <a:pPr algn="ctr"/>
            <a:r>
              <a:rPr lang="hu-HU" sz="2000" dirty="0"/>
              <a:t>220x140 cm</a:t>
            </a:r>
          </a:p>
        </p:txBody>
      </p:sp>
    </p:spTree>
    <p:extLst>
      <p:ext uri="{BB962C8B-B14F-4D97-AF65-F5344CB8AC3E}">
        <p14:creationId xmlns:p14="http://schemas.microsoft.com/office/powerpoint/2010/main" val="2175449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dirty="0"/>
              <a:t>Manuel </a:t>
            </a:r>
            <a:r>
              <a:rPr lang="hu-HU" sz="2400" dirty="0" err="1"/>
              <a:t>Godoy</a:t>
            </a:r>
            <a:r>
              <a:rPr lang="hu-HU" sz="2400" dirty="0"/>
              <a:t> portréja</a:t>
            </a:r>
            <a:br>
              <a:rPr lang="hu-HU" sz="2400" dirty="0"/>
            </a:br>
            <a:r>
              <a:rPr lang="hu-HU" sz="2400" dirty="0"/>
              <a:t>1801</a:t>
            </a:r>
            <a:br>
              <a:rPr lang="hu-HU" sz="2400" dirty="0"/>
            </a:br>
            <a:r>
              <a:rPr lang="fr-FR" sz="2400" dirty="0"/>
              <a:t>180 </a:t>
            </a:r>
            <a:r>
              <a:rPr lang="hu-HU" sz="2400" dirty="0"/>
              <a:t>x</a:t>
            </a:r>
            <a:r>
              <a:rPr lang="fr-FR" sz="2400" dirty="0"/>
              <a:t>267 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34</a:t>
            </a:fld>
            <a:endParaRPr lang="hu-HU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620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223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4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67544" y="4046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 </a:t>
            </a:r>
            <a:r>
              <a:rPr lang="hu-HU" b="1" dirty="0"/>
              <a:t>Munkái: </a:t>
            </a:r>
            <a:br>
              <a:rPr lang="hu-HU" b="1" dirty="0"/>
            </a:br>
            <a:r>
              <a:rPr lang="hu-HU" b="1" dirty="0"/>
              <a:t>- kartonképek </a:t>
            </a:r>
            <a:br>
              <a:rPr lang="hu-HU" b="1" dirty="0"/>
            </a:br>
            <a:endParaRPr lang="hu-H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0"/>
            <a:ext cx="3496353" cy="266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429962" y="2740333"/>
            <a:ext cx="87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hu-HU" b="1" dirty="0" smtClean="0"/>
              <a:t>A korát bemutató portrék:</a:t>
            </a:r>
          </a:p>
          <a:p>
            <a:pPr marL="285750" indent="-285750">
              <a:buFontTx/>
              <a:buChar char="-"/>
            </a:pPr>
            <a:endParaRPr lang="hu-HU" b="1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072" y="3356991"/>
            <a:ext cx="1281196" cy="163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374904"/>
            <a:ext cx="1276402" cy="160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356992"/>
            <a:ext cx="1144804" cy="163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339077"/>
            <a:ext cx="964970" cy="163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96947" y="3384346"/>
            <a:ext cx="900460" cy="158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3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5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23528" y="462054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- Freskók:</a:t>
            </a:r>
            <a:r>
              <a:rPr lang="hu-HU" dirty="0"/>
              <a:t> 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4608512" cy="307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06" y="4149080"/>
            <a:ext cx="3206157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4121490"/>
            <a:ext cx="1583288" cy="233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4919" y="4093901"/>
            <a:ext cx="1709330" cy="230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9512" y="354901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- Los </a:t>
            </a:r>
            <a:r>
              <a:rPr lang="hu-HU" sz="2400" dirty="0" err="1"/>
              <a:t>caprichos</a:t>
            </a:r>
            <a:r>
              <a:rPr lang="hu-HU" sz="2400" dirty="0"/>
              <a:t>: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026647"/>
            <a:ext cx="1656183" cy="234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0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3528392" cy="1143000"/>
          </a:xfrm>
        </p:spPr>
        <p:txBody>
          <a:bodyPr>
            <a:normAutofit/>
          </a:bodyPr>
          <a:lstStyle/>
          <a:p>
            <a:pPr algn="l"/>
            <a:r>
              <a:rPr lang="hu-HU" sz="2400" dirty="0"/>
              <a:t>- A háború borzalmai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6</a:t>
            </a:fld>
            <a:endParaRPr lang="hu-HU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203848" y="692696"/>
            <a:ext cx="254120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2669465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7504" y="3573016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- Fekete festmények: 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548632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7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2070" y="16471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hu-HU" sz="2400" dirty="0"/>
              <a:t>Áldozat </a:t>
            </a:r>
            <a:r>
              <a:rPr lang="hu-HU" sz="2400" dirty="0" err="1"/>
              <a:t>Vestának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1771</a:t>
            </a:r>
            <a:br>
              <a:rPr lang="hu-HU" sz="2400" dirty="0"/>
            </a:br>
            <a:r>
              <a:rPr lang="hu-HU" sz="2400" dirty="0"/>
              <a:t>Olaj, </a:t>
            </a:r>
            <a:r>
              <a:rPr lang="hu-HU" sz="2000" dirty="0"/>
              <a:t>32,5 × 24 cm </a:t>
            </a:r>
            <a:endParaRPr lang="hu-HU" sz="24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7</a:t>
            </a:fld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AE5997E8-52D7-45F0-A663-B2F91442B29B}"/>
              </a:ext>
            </a:extLst>
          </p:cNvPr>
          <p:cNvSpPr txBox="1"/>
          <p:nvPr/>
        </p:nvSpPr>
        <p:spPr>
          <a:xfrm>
            <a:off x="5013196" y="136525"/>
            <a:ext cx="343895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rgbClr val="54595D"/>
                </a:solidFill>
                <a:effectLst/>
                <a:latin typeface="-apple-system"/>
              </a:rPr>
              <a:t>Áldozat </a:t>
            </a:r>
            <a:r>
              <a:rPr lang="hu-HU" sz="2400" b="1" dirty="0" err="1">
                <a:solidFill>
                  <a:srgbClr val="54595D"/>
                </a:solidFill>
                <a:effectLst/>
                <a:latin typeface="-apple-system"/>
              </a:rPr>
              <a:t>Pánnak</a:t>
            </a:r>
            <a:r>
              <a:rPr lang="hu-HU" sz="2400" b="1" dirty="0">
                <a:solidFill>
                  <a:srgbClr val="54595D"/>
                </a:solidFill>
                <a:effectLst/>
                <a:latin typeface="-apple-system"/>
              </a:rPr>
              <a:t>, </a:t>
            </a:r>
          </a:p>
          <a:p>
            <a:pPr algn="ctr"/>
            <a:r>
              <a:rPr lang="hu-HU" b="0" i="0" dirty="0">
                <a:solidFill>
                  <a:srgbClr val="54595D"/>
                </a:solidFill>
                <a:effectLst/>
                <a:latin typeface="-apple-system"/>
              </a:rPr>
              <a:t>1771.</a:t>
            </a:r>
          </a:p>
          <a:p>
            <a:pPr algn="ctr"/>
            <a:r>
              <a:rPr lang="hu-HU" sz="2000" dirty="0"/>
              <a:t>Olaj, </a:t>
            </a:r>
            <a:r>
              <a:rPr lang="hu-HU" dirty="0"/>
              <a:t>32,5 × 24 cm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xmlns="" id="{EDBE6644-65A1-4CE1-8D93-EFF81B23C0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507" y="1150665"/>
            <a:ext cx="4229305" cy="5639072"/>
          </a:xfrm>
          <a:prstGeom prst="rect">
            <a:avLst/>
          </a:prstGeom>
        </p:spPr>
      </p:pic>
      <p:pic>
        <p:nvPicPr>
          <p:cNvPr id="1026" name="Picture 2" descr="D:\0\the-sacrifice-to-vesta.jpg!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43000"/>
            <a:ext cx="4305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9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 Napernyő</a:t>
            </a:r>
            <a:br>
              <a:rPr lang="hu-HU" sz="2400" dirty="0"/>
            </a:br>
            <a:r>
              <a:rPr lang="hu-HU" sz="2400" dirty="0"/>
              <a:t>1777</a:t>
            </a:r>
            <a:br>
              <a:rPr lang="hu-HU" sz="2400" dirty="0"/>
            </a:br>
            <a:r>
              <a:rPr lang="hu-HU" sz="2400" dirty="0"/>
              <a:t>104 x 152cm</a:t>
            </a: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8</a:t>
            </a:fld>
            <a:endParaRPr lang="hu-HU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617381"/>
            <a:ext cx="7358066" cy="51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/>
              <a:t>Labdajátékok </a:t>
            </a:r>
            <a:br>
              <a:rPr lang="hu-HU" sz="2800" dirty="0"/>
            </a:br>
            <a:r>
              <a:rPr lang="hu-HU" sz="2800" dirty="0"/>
              <a:t>1779</a:t>
            </a:r>
            <a:br>
              <a:rPr lang="hu-HU" sz="2800" dirty="0"/>
            </a:br>
            <a:r>
              <a:rPr lang="hu-HU" sz="2800" dirty="0"/>
              <a:t>olaj, </a:t>
            </a:r>
            <a:r>
              <a:rPr lang="hu-HU" sz="2400" dirty="0"/>
              <a:t>261 × 470 cm</a:t>
            </a:r>
            <a:endParaRPr lang="hu-HU" sz="28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412-A6F3-4949-916C-2B733B66A523}" type="slidenum">
              <a:rPr lang="hu-HU" smtClean="0"/>
              <a:t>9</a:t>
            </a:fld>
            <a:endParaRPr lang="hu-HU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7526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9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367</Words>
  <Application>Microsoft Office PowerPoint</Application>
  <PresentationFormat>Diavetítés a képernyőre (4:3 oldalarány)</PresentationFormat>
  <Paragraphs>107</Paragraphs>
  <Slides>34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5" baseType="lpstr">
      <vt:lpstr>Office-téma</vt:lpstr>
      <vt:lpstr>Francisco José de y Lucientes Goya 1746-1828</vt:lpstr>
      <vt:lpstr>PowerPoint bemutató</vt:lpstr>
      <vt:lpstr>Francisco José de Goya y Lucientes 1746-1828</vt:lpstr>
      <vt:lpstr>PowerPoint bemutató</vt:lpstr>
      <vt:lpstr>PowerPoint bemutató</vt:lpstr>
      <vt:lpstr>- A háború borzalmai</vt:lpstr>
      <vt:lpstr>Áldozat Vestának 1771 Olaj, 32,5 × 24 cm </vt:lpstr>
      <vt:lpstr>  Napernyő 1777 104 x 152cm</vt:lpstr>
      <vt:lpstr>Labdajátékok  1779 olaj, 261 × 470 cm</vt:lpstr>
      <vt:lpstr>Vízhordó leány   (1808-1812) 68 x 50,5 cm</vt:lpstr>
      <vt:lpstr>Mesterei:   1 José Luzán y Martínez</vt:lpstr>
      <vt:lpstr>Felesége, Josefa</vt:lpstr>
      <vt:lpstr>PowerPoint bemutató</vt:lpstr>
      <vt:lpstr>Ceán Bermúdez feleségének képmása  1792-1793 körül  Olaj, vászon:121x84,5cm  Szépművészeti Múzeum</vt:lpstr>
      <vt:lpstr>PowerPoint bemutató</vt:lpstr>
      <vt:lpstr>PowerPoint bemutató</vt:lpstr>
      <vt:lpstr>Juan Agustín Ceán Bermúdez portréja  1786 olaj vásznon 122 × 88 cm </vt:lpstr>
      <vt:lpstr>PowerPoint bemutató</vt:lpstr>
      <vt:lpstr>José Álvarez de Toledo, Marquis of Villafranca  Ca. 1795.  Oil on canvas.</vt:lpstr>
      <vt:lpstr>PowerPoint bemutató</vt:lpstr>
      <vt:lpstr>A fekete hercegnő 1797,  Hispanic Society of America, New York.  </vt:lpstr>
      <vt:lpstr>PowerPoint bemutató</vt:lpstr>
      <vt:lpstr>PowerPoint bemutató</vt:lpstr>
      <vt:lpstr>Gaspar Melchor de Jovellanos 1798 Oil on canvas, 205 x 133 cm Museo del Prado, Madrid</vt:lpstr>
      <vt:lpstr>Az inkvizíció bírósága 1812-1819 olaj panelen 46 x 73 cm</vt:lpstr>
      <vt:lpstr>Bűnbánók körmenete 1812-1814 </vt:lpstr>
      <vt:lpstr>Őrültek háza 1812-1819 olaj, panel 45 × 72 cm</vt:lpstr>
      <vt:lpstr>IV. Károly és családja1800-1801 282x336cm</vt:lpstr>
      <vt:lpstr>PowerPoint bemutató</vt:lpstr>
      <vt:lpstr>PowerPoint bemutató</vt:lpstr>
      <vt:lpstr>Parma Maria Francisco Louise királynő portréja  205 x 130cm </vt:lpstr>
      <vt:lpstr>Chinchon grófnője c. 1800 Oil on canvas 216 cm × 144 cm  Madrid, Padró </vt:lpstr>
      <vt:lpstr>PowerPoint bemutató</vt:lpstr>
      <vt:lpstr>Manuel Godoy portréja 1801 180 x267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Francisco José de y Lucientes Goya 1746-1828</dc:title>
  <dc:creator>Judit</dc:creator>
  <cp:lastModifiedBy>Judit</cp:lastModifiedBy>
  <cp:revision>11</cp:revision>
  <dcterms:created xsi:type="dcterms:W3CDTF">2024-01-14T10:46:59Z</dcterms:created>
  <dcterms:modified xsi:type="dcterms:W3CDTF">2024-01-14T11:30:04Z</dcterms:modified>
</cp:coreProperties>
</file>