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6" r:id="rId2"/>
    <p:sldId id="261" r:id="rId3"/>
    <p:sldId id="283" r:id="rId4"/>
    <p:sldId id="258" r:id="rId5"/>
    <p:sldId id="259" r:id="rId6"/>
    <p:sldId id="264" r:id="rId7"/>
    <p:sldId id="265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93" r:id="rId30"/>
    <p:sldId id="290" r:id="rId31"/>
    <p:sldId id="289" r:id="rId32"/>
    <p:sldId id="291" r:id="rId33"/>
    <p:sldId id="292" r:id="rId34"/>
    <p:sldId id="294" r:id="rId35"/>
    <p:sldId id="295" r:id="rId36"/>
    <p:sldId id="297" r:id="rId37"/>
    <p:sldId id="25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25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7" r:id="rId57"/>
    <p:sldId id="318" r:id="rId58"/>
    <p:sldId id="320" r:id="rId59"/>
    <p:sldId id="322" r:id="rId60"/>
    <p:sldId id="326" r:id="rId61"/>
    <p:sldId id="327" r:id="rId62"/>
    <p:sldId id="333" r:id="rId63"/>
    <p:sldId id="334" r:id="rId64"/>
    <p:sldId id="335" r:id="rId65"/>
    <p:sldId id="328" r:id="rId66"/>
    <p:sldId id="330" r:id="rId67"/>
    <p:sldId id="331" r:id="rId68"/>
    <p:sldId id="332" r:id="rId69"/>
    <p:sldId id="336" r:id="rId70"/>
    <p:sldId id="337" r:id="rId71"/>
    <p:sldId id="338" r:id="rId72"/>
    <p:sldId id="339" r:id="rId73"/>
    <p:sldId id="346" r:id="rId74"/>
    <p:sldId id="345" r:id="rId75"/>
    <p:sldId id="341" r:id="rId76"/>
    <p:sldId id="347" r:id="rId77"/>
    <p:sldId id="340" r:id="rId78"/>
    <p:sldId id="342" r:id="rId79"/>
    <p:sldId id="344" r:id="rId80"/>
    <p:sldId id="343" r:id="rId81"/>
    <p:sldId id="348" r:id="rId82"/>
    <p:sldId id="349" r:id="rId83"/>
    <p:sldId id="350" r:id="rId84"/>
    <p:sldId id="351" r:id="rId85"/>
    <p:sldId id="353" r:id="rId86"/>
    <p:sldId id="352" r:id="rId87"/>
    <p:sldId id="355" r:id="rId88"/>
    <p:sldId id="354" r:id="rId8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70" autoAdjust="0"/>
  </p:normalViewPr>
  <p:slideViewPr>
    <p:cSldViewPr showGuides="1">
      <p:cViewPr>
        <p:scale>
          <a:sx n="54" d="100"/>
          <a:sy n="54" d="100"/>
        </p:scale>
        <p:origin x="-1133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A6733-7294-4426-811B-6D264F34BA4C}" type="datetimeFigureOut">
              <a:rPr lang="hu-HU" smtClean="0"/>
              <a:pPr/>
              <a:t>2024. 01. 27.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3341C-AD2B-400B-8241-EF8929C12D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333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A395-B8B9-42E8-89BF-3D63C92D94C1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3341C-AD2B-400B-8241-EF8929C12DFF}" type="slidenum">
              <a:rPr lang="hu-HU" smtClean="0"/>
              <a:pPr/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A395-B8B9-42E8-89BF-3D63C92D94C1}" type="slidenum">
              <a:rPr lang="hu-HU" smtClean="0"/>
              <a:pPr/>
              <a:t>42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A395-B8B9-42E8-89BF-3D63C92D94C1}" type="slidenum">
              <a:rPr lang="hu-HU" smtClean="0"/>
              <a:pPr/>
              <a:t>46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FD43-4DF4-4A6B-AD57-B50234457A3C}" type="datetimeFigureOut">
              <a:rPr lang="hu-HU" smtClean="0"/>
              <a:pPr/>
              <a:t>2024. 01. 27.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8358-754F-4FF3-8A47-E691611FD6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FD43-4DF4-4A6B-AD57-B50234457A3C}" type="datetimeFigureOut">
              <a:rPr lang="hu-HU" smtClean="0"/>
              <a:pPr/>
              <a:t>2024. 01. 27.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8358-754F-4FF3-8A47-E691611FD6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FD43-4DF4-4A6B-AD57-B50234457A3C}" type="datetimeFigureOut">
              <a:rPr lang="hu-HU" smtClean="0"/>
              <a:pPr/>
              <a:t>2024. 01. 27.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8358-754F-4FF3-8A47-E691611FD6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FD43-4DF4-4A6B-AD57-B50234457A3C}" type="datetimeFigureOut">
              <a:rPr lang="hu-HU" smtClean="0"/>
              <a:pPr/>
              <a:t>2024. 01. 27.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8358-754F-4FF3-8A47-E691611FD6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FD43-4DF4-4A6B-AD57-B50234457A3C}" type="datetimeFigureOut">
              <a:rPr lang="hu-HU" smtClean="0"/>
              <a:pPr/>
              <a:t>2024. 01. 27.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8358-754F-4FF3-8A47-E691611FD6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FD43-4DF4-4A6B-AD57-B50234457A3C}" type="datetimeFigureOut">
              <a:rPr lang="hu-HU" smtClean="0"/>
              <a:pPr/>
              <a:t>2024. 01. 27.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8358-754F-4FF3-8A47-E691611FD6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FD43-4DF4-4A6B-AD57-B50234457A3C}" type="datetimeFigureOut">
              <a:rPr lang="hu-HU" smtClean="0"/>
              <a:pPr/>
              <a:t>2024. 01. 27.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8358-754F-4FF3-8A47-E691611FD6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FD43-4DF4-4A6B-AD57-B50234457A3C}" type="datetimeFigureOut">
              <a:rPr lang="hu-HU" smtClean="0"/>
              <a:pPr/>
              <a:t>2024. 01. 27.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8358-754F-4FF3-8A47-E691611FD6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FD43-4DF4-4A6B-AD57-B50234457A3C}" type="datetimeFigureOut">
              <a:rPr lang="hu-HU" smtClean="0"/>
              <a:pPr/>
              <a:t>2024. 01. 27.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8358-754F-4FF3-8A47-E691611FD6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FD43-4DF4-4A6B-AD57-B50234457A3C}" type="datetimeFigureOut">
              <a:rPr lang="hu-HU" smtClean="0"/>
              <a:pPr/>
              <a:t>2024. 01. 27.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8358-754F-4FF3-8A47-E691611FD6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FD43-4DF4-4A6B-AD57-B50234457A3C}" type="datetimeFigureOut">
              <a:rPr lang="hu-HU" smtClean="0"/>
              <a:pPr/>
              <a:t>2024. 01. 27.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8358-754F-4FF3-8A47-E691611FD6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2FD43-4DF4-4A6B-AD57-B50234457A3C}" type="datetimeFigureOut">
              <a:rPr lang="hu-HU" smtClean="0"/>
              <a:pPr/>
              <a:t>2024. 01. 27.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08358-754F-4FF3-8A47-E691611FD67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tmagazin.hu/files/magazine_pdf/artm_82_compressed.pd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mng.hu/egy-felszemu-festo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ttoriliguri.info/pittori-liguri/pittori-liguri-800-900/marko-henr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invaluable.com/artist/marko-henry-9qy9n7ba4r/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hu.wikipedia.org/wiki/Id._Mark%C3%B3_K%C3%A1roly_m%C5%B1veinek_list%C3%A1ja" TargetMode="Externa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tmagazin.hu/articles/archivum/5e28237f1233920ff7aae95d15860ad7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5031" y="620688"/>
            <a:ext cx="8964488" cy="2475706"/>
          </a:xfrm>
        </p:spPr>
        <p:txBody>
          <a:bodyPr>
            <a:noAutofit/>
          </a:bodyPr>
          <a:lstStyle/>
          <a:p>
            <a:r>
              <a:rPr lang="hu-HU" sz="5400" b="1" dirty="0" smtClean="0">
                <a:latin typeface="Arial Black" pitchFamily="34" charset="0"/>
              </a:rPr>
              <a:t>Id. MARKÓ KÁROLY </a:t>
            </a:r>
            <a:r>
              <a:rPr lang="hu-HU" sz="4800" b="1" dirty="0" smtClean="0">
                <a:latin typeface="Arial Black" pitchFamily="34" charset="0"/>
              </a:rPr>
              <a:t/>
            </a:r>
            <a:br>
              <a:rPr lang="hu-HU" sz="4800" b="1" dirty="0" smtClean="0">
                <a:latin typeface="Arial Black" pitchFamily="34" charset="0"/>
              </a:rPr>
            </a:br>
            <a:r>
              <a:rPr lang="hu-HU" sz="4800" b="1" dirty="0" smtClean="0">
                <a:latin typeface="Arial Black" pitchFamily="34" charset="0"/>
              </a:rPr>
              <a:t> 1793–1860 </a:t>
            </a:r>
            <a:r>
              <a:rPr lang="hu-HU" sz="4800" dirty="0" smtClean="0"/>
              <a:t/>
            </a:r>
            <a:br>
              <a:rPr lang="hu-HU" sz="4800" dirty="0" smtClean="0"/>
            </a:br>
            <a:r>
              <a:rPr lang="hu-HU" sz="3600" b="1" dirty="0" smtClean="0">
                <a:latin typeface="Arial Black" pitchFamily="34" charset="0"/>
              </a:rPr>
              <a:t>és</a:t>
            </a:r>
            <a:r>
              <a:rPr lang="hu-HU" sz="4800" b="1" dirty="0" smtClean="0">
                <a:latin typeface="Arial Black" pitchFamily="34" charset="0"/>
              </a:rPr>
              <a:t/>
            </a:r>
            <a:br>
              <a:rPr lang="hu-HU" sz="4800" b="1" dirty="0" smtClean="0">
                <a:latin typeface="Arial Black" pitchFamily="34" charset="0"/>
              </a:rPr>
            </a:br>
            <a:r>
              <a:rPr lang="hu-HU" b="1" dirty="0" smtClean="0">
                <a:latin typeface="Arial Black" pitchFamily="34" charset="0"/>
              </a:rPr>
              <a:t> GYERMEKEI</a:t>
            </a:r>
            <a:endParaRPr lang="hu-HU" b="1" dirty="0">
              <a:latin typeface="Arial Black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77788" y="3356992"/>
            <a:ext cx="8388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 Black" pitchFamily="34" charset="0"/>
              </a:rPr>
              <a:t>Ifj. MARKÓ KÁROLY            1822 – 1891</a:t>
            </a:r>
          </a:p>
          <a:p>
            <a:r>
              <a:rPr lang="hu-HU" sz="2800" b="1" dirty="0" smtClean="0">
                <a:latin typeface="Arial Black" pitchFamily="34" charset="0"/>
              </a:rPr>
              <a:t>       MARKÓ ANDRÁS          1824 – 1895</a:t>
            </a:r>
          </a:p>
          <a:p>
            <a:r>
              <a:rPr lang="hu-HU" sz="2800" b="1" dirty="0">
                <a:latin typeface="Arial Black" pitchFamily="34" charset="0"/>
              </a:rPr>
              <a:t> </a:t>
            </a:r>
            <a:r>
              <a:rPr lang="hu-HU" sz="2800" b="1" dirty="0" smtClean="0">
                <a:latin typeface="Arial Black" pitchFamily="34" charset="0"/>
              </a:rPr>
              <a:t>      MARKÓ FERENC           1832 – 1874</a:t>
            </a:r>
          </a:p>
          <a:p>
            <a:r>
              <a:rPr lang="hu-HU" sz="2800" b="1" dirty="0">
                <a:latin typeface="Arial Black" pitchFamily="34" charset="0"/>
              </a:rPr>
              <a:t> </a:t>
            </a:r>
            <a:r>
              <a:rPr lang="hu-HU" sz="2800" b="1" dirty="0" smtClean="0">
                <a:latin typeface="Arial Black" pitchFamily="34" charset="0"/>
              </a:rPr>
              <a:t>      MARKÓ KATALIN          1833 – 1865 </a:t>
            </a:r>
          </a:p>
          <a:p>
            <a:r>
              <a:rPr lang="hu-HU" sz="2800" b="1" dirty="0">
                <a:latin typeface="Arial Black" pitchFamily="34" charset="0"/>
              </a:rPr>
              <a:t> </a:t>
            </a:r>
            <a:r>
              <a:rPr lang="hu-HU" sz="2800" b="1" dirty="0" smtClean="0">
                <a:latin typeface="Arial Black" pitchFamily="34" charset="0"/>
              </a:rPr>
              <a:t>      MARKÓ JULIANNA        1833 – ?</a:t>
            </a:r>
          </a:p>
          <a:p>
            <a:r>
              <a:rPr lang="hu-HU" sz="2800" b="1" dirty="0">
                <a:latin typeface="Arial Black" pitchFamily="34" charset="0"/>
              </a:rPr>
              <a:t> </a:t>
            </a:r>
            <a:r>
              <a:rPr lang="hu-HU" sz="2800" b="1" dirty="0" smtClean="0">
                <a:latin typeface="Arial Black" pitchFamily="34" charset="0"/>
              </a:rPr>
              <a:t>      MARKÓ BARBERINA      1840 – 1864? </a:t>
            </a:r>
            <a:endParaRPr lang="hu-HU" sz="2800" b="1" dirty="0">
              <a:latin typeface="Arial Black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9512" y="6159158"/>
            <a:ext cx="3169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Rozgonyi Lászlóné 2024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Id. Markó Károly: </a:t>
            </a:r>
            <a:r>
              <a:rPr lang="hu-HU" sz="2400" b="1" dirty="0" err="1" smtClean="0"/>
              <a:t>Csorsztin</a:t>
            </a:r>
            <a:r>
              <a:rPr lang="hu-HU" sz="2400" b="1" dirty="0" smtClean="0"/>
              <a:t> és </a:t>
            </a:r>
            <a:r>
              <a:rPr lang="hu-HU" sz="2400" b="1" dirty="0" err="1" smtClean="0"/>
              <a:t>Nedecz</a:t>
            </a:r>
            <a:r>
              <a:rPr lang="hu-HU" sz="2400" b="1" dirty="0" smtClean="0"/>
              <a:t>, </a:t>
            </a:r>
            <a:r>
              <a:rPr lang="hu-HU" sz="2400" dirty="0" smtClean="0"/>
              <a:t>1820, </a:t>
            </a:r>
            <a:r>
              <a:rPr lang="hu-HU" sz="2400" dirty="0" err="1"/>
              <a:t>Gouache</a:t>
            </a:r>
            <a:r>
              <a:rPr lang="hu-HU" sz="2400" dirty="0"/>
              <a:t>, 34,7 x 48,6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Magyar Nemzeti Galéria, </a:t>
            </a:r>
            <a:r>
              <a:rPr lang="hu-HU" sz="2400" dirty="0" smtClean="0"/>
              <a:t>Budapest</a:t>
            </a:r>
            <a:endParaRPr lang="hu-HU" sz="2400" dirty="0"/>
          </a:p>
        </p:txBody>
      </p:sp>
      <p:pic>
        <p:nvPicPr>
          <p:cNvPr id="20484" name="Picture 4" descr="File:Markó, Károly - Csorsztin and Nedecz (1820)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899592" y="1052735"/>
            <a:ext cx="7412143" cy="5566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Id. Markó Károly:</a:t>
            </a:r>
            <a:r>
              <a:rPr lang="hu-HU" sz="2400" b="1" dirty="0" smtClean="0"/>
              <a:t>  A </a:t>
            </a:r>
            <a:r>
              <a:rPr lang="hu-HU" sz="2400" b="1" dirty="0"/>
              <a:t>pesti </a:t>
            </a:r>
            <a:r>
              <a:rPr lang="hu-HU" sz="2400" b="1" dirty="0" smtClean="0"/>
              <a:t>orgona, (</a:t>
            </a:r>
            <a:r>
              <a:rPr lang="hu-HU" sz="2400" b="1" i="1" dirty="0" err="1" smtClean="0"/>
              <a:t>Aggteleki-barlang-sorozat</a:t>
            </a:r>
            <a:r>
              <a:rPr lang="hu-HU" sz="2400" b="1" i="1" dirty="0" smtClean="0"/>
              <a:t>),</a:t>
            </a:r>
            <a:r>
              <a:rPr lang="hu-HU" sz="2400" dirty="0" smtClean="0"/>
              <a:t>1821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 err="1" smtClean="0"/>
              <a:t>Gouache</a:t>
            </a:r>
            <a:r>
              <a:rPr lang="hu-HU" sz="2400" dirty="0" smtClean="0"/>
              <a:t>, 463 </a:t>
            </a:r>
            <a:r>
              <a:rPr lang="hu-HU" sz="2400" dirty="0"/>
              <a:t>x 647 </a:t>
            </a:r>
            <a:r>
              <a:rPr lang="hu-HU" sz="2400" dirty="0" smtClean="0"/>
              <a:t>mm, Magyar </a:t>
            </a:r>
            <a:r>
              <a:rPr lang="hu-HU" sz="2400" dirty="0"/>
              <a:t>Nemzeti Galéria, </a:t>
            </a:r>
            <a:r>
              <a:rPr lang="hu-HU" sz="2400" dirty="0" smtClean="0"/>
              <a:t>Budapest</a:t>
            </a:r>
            <a:endParaRPr lang="hu-HU" sz="2400" dirty="0"/>
          </a:p>
        </p:txBody>
      </p:sp>
      <p:pic>
        <p:nvPicPr>
          <p:cNvPr id="21508" name="Picture 4" descr="File:Markó, Károly - The Pest Organ (1821)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444730" y="908720"/>
            <a:ext cx="8254540" cy="5798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Id. Markó Károly</a:t>
            </a:r>
            <a:r>
              <a:rPr lang="hu-HU" sz="2400" b="1" u="sng" dirty="0"/>
              <a:t> </a:t>
            </a:r>
            <a:r>
              <a:rPr lang="hu-HU" sz="2400" b="1" dirty="0" smtClean="0"/>
              <a:t>: Visegrád</a:t>
            </a:r>
            <a:r>
              <a:rPr lang="hu-HU" sz="2400" dirty="0" smtClean="0"/>
              <a:t>, 1826-30, Olaj</a:t>
            </a:r>
            <a:r>
              <a:rPr lang="hu-HU" sz="2400" dirty="0"/>
              <a:t>, vászon, 58,5 x 83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Magyar Nemzeti Galéria, </a:t>
            </a:r>
            <a:r>
              <a:rPr lang="hu-HU" sz="2400" dirty="0" smtClean="0"/>
              <a:t>Budapest</a:t>
            </a:r>
            <a:endParaRPr lang="hu-HU" sz="2400" dirty="0"/>
          </a:p>
        </p:txBody>
      </p:sp>
      <p:pic>
        <p:nvPicPr>
          <p:cNvPr id="2052" name="Picture 4" descr="https://upload.wikimedia.org/wikipedia/commons/thumb/e/e5/Mark%C3%B3%2C_K%C3%A1roly_-_Visegr%C3%A1d_-_Google_Art_Project.jpg/1280px-Mark%C3%B3%2C_K%C3%A1roly_-_Visegr%C3%A1d_-_Google_Art_Project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507189" y="980728"/>
            <a:ext cx="8129622" cy="5652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Id. Markó Károly</a:t>
            </a:r>
            <a:r>
              <a:rPr lang="hu-HU" sz="2400" dirty="0" smtClean="0"/>
              <a:t>: </a:t>
            </a:r>
            <a:r>
              <a:rPr lang="hu-HU" sz="2400" b="1" dirty="0" smtClean="0"/>
              <a:t> Diana </a:t>
            </a:r>
            <a:r>
              <a:rPr lang="hu-HU" sz="2400" b="1" dirty="0"/>
              <a:t>a vadászaton (</a:t>
            </a:r>
            <a:r>
              <a:rPr lang="hu-HU" sz="2400" b="1" dirty="0" smtClean="0"/>
              <a:t>Vadász-nimfák)</a:t>
            </a:r>
            <a:r>
              <a:rPr lang="hu-HU" sz="2400" dirty="0" smtClean="0"/>
              <a:t>,1833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</a:t>
            </a:r>
            <a:r>
              <a:rPr lang="hu-HU" sz="2400" dirty="0"/>
              <a:t>, fa, 38,5 x 52,5 </a:t>
            </a:r>
            <a:r>
              <a:rPr lang="hu-HU" sz="2400" dirty="0" smtClean="0"/>
              <a:t>cm, Magyar </a:t>
            </a:r>
            <a:r>
              <a:rPr lang="hu-HU" sz="2400" dirty="0"/>
              <a:t>Nemzeti Galéria, </a:t>
            </a:r>
            <a:r>
              <a:rPr lang="hu-HU" sz="2400" dirty="0" smtClean="0"/>
              <a:t>Budapest</a:t>
            </a:r>
            <a:endParaRPr lang="hu-HU" sz="2400" dirty="0"/>
          </a:p>
        </p:txBody>
      </p:sp>
      <p:pic>
        <p:nvPicPr>
          <p:cNvPr id="16386" name="Picture 2" descr="https://www.hung-art.hu/kep/m/marko_k1/muvek/1/marko106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827585" y="1052735"/>
            <a:ext cx="7488832" cy="5701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kogart.hu/sites/default/files/styles/kogart_max_width/public/art/upload/000121_s.jpg?itok=jk-8l-6t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698036" y="908720"/>
            <a:ext cx="7747928" cy="5778664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Id. Markó Károly</a:t>
            </a:r>
            <a:r>
              <a:rPr lang="hu-HU" sz="2400" b="1" dirty="0" smtClean="0"/>
              <a:t>: Asszonyok a kútnál, (Kígyóölők), </a:t>
            </a:r>
            <a:r>
              <a:rPr lang="hu-HU" sz="2400" dirty="0" smtClean="0"/>
              <a:t>1836,  olaj, vászon 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63.5 × 84 cm, KOGART Kortárs Művészeti Gyűjtemény, Budapest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id. Markó Károly</a:t>
            </a:r>
            <a:r>
              <a:rPr lang="hu-HU" sz="2400" b="1" dirty="0" smtClean="0"/>
              <a:t>: Itáliai táj viadukttal, szivárvánnyal</a:t>
            </a:r>
            <a:r>
              <a:rPr lang="hu-HU" sz="2400" dirty="0" smtClean="0"/>
              <a:t>, 1838</a:t>
            </a:r>
            <a:br>
              <a:rPr lang="hu-HU" sz="2400" dirty="0" smtClean="0"/>
            </a:br>
            <a:r>
              <a:rPr lang="hu-HU" sz="2400" dirty="0" smtClean="0"/>
              <a:t>Olaj, vászon, 75 x 100 cm, Magántulajdon</a:t>
            </a:r>
            <a:endParaRPr lang="hu-HU" sz="2400" dirty="0"/>
          </a:p>
        </p:txBody>
      </p:sp>
      <p:pic>
        <p:nvPicPr>
          <p:cNvPr id="1028" name="Picture 4" descr="https://www.hung-art.hu/kep/m/marko_k1/muvek/1/marko113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748117" y="908720"/>
            <a:ext cx="7647765" cy="578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Id. Markó Károly: </a:t>
            </a:r>
            <a:r>
              <a:rPr lang="hu-HU" sz="2400" b="1" dirty="0" smtClean="0"/>
              <a:t> Krisztus </a:t>
            </a:r>
            <a:r>
              <a:rPr lang="hu-HU" sz="2400" b="1" dirty="0"/>
              <a:t>megkeresztelése a </a:t>
            </a:r>
            <a:r>
              <a:rPr lang="hu-HU" sz="2400" b="1" dirty="0" smtClean="0"/>
              <a:t>Jordánban</a:t>
            </a:r>
            <a:r>
              <a:rPr lang="hu-HU" sz="2400" dirty="0" smtClean="0"/>
              <a:t>,1840-41</a:t>
            </a:r>
            <a:br>
              <a:rPr lang="hu-HU" sz="2400" dirty="0" smtClean="0"/>
            </a:br>
            <a:r>
              <a:rPr lang="hu-HU" sz="2400" dirty="0"/>
              <a:t>Olaj, fa, 44 x 64,5 </a:t>
            </a:r>
            <a:r>
              <a:rPr lang="hu-HU" sz="2400" dirty="0" smtClean="0"/>
              <a:t>cm, Magyar </a:t>
            </a:r>
            <a:r>
              <a:rPr lang="hu-HU" sz="2400" dirty="0"/>
              <a:t>Nemzeti Galéria, </a:t>
            </a:r>
            <a:r>
              <a:rPr lang="hu-HU" sz="2400" dirty="0" smtClean="0"/>
              <a:t>Budapest</a:t>
            </a:r>
            <a:endParaRPr lang="hu-HU" sz="2400" dirty="0"/>
          </a:p>
        </p:txBody>
      </p:sp>
      <p:pic>
        <p:nvPicPr>
          <p:cNvPr id="23558" name="Picture 6" descr="File:Markó, Károly - The Baptism of Christ in the River Jordan (1840-1)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209123" y="980728"/>
            <a:ext cx="8725753" cy="5693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mng.hu/app/uploads/2022/10/63418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32000" y="908720"/>
            <a:ext cx="8479999" cy="57664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Id. Markó Károly: </a:t>
            </a:r>
            <a:r>
              <a:rPr lang="hu-HU" sz="2400" b="1" dirty="0" smtClean="0"/>
              <a:t>Tóbiás és az angyal,</a:t>
            </a:r>
            <a:r>
              <a:rPr lang="hu-HU" sz="2400" dirty="0"/>
              <a:t> </a:t>
            </a:r>
            <a:r>
              <a:rPr lang="hu-HU" sz="2400" dirty="0" smtClean="0"/>
              <a:t>1843, olaj</a:t>
            </a:r>
            <a:r>
              <a:rPr lang="hu-HU" sz="2400" dirty="0"/>
              <a:t>, vászon </a:t>
            </a:r>
            <a:r>
              <a:rPr lang="hu-HU" sz="2400" dirty="0" smtClean="0"/>
              <a:t> </a:t>
            </a:r>
            <a:r>
              <a:rPr lang="hu-HU" sz="2400" dirty="0"/>
              <a:t>31,5 × 41 </a:t>
            </a:r>
            <a:r>
              <a:rPr lang="hu-HU" sz="2400" dirty="0" smtClean="0"/>
              <a:t>cm Magyar Nemzeti Galéria, Budapest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 Id. Markó Károly: </a:t>
            </a:r>
            <a:r>
              <a:rPr lang="hu-HU" sz="2400" b="1" dirty="0" smtClean="0"/>
              <a:t>Tájkép Tivoli mellett</a:t>
            </a:r>
            <a:r>
              <a:rPr lang="hu-HU" sz="2400" b="1" dirty="0"/>
              <a:t> szüretelő </a:t>
            </a:r>
            <a:r>
              <a:rPr lang="hu-HU" sz="2400" b="1" dirty="0" smtClean="0"/>
              <a:t>jelenettel</a:t>
            </a:r>
            <a:r>
              <a:rPr lang="hu-HU" sz="2400" dirty="0" smtClean="0"/>
              <a:t>,1846</a:t>
            </a:r>
            <a:br>
              <a:rPr lang="hu-HU" sz="2400" dirty="0" smtClean="0"/>
            </a:br>
            <a:r>
              <a:rPr lang="hu-HU" sz="2400" dirty="0"/>
              <a:t>Olaj, vászon, 116 x 163 </a:t>
            </a:r>
            <a:r>
              <a:rPr lang="hu-HU" sz="2400" dirty="0" smtClean="0"/>
              <a:t>cm, Magyar </a:t>
            </a:r>
            <a:r>
              <a:rPr lang="hu-HU" sz="2400" dirty="0"/>
              <a:t>Nemzeti Galéria, Budapest</a:t>
            </a:r>
            <a:r>
              <a:rPr lang="hu-HU" sz="2400" dirty="0" smtClean="0"/>
              <a:t> </a:t>
            </a:r>
            <a:endParaRPr lang="hu-HU" sz="2400" dirty="0"/>
          </a:p>
        </p:txBody>
      </p:sp>
      <p:pic>
        <p:nvPicPr>
          <p:cNvPr id="22530" name="Picture 2" descr="https://www.hung-art.hu/kep/m/marko_k1/muvek/2/marko203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891365" y="1052736"/>
            <a:ext cx="7361270" cy="5594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www.hung-art.hu/kep/m/marko_k1/muvek/2/marko205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15799" y="908720"/>
            <a:ext cx="8512401" cy="572006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Id. Markó Károly</a:t>
            </a:r>
            <a:r>
              <a:rPr lang="hu-HU" sz="2400" dirty="0" smtClean="0"/>
              <a:t>:</a:t>
            </a:r>
            <a:r>
              <a:rPr lang="hu-HU" sz="2400" b="1" dirty="0" smtClean="0"/>
              <a:t> Tájkép </a:t>
            </a:r>
            <a:r>
              <a:rPr lang="hu-HU" sz="2400" b="1" dirty="0" err="1" smtClean="0"/>
              <a:t>Appeggiből</a:t>
            </a:r>
            <a:r>
              <a:rPr lang="hu-HU" sz="2400" dirty="0" smtClean="0"/>
              <a:t>, 1848, Olaj</a:t>
            </a:r>
            <a:r>
              <a:rPr lang="hu-HU" sz="2400" dirty="0"/>
              <a:t>, vászon, 39,5 x 55,3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Magyar Nemzeti Galéria, </a:t>
            </a:r>
            <a:r>
              <a:rPr lang="hu-HU" sz="2400" dirty="0" smtClean="0"/>
              <a:t>Budapest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ájl:Markó Károly Önarcké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0"/>
            <a:ext cx="5598600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988840"/>
            <a:ext cx="349188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Károly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Önarckép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Id. Markó Károly</a:t>
            </a:r>
            <a:r>
              <a:rPr lang="hu-HU" sz="2400" b="1" dirty="0" smtClean="0"/>
              <a:t>: Magyar alföldi táj gémeskúttal, </a:t>
            </a:r>
            <a:r>
              <a:rPr lang="hu-HU" sz="2400" dirty="0" smtClean="0"/>
              <a:t>1853, 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41 x 53 cm, Magyar Nemzeti Galéria, Budapest</a:t>
            </a:r>
            <a:endParaRPr lang="hu-HU" sz="2400" dirty="0"/>
          </a:p>
        </p:txBody>
      </p:sp>
      <p:pic>
        <p:nvPicPr>
          <p:cNvPr id="83970" name="Picture 2" descr="Fájl:Magyar alföldi táj gémeskúttal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811219" y="836712"/>
            <a:ext cx="752156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Id. Markó Károly: </a:t>
            </a:r>
            <a:r>
              <a:rPr lang="hu-HU" sz="2400" b="1" dirty="0" smtClean="0"/>
              <a:t>Táj antik templommal</a:t>
            </a:r>
            <a:r>
              <a:rPr lang="hu-HU" sz="2400" dirty="0" smtClean="0"/>
              <a:t>, - Ceruza, papír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265 x 380 mm,Magyar Nemzeti Galéria, Budapest</a:t>
            </a:r>
            <a:endParaRPr lang="hu-HU" sz="2400" dirty="0"/>
          </a:p>
        </p:txBody>
      </p:sp>
      <p:pic>
        <p:nvPicPr>
          <p:cNvPr id="25604" name="Picture 4" descr="Fájl:Markó Károly - Táj antik templommal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539553" y="854714"/>
            <a:ext cx="8146974" cy="5825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692696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művészetek történetében gyakran találkozunk művészcsaládokkal, sőt valóságos művészdinasztiákkal is.  </a:t>
            </a:r>
          </a:p>
          <a:p>
            <a:r>
              <a:rPr lang="hu-HU" sz="2400" dirty="0" smtClean="0"/>
              <a:t>A magyar művészet egyik legjelentősebb 19. századi művészcsaládjának három generációjában mintegy nyolc művésszel találkozunk. </a:t>
            </a:r>
          </a:p>
          <a:p>
            <a:r>
              <a:rPr lang="hu-HU" sz="2400" dirty="0" smtClean="0"/>
              <a:t>Idősebb Markó Károly és gyermekeinek története szinte külön fejezete a magyar képzőművészetnek. Festőként érvényesülő fiai (András és ifjabb Károly), sőt Károly révén unokája, Enrico/Henrik mellett két igen tehetséges lánya is volt, Katalin és </a:t>
            </a:r>
            <a:r>
              <a:rPr lang="hu-HU" sz="2400" dirty="0" err="1" smtClean="0"/>
              <a:t>Barberina</a:t>
            </a:r>
            <a:r>
              <a:rPr lang="hu-HU" sz="2400" dirty="0" smtClean="0"/>
              <a:t>.  </a:t>
            </a:r>
          </a:p>
          <a:p>
            <a:r>
              <a:rPr lang="hu-HU" sz="2400" b="1" dirty="0" smtClean="0"/>
              <a:t>Rohamosan romló látása </a:t>
            </a:r>
            <a:r>
              <a:rPr lang="hu-HU" sz="2400" dirty="0" smtClean="0"/>
              <a:t>miatt </a:t>
            </a:r>
            <a:r>
              <a:rPr lang="hu-HU" sz="2400" dirty="0" err="1" smtClean="0"/>
              <a:t>Barberina</a:t>
            </a:r>
            <a:r>
              <a:rPr lang="hu-HU" sz="2400" dirty="0" smtClean="0"/>
              <a:t> segítette apját a kisalakos jelenetek megfestésénél, ő azonban Katalin lányát tartotta igazán tehetségesnek, akinek a Galériában őrzött egyetlen ismert festményének címe mi más lehetne, mint Eszményi táj.</a:t>
            </a:r>
          </a:p>
          <a:p>
            <a:r>
              <a:rPr lang="hu-HU" sz="2400" dirty="0" smtClean="0">
                <a:hlinkClick r:id="rId2"/>
              </a:rPr>
              <a:t>https://www.artmagazin.hu/files/magazine_pdf/artm_82_compressed.pdf</a:t>
            </a:r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13285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b="1" dirty="0" smtClean="0">
                <a:latin typeface="Arial Black" pitchFamily="34" charset="0"/>
              </a:rPr>
              <a:t>ifj. MARKÓ KÁROLY</a:t>
            </a:r>
            <a:endParaRPr lang="hu-HU" sz="4400" dirty="0">
              <a:latin typeface="Arial Black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15516" y="378904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Ifj.</a:t>
            </a:r>
            <a:r>
              <a:rPr lang="hu-HU" sz="2400" dirty="0" smtClean="0"/>
              <a:t> </a:t>
            </a:r>
            <a:r>
              <a:rPr lang="hu-HU" sz="2400" b="1" dirty="0" smtClean="0"/>
              <a:t>Markó Károly</a:t>
            </a:r>
            <a:r>
              <a:rPr lang="hu-HU" sz="2400" dirty="0" smtClean="0"/>
              <a:t> (Pest, 1822. január 22. – Moszkva, 1891) festőművész, id. Markó Károly festő legidősebb fia. Kisgyermek volt, amikor az egyik testvére játék közben kiszúrta a bal szemét.</a:t>
            </a:r>
          </a:p>
          <a:p>
            <a:r>
              <a:rPr lang="hu-HU" sz="2400" dirty="0" smtClean="0"/>
              <a:t>Tekintettel arra, hogy neve apjáéval azonos, festményein a </a:t>
            </a:r>
            <a:r>
              <a:rPr lang="hu-HU" sz="2400" b="1" dirty="0" smtClean="0"/>
              <a:t>Carlo</a:t>
            </a:r>
            <a:r>
              <a:rPr lang="hu-HU" sz="2400" dirty="0" smtClean="0"/>
              <a:t> nevet használta.</a:t>
            </a:r>
            <a:endParaRPr lang="hu-HU" sz="2400" dirty="0"/>
          </a:p>
        </p:txBody>
      </p:sp>
      <p:pic>
        <p:nvPicPr>
          <p:cNvPr id="4" name="Picture 2" descr="https://mng.hu/app/uploads/2021/01/Felszemu-878x1024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7020272" y="0"/>
            <a:ext cx="1952239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797510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1836-ban kezdte meg tanulmányait a bécsi akadémia tájképfestészeti osztályán. 1838-ban költözött Pisába apja meghívására, innentől az ő oldalán nyert kiképzést Firenzében. Édesapja festészeti irányához hű is maradt mindvégig. Tanulmányutat tett Rómában és Firenzében.</a:t>
            </a:r>
          </a:p>
          <a:p>
            <a:r>
              <a:rPr lang="hu-HU" sz="2400" dirty="0" smtClean="0"/>
              <a:t> Firenzében tanította </a:t>
            </a:r>
            <a:r>
              <a:rPr lang="hu-HU" sz="2400" dirty="0" err="1" smtClean="0"/>
              <a:t>Obolensky</a:t>
            </a:r>
            <a:r>
              <a:rPr lang="hu-HU" sz="2400" dirty="0" smtClean="0"/>
              <a:t> orosz hercegnő lányait is, később az ő meghívására tette át lakhelyét Moszkvába 1885-ben, miután felesége meghalt.  </a:t>
            </a:r>
          </a:p>
          <a:p>
            <a:r>
              <a:rPr lang="hu-HU" sz="2400" dirty="0" smtClean="0"/>
              <a:t>Festői stílusa nagyon sokban emlékeztet apjáéra, gyakorlatlan szem akár össze is tévesztheti az idősebb és az ifjabb Markó Károly alkotásait.</a:t>
            </a:r>
          </a:p>
          <a:p>
            <a:r>
              <a:rPr lang="hu-HU" sz="2400" dirty="0" smtClean="0"/>
              <a:t>Képei közül nevezetesebbek: Részlet </a:t>
            </a:r>
            <a:r>
              <a:rPr lang="hu-HU" sz="2400" dirty="0" err="1" smtClean="0"/>
              <a:t>Terracinából</a:t>
            </a:r>
            <a:r>
              <a:rPr lang="hu-HU" sz="2400" dirty="0" smtClean="0"/>
              <a:t>, Eszményi tájkép, Carrara vidéke, Részlet Elba szigetéről, Hegyi részlet, </a:t>
            </a:r>
            <a:r>
              <a:rPr lang="hu-HU" sz="2400" dirty="0" err="1" smtClean="0"/>
              <a:t>Siena</a:t>
            </a:r>
            <a:r>
              <a:rPr lang="hu-HU" sz="2400" dirty="0" smtClean="0"/>
              <a:t> látképe és vidéke.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539552" y="6211669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https://mng.hu/egy-felszemu-festo/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87524" y="404664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Az ifjabb Markó apjához való viszonya egyáltalán nem volt harmonikusnak mondható. Volt, hogy egyszerűen kifosztotta apja műtermét, s eladta a képeit, mert pénzzavarban volt.  </a:t>
            </a:r>
          </a:p>
          <a:p>
            <a:endParaRPr lang="hu-HU" sz="2400" dirty="0" smtClean="0"/>
          </a:p>
          <a:p>
            <a:r>
              <a:rPr lang="hu-HU" sz="2400" dirty="0" smtClean="0"/>
              <a:t>Máskor azonban épp az apja kért tőle pénzt kölcsön. Az ifjabb Markó rendszeresen küldött képeket a pesti kiállításokra, s élete végéig készült arra, hogy egyszer meglátogassa szülővárosát.</a:t>
            </a:r>
          </a:p>
          <a:p>
            <a:r>
              <a:rPr lang="hu-HU" sz="2400" dirty="0" smtClean="0"/>
              <a:t> </a:t>
            </a:r>
          </a:p>
          <a:p>
            <a:r>
              <a:rPr lang="hu-HU" sz="2400" dirty="0" smtClean="0"/>
              <a:t> Pesti barátaival, </a:t>
            </a:r>
            <a:r>
              <a:rPr lang="hu-HU" sz="2400" dirty="0" err="1" smtClean="0"/>
              <a:t>Telepy</a:t>
            </a:r>
            <a:r>
              <a:rPr lang="hu-HU" sz="2400" dirty="0" smtClean="0"/>
              <a:t> Károllyal és Ligeti Antallal német és olasz nyelven levelezett, de leveleiből szinte csak az elkeseredés és panasz hangjai hallatszanak: nem tud eladni, Magyarországon nem kap megrendelést, „</a:t>
            </a:r>
            <a:r>
              <a:rPr lang="hu-HU" sz="2400" i="1" dirty="0" smtClean="0"/>
              <a:t>szegény Markó fivéreket nem veszik számításba, mintha törökök vagy kínaiak lennének!</a:t>
            </a:r>
            <a:r>
              <a:rPr lang="hu-HU" sz="2400" dirty="0" smtClean="0"/>
              <a:t>” – panaszkodik egy 1873-as levelében.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ng.hu/app/uploads/2021/01/Felszemu-878x1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94320"/>
            <a:ext cx="5718454" cy="666936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340768"/>
            <a:ext cx="3131840" cy="255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Kovács Mihály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Ifjabb Markó Károly arcképe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1843</a:t>
            </a:r>
            <a:br>
              <a:rPr lang="hu-HU" sz="2400" dirty="0" smtClean="0"/>
            </a:b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36,5 × 31,5 cm</a:t>
            </a:r>
            <a:br>
              <a:rPr lang="hu-HU" sz="2400" dirty="0" smtClean="0"/>
            </a:br>
            <a:r>
              <a:rPr lang="hu-HU" sz="2400" dirty="0" smtClean="0"/>
              <a:t>Magyar Nemzeti Galéria, Budapest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ifj. Markó Károly</a:t>
            </a:r>
            <a:r>
              <a:rPr lang="hu-HU" sz="2400" b="1" dirty="0" smtClean="0"/>
              <a:t>: Táj utassal az ösvényen</a:t>
            </a:r>
            <a:r>
              <a:rPr lang="hu-HU" sz="2400" dirty="0" smtClean="0"/>
              <a:t>, 1851</a:t>
            </a:r>
            <a:br>
              <a:rPr lang="hu-HU" sz="2400" dirty="0" smtClean="0"/>
            </a:br>
            <a:r>
              <a:rPr lang="hu-HU" sz="2400" dirty="0" smtClean="0"/>
              <a:t>Olaj, vászon, 58 x 80 cm, Magángyűjtemény</a:t>
            </a:r>
            <a:endParaRPr lang="hu-HU" sz="2400" dirty="0"/>
          </a:p>
        </p:txBody>
      </p:sp>
      <p:pic>
        <p:nvPicPr>
          <p:cNvPr id="30724" name="Picture 4" descr="https://www.wga.hu/art/m/marko/son3/0marko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2316" y="692696"/>
            <a:ext cx="8379367" cy="5968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ifj. Markó Károly</a:t>
            </a:r>
            <a:r>
              <a:rPr lang="hu-HU" sz="2400" b="1" dirty="0" smtClean="0"/>
              <a:t>: A </a:t>
            </a:r>
            <a:r>
              <a:rPr lang="hu-HU" sz="2400" b="1" dirty="0" err="1" smtClean="0"/>
              <a:t>Trasimeno</a:t>
            </a:r>
            <a:r>
              <a:rPr lang="hu-HU" sz="2400" b="1" dirty="0" smtClean="0"/>
              <a:t> tó látképe </a:t>
            </a:r>
            <a:r>
              <a:rPr lang="hu-HU" sz="2400" dirty="0" smtClean="0"/>
              <a:t>- Olaj, fa, 19 x 25 cm</a:t>
            </a:r>
            <a:br>
              <a:rPr lang="hu-HU" sz="2400" dirty="0" smtClean="0"/>
            </a:br>
            <a:r>
              <a:rPr lang="hu-HU" sz="2400" dirty="0" smtClean="0"/>
              <a:t>Magángyűjtemény</a:t>
            </a:r>
            <a:endParaRPr lang="hu-HU" sz="2400" dirty="0"/>
          </a:p>
        </p:txBody>
      </p:sp>
      <p:pic>
        <p:nvPicPr>
          <p:cNvPr id="43010" name="Picture 2" descr="https://www.wga.hu/art/m/marko/son3/1markok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853587" y="1052736"/>
            <a:ext cx="7436825" cy="5647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ifj. Markó Károly</a:t>
            </a:r>
            <a:r>
              <a:rPr lang="hu-HU" sz="2400" b="1" dirty="0" smtClean="0"/>
              <a:t>: Szerelmesek olasz tájban</a:t>
            </a:r>
            <a:r>
              <a:rPr lang="hu-HU" sz="2400" dirty="0" smtClean="0"/>
              <a:t>, 1853, 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75 x 99 cm, Magántulajdon </a:t>
            </a:r>
            <a:endParaRPr lang="hu-HU" sz="2400" dirty="0"/>
          </a:p>
        </p:txBody>
      </p:sp>
      <p:pic>
        <p:nvPicPr>
          <p:cNvPr id="37890" name="Picture 2" descr="https://www.hung-art.hu/kep/m/marko_k2/muvek/marko2k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784732" y="980728"/>
            <a:ext cx="7574536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59632" y="1628800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Arial Black" pitchFamily="34" charset="0"/>
              </a:rPr>
              <a:t>Id. MARKÓ KÁROLY</a:t>
            </a:r>
            <a:endParaRPr lang="hu-HU" sz="4400" b="1" dirty="0">
              <a:latin typeface="Arial Black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515719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Idősebb Markó Károly</a:t>
            </a:r>
            <a:r>
              <a:rPr lang="hu-HU" sz="2400" dirty="0" smtClean="0"/>
              <a:t>, Lőcse, 1793 november 23.</a:t>
            </a:r>
          </a:p>
          <a:p>
            <a:pPr algn="ctr"/>
            <a:r>
              <a:rPr lang="hu-HU" sz="2400" dirty="0" smtClean="0"/>
              <a:t>  – Villa di </a:t>
            </a:r>
            <a:r>
              <a:rPr lang="hu-HU" sz="2400" dirty="0" err="1" smtClean="0"/>
              <a:t>Lappeggi</a:t>
            </a:r>
            <a:r>
              <a:rPr lang="hu-HU" sz="2400" dirty="0" smtClean="0"/>
              <a:t>, Itália, 1860 november 19.) </a:t>
            </a:r>
            <a:endParaRPr lang="hu-HU" sz="2400" dirty="0"/>
          </a:p>
        </p:txBody>
      </p:sp>
      <p:pic>
        <p:nvPicPr>
          <p:cNvPr id="4" name="Picture 4" descr="https://www.hung-art.hu/elet-kep/m/marko_k1/eletraj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61478" y="2636912"/>
            <a:ext cx="1621044" cy="2239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ifj. Markó Károly: </a:t>
            </a:r>
            <a:r>
              <a:rPr lang="hu-HU" sz="2400" b="1" dirty="0" smtClean="0"/>
              <a:t>Kirándulás Olaszföldön</a:t>
            </a:r>
            <a:r>
              <a:rPr lang="hu-HU" sz="2400" dirty="0" smtClean="0"/>
              <a:t>, 1862</a:t>
            </a:r>
            <a:br>
              <a:rPr lang="hu-HU" sz="2400" dirty="0" smtClean="0"/>
            </a:br>
            <a:r>
              <a:rPr lang="hu-HU" sz="2400" dirty="0" smtClean="0"/>
              <a:t>Olaj, vászon, 24,5 x 32,5 cm,Magántulajdon</a:t>
            </a:r>
            <a:endParaRPr lang="hu-HU" sz="2400" dirty="0"/>
          </a:p>
        </p:txBody>
      </p:sp>
      <p:pic>
        <p:nvPicPr>
          <p:cNvPr id="4" name="Picture 2" descr="https://upload.wikimedia.org/wikipedia/commons/e/e5/Mark%C3%B3%2C_K%C3%A1roly_%28Y%29_-_Excursionist_in_Italian_Countryside_%281862%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3523" y="908720"/>
            <a:ext cx="7656954" cy="5776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4664"/>
            <a:ext cx="3491880" cy="19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ifj. Markó Károly </a:t>
            </a:r>
            <a:r>
              <a:rPr lang="hu-HU" sz="2400" b="1" dirty="0" smtClean="0"/>
              <a:t>Folyóparti jelenet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1867</a:t>
            </a:r>
            <a:br>
              <a:rPr lang="hu-HU" sz="2400" dirty="0" smtClean="0"/>
            </a:br>
            <a:r>
              <a:rPr lang="hu-HU" sz="2400" dirty="0" smtClean="0"/>
              <a:t>Olaj vászon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27 x 22 cm</a:t>
            </a:r>
            <a:br>
              <a:rPr lang="hu-HU" sz="2400" dirty="0" smtClean="0"/>
            </a:br>
            <a:r>
              <a:rPr lang="hu-HU" sz="2400" dirty="0" smtClean="0"/>
              <a:t>Magángyűjtemény</a:t>
            </a:r>
            <a:endParaRPr lang="hu-HU" sz="2400" dirty="0"/>
          </a:p>
        </p:txBody>
      </p:sp>
      <p:pic>
        <p:nvPicPr>
          <p:cNvPr id="35842" name="Picture 2" descr="https://www.wga.hu/art/m/marko/son3/3marko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3644" y="0"/>
            <a:ext cx="54767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ifj. Markó Károly: </a:t>
            </a:r>
            <a:r>
              <a:rPr lang="hu-HU" sz="2400" b="1" dirty="0" err="1" smtClean="0"/>
              <a:t>Ailoi</a:t>
            </a:r>
            <a:r>
              <a:rPr lang="hu-HU" sz="2400" b="1" dirty="0" smtClean="0"/>
              <a:t> erdőrészlet Korzikában</a:t>
            </a:r>
            <a:r>
              <a:rPr lang="hu-HU" sz="2400" dirty="0" smtClean="0"/>
              <a:t>, 1870-es évek</a:t>
            </a:r>
            <a:br>
              <a:rPr lang="hu-HU" sz="2400" dirty="0" smtClean="0"/>
            </a:br>
            <a:r>
              <a:rPr lang="hu-HU" sz="2400" dirty="0" smtClean="0"/>
              <a:t>Olaj, vászon, 70 x 100 cm, Magántulajdon</a:t>
            </a:r>
            <a:endParaRPr lang="hu-HU" sz="2400" dirty="0"/>
          </a:p>
        </p:txBody>
      </p:sp>
      <p:pic>
        <p:nvPicPr>
          <p:cNvPr id="36866" name="Picture 2" descr="https://www.wga.hu/art/m/marko/son3/4markok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539552" y="980728"/>
            <a:ext cx="8064896" cy="5623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ifj. Markó Károly</a:t>
            </a:r>
            <a:r>
              <a:rPr lang="hu-HU" sz="2400" b="1" dirty="0" smtClean="0"/>
              <a:t>:  Pisa mellet, </a:t>
            </a:r>
            <a:r>
              <a:rPr lang="hu-HU" sz="2400" dirty="0" smtClean="0"/>
              <a:t>1878, Olaj, vászon, 99 x 132 cm</a:t>
            </a:r>
            <a:br>
              <a:rPr lang="hu-HU" sz="2400" dirty="0" smtClean="0"/>
            </a:br>
            <a:r>
              <a:rPr lang="hu-HU" sz="2400" dirty="0" smtClean="0"/>
              <a:t>Magángyűjtemény</a:t>
            </a:r>
            <a:endParaRPr lang="hu-HU" sz="2400" dirty="0"/>
          </a:p>
        </p:txBody>
      </p:sp>
      <p:pic>
        <p:nvPicPr>
          <p:cNvPr id="52226" name="Picture 2" descr="https://www.hung-art.hu/kep/m/marko_k2/muvek/marko2k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2810" y="908720"/>
            <a:ext cx="7678380" cy="5788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ifj. Markó Károly</a:t>
            </a:r>
            <a:r>
              <a:rPr lang="hu-HU" sz="2400" b="1" dirty="0" smtClean="0"/>
              <a:t>: Erdei úton, </a:t>
            </a:r>
            <a:r>
              <a:rPr lang="hu-HU" sz="2400" dirty="0" smtClean="0"/>
              <a:t>1886,Olaj, vászon, 86,5 x 116,5 cm</a:t>
            </a:r>
            <a:endParaRPr lang="hu-HU" sz="2400" dirty="0"/>
          </a:p>
        </p:txBody>
      </p:sp>
      <p:pic>
        <p:nvPicPr>
          <p:cNvPr id="33793" name="Picture 1" descr="C:\Users\User\Downloads\5003915309_63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596909" y="692696"/>
            <a:ext cx="7950182" cy="588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2276872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b="1" dirty="0" smtClean="0">
                <a:latin typeface="Arial Black" pitchFamily="34" charset="0"/>
              </a:rPr>
              <a:t>MARKÓ HENRIK</a:t>
            </a:r>
            <a:r>
              <a:rPr lang="hu-HU" sz="4400" dirty="0" smtClean="0">
                <a:latin typeface="Arial Black" pitchFamily="34" charset="0"/>
              </a:rPr>
              <a:t> </a:t>
            </a:r>
            <a:r>
              <a:rPr lang="hu-HU" sz="4400" b="1" dirty="0" smtClean="0">
                <a:latin typeface="Arial Black" pitchFamily="34" charset="0"/>
              </a:rPr>
              <a:t>(ENRICO)</a:t>
            </a:r>
          </a:p>
          <a:p>
            <a:pPr algn="ctr"/>
            <a:r>
              <a:rPr lang="hu-HU" sz="2400" b="1" dirty="0" smtClean="0">
                <a:latin typeface="Arial Black" pitchFamily="34" charset="0"/>
              </a:rPr>
              <a:t> (1856 ?–1921?)</a:t>
            </a:r>
            <a:endParaRPr lang="hu-HU" sz="2400" b="1" dirty="0">
              <a:latin typeface="Arial Black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67544" y="522920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Markó Henrik ifjabb Markó Károly egyetlen fiaként </a:t>
            </a:r>
            <a:r>
              <a:rPr lang="hu-HU" sz="2400" b="1" dirty="0" smtClean="0"/>
              <a:t>Firenzében </a:t>
            </a:r>
            <a:r>
              <a:rPr lang="hu-HU" sz="2400" dirty="0" smtClean="0"/>
              <a:t>született az 1850-es évek közepén és valamikor 1920 körül halt meg a </a:t>
            </a:r>
            <a:r>
              <a:rPr lang="hu-HU" sz="2400" b="1" dirty="0" smtClean="0"/>
              <a:t>Genova közelében lévő </a:t>
            </a:r>
            <a:r>
              <a:rPr lang="hu-HU" sz="2400" b="1" dirty="0" err="1" smtClean="0"/>
              <a:t>Lavagna</a:t>
            </a:r>
            <a:r>
              <a:rPr lang="hu-HU" sz="2400" b="1" dirty="0" smtClean="0"/>
              <a:t> városában</a:t>
            </a:r>
            <a:r>
              <a:rPr lang="hu-HU" dirty="0" smtClean="0"/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260648"/>
            <a:ext cx="8029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Aki megemlítette a Markó gyerekeket, leginkább epigonokként, az apa stílusának utánzóiként tette. </a:t>
            </a:r>
          </a:p>
          <a:p>
            <a:r>
              <a:rPr lang="hu-HU" sz="2400" dirty="0" smtClean="0"/>
              <a:t>De hogy az unokák között is volt olyan, aki tájképfestőként a nagyapa mesterségét folytatta, erről csak akkor értesülünk, ha az olasz nyelvű irodalmat nézegetjük, mert a hazai lexikonokban, a korszakot ismertető kézikönyvekben Markó Henrik (vagy Enrico) nevét hiába is keresnénk. </a:t>
            </a:r>
          </a:p>
          <a:p>
            <a:endParaRPr lang="hu-HU" sz="2400" dirty="0" smtClean="0"/>
          </a:p>
          <a:p>
            <a:r>
              <a:rPr lang="hu-HU" sz="2400" dirty="0" smtClean="0"/>
              <a:t>Kevés adat maradt fenn életéről, ezekben születési és halálozási évszámai is eltérően szerepelnek.</a:t>
            </a:r>
          </a:p>
          <a:p>
            <a:r>
              <a:rPr lang="hu-HU" sz="2400" dirty="0" smtClean="0"/>
              <a:t>Gyermeke nem volt, így a Markó-család férfi ága vele halt ki. Anyja, </a:t>
            </a:r>
            <a:r>
              <a:rPr lang="hu-HU" sz="2400" dirty="0" err="1" smtClean="0"/>
              <a:t>Annunziata</a:t>
            </a:r>
            <a:r>
              <a:rPr lang="hu-HU" sz="2400" dirty="0" smtClean="0"/>
              <a:t>,  grófi származású volt, a történelmi gyökerekkel rendelkező </a:t>
            </a:r>
            <a:r>
              <a:rPr lang="hu-HU" sz="2400" dirty="0" err="1" smtClean="0"/>
              <a:t>Orsini</a:t>
            </a:r>
            <a:r>
              <a:rPr lang="hu-HU" sz="2400" dirty="0" smtClean="0"/>
              <a:t> család leszármazottja.  </a:t>
            </a:r>
          </a:p>
          <a:p>
            <a:endParaRPr lang="hu-HU" sz="2400" dirty="0" smtClean="0"/>
          </a:p>
          <a:p>
            <a:r>
              <a:rPr lang="hu-HU" sz="2400" dirty="0" smtClean="0"/>
              <a:t>Az olasz nyelvű irodalom Henriket úgy tartja számon, mint az erdők és vidéki tájak festőjét, aki alapvetően Firenze környékén dolgozott, de egy időben </a:t>
            </a:r>
            <a:r>
              <a:rPr lang="hu-HU" sz="2400" dirty="0" err="1" smtClean="0"/>
              <a:t>Liguriában</a:t>
            </a:r>
            <a:r>
              <a:rPr lang="hu-HU" sz="2400" dirty="0" smtClean="0"/>
              <a:t> is működött, </a:t>
            </a:r>
          </a:p>
          <a:p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15516" y="537321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https://www.pittoriliguri.info/pittori-liguri/pittori-liguri-800-900/marko-henry/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628800"/>
            <a:ext cx="835292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0" y="40466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hu-HU" sz="2400" dirty="0" err="1" smtClean="0"/>
              <a:t>Idal</a:t>
            </a:r>
            <a:r>
              <a:rPr lang="hu-HU" sz="2400" dirty="0" smtClean="0"/>
              <a:t> 800900 </a:t>
            </a:r>
            <a:r>
              <a:rPr lang="hu-HU" sz="2400" dirty="0" err="1" smtClean="0"/>
              <a:t>Ligur</a:t>
            </a:r>
            <a:r>
              <a:rPr lang="hu-HU" sz="2400" dirty="0" smtClean="0"/>
              <a:t> Művészeti Dokumentációs Intézet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7524" y="1412776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u-HU" sz="2400" dirty="0" smtClean="0"/>
              <a:t>Henry </a:t>
            </a:r>
            <a:r>
              <a:rPr lang="hu-HU" sz="2400" dirty="0" err="1" smtClean="0"/>
              <a:t>Markò</a:t>
            </a:r>
            <a:r>
              <a:rPr lang="hu-HU" sz="2400" dirty="0" smtClean="0"/>
              <a:t> </a:t>
            </a:r>
            <a:r>
              <a:rPr lang="hu-HU" sz="2400" dirty="0" err="1" smtClean="0"/>
              <a:t>ligur</a:t>
            </a:r>
            <a:r>
              <a:rPr lang="hu-HU" sz="2400" dirty="0" smtClean="0"/>
              <a:t> festő,  1855-ben Firenzében született Henry </a:t>
            </a:r>
            <a:r>
              <a:rPr lang="hu-HU" sz="2400" dirty="0" err="1" smtClean="0"/>
              <a:t>Markò</a:t>
            </a:r>
            <a:r>
              <a:rPr lang="hu-HU" sz="2400" dirty="0" smtClean="0"/>
              <a:t> jelentős érzékenységű táj- és tengerfestő, aki kétségtelenül kapcsolódik a 19. század végének festői hagyományához, romantikus utalásokkal.</a:t>
            </a:r>
            <a:br>
              <a:rPr lang="hu-HU" sz="2400" dirty="0" smtClean="0"/>
            </a:br>
            <a:r>
              <a:rPr lang="hu-HU" sz="2400" dirty="0" smtClean="0"/>
              <a:t>Az osztrák Andrea </a:t>
            </a:r>
            <a:r>
              <a:rPr lang="hu-HU" sz="2400" dirty="0" err="1" smtClean="0"/>
              <a:t>Markò</a:t>
            </a:r>
            <a:r>
              <a:rPr lang="hu-HU" sz="2400" dirty="0" smtClean="0"/>
              <a:t> vezette festődinasztia leszármazottja a 19. és 20. század között ügyes </a:t>
            </a:r>
            <a:r>
              <a:rPr lang="hu-HU" sz="2400" dirty="0" err="1" smtClean="0"/>
              <a:t>szcenográfiai</a:t>
            </a:r>
            <a:r>
              <a:rPr lang="hu-HU" sz="2400" dirty="0" smtClean="0"/>
              <a:t> rendszerrel jellemezhető alkotások sorát festette: a </a:t>
            </a:r>
            <a:r>
              <a:rPr lang="hu-HU" sz="2400" dirty="0" err="1" smtClean="0"/>
              <a:t>Ligur</a:t>
            </a:r>
            <a:r>
              <a:rPr lang="hu-HU" sz="2400" dirty="0" smtClean="0"/>
              <a:t> Riviéra ritka tengeri tájait, ragyogó és részlet gazdag kivitelezését, számos erdős tájat, olykor figurákkal megelevenítve, és gyakori kilátással olyan városokra, mint Firenze, Róma, Genova, </a:t>
            </a:r>
            <a:r>
              <a:rPr lang="hu-HU" sz="2400" dirty="0" err="1" smtClean="0"/>
              <a:t>Sestri</a:t>
            </a:r>
            <a:r>
              <a:rPr lang="hu-HU" sz="2400" dirty="0" smtClean="0"/>
              <a:t> Levante, amelyek állandó munkásságát demonstrálják az ország egész területén, így kapcsolatba kerülve a kor legkiemelkedőbb festői személyiségeivel, többek között, mint a </a:t>
            </a:r>
            <a:r>
              <a:rPr lang="hu-HU" sz="2400" dirty="0" err="1" smtClean="0"/>
              <a:t>ligur</a:t>
            </a:r>
            <a:r>
              <a:rPr lang="hu-HU" sz="2400" dirty="0" smtClean="0"/>
              <a:t> festő,  Antonio </a:t>
            </a:r>
            <a:r>
              <a:rPr lang="hu-HU" sz="2400" dirty="0" err="1" smtClean="0"/>
              <a:t>Discovolo</a:t>
            </a:r>
            <a:r>
              <a:rPr lang="hu-HU" sz="2400" dirty="0" smtClean="0"/>
              <a:t>(1876-1956) anélkül, hogy a képi látásmódját  befolyásolta volna.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0" y="33265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hu-HU" sz="2400" b="1" u="sng" dirty="0" err="1" smtClean="0"/>
              <a:t>Idal</a:t>
            </a:r>
            <a:r>
              <a:rPr lang="hu-HU" sz="2400" b="1" u="sng" dirty="0" smtClean="0"/>
              <a:t> 800900 </a:t>
            </a:r>
            <a:r>
              <a:rPr lang="hu-HU" sz="2400" b="1" u="sng" dirty="0" err="1" smtClean="0"/>
              <a:t>Ligur</a:t>
            </a:r>
            <a:r>
              <a:rPr lang="hu-HU" sz="2400" b="1" u="sng" dirty="0" smtClean="0"/>
              <a:t> Művészeti Dokumentációs Intézet </a:t>
            </a:r>
          </a:p>
          <a:p>
            <a:pPr algn="ctr" fontAlgn="base"/>
            <a:r>
              <a:rPr lang="hu-HU" sz="2400" b="1" u="sng" dirty="0" smtClean="0"/>
              <a:t>(</a:t>
            </a:r>
            <a:r>
              <a:rPr lang="it-IT" sz="2400" dirty="0" smtClean="0"/>
              <a:t>Via Camillo Benso Conte di Cavour, 11 , 16036 Recco – Genova</a:t>
            </a:r>
            <a:r>
              <a:rPr lang="hu-HU" sz="2400" dirty="0" smtClean="0"/>
              <a:t>)</a:t>
            </a:r>
            <a:endParaRPr lang="hu-HU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028343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Tevékenységének nagy része </a:t>
            </a:r>
            <a:r>
              <a:rPr lang="hu-HU" sz="2400" dirty="0" err="1" smtClean="0"/>
              <a:t>Toszkánában</a:t>
            </a:r>
            <a:r>
              <a:rPr lang="hu-HU" sz="2400" dirty="0" smtClean="0"/>
              <a:t>, különösen Firenzében zajlik, ahol ráadásul Andrea </a:t>
            </a:r>
            <a:r>
              <a:rPr lang="hu-HU" sz="2400" dirty="0" err="1" smtClean="0"/>
              <a:t>Markò</a:t>
            </a:r>
            <a:r>
              <a:rPr lang="hu-HU" sz="2400" dirty="0" smtClean="0"/>
              <a:t> és az ifjabb Carlo </a:t>
            </a:r>
            <a:r>
              <a:rPr lang="hu-HU" sz="2400" dirty="0" err="1" smtClean="0"/>
              <a:t>Markò</a:t>
            </a:r>
            <a:r>
              <a:rPr lang="hu-HU" sz="2400" dirty="0" smtClean="0"/>
              <a:t> folytatta az apjuk, az idősebb Carlo </a:t>
            </a:r>
            <a:r>
              <a:rPr lang="hu-HU" sz="2400" dirty="0" err="1" smtClean="0"/>
              <a:t>Markò</a:t>
            </a:r>
            <a:r>
              <a:rPr lang="hu-HU" sz="2400" dirty="0" smtClean="0"/>
              <a:t> (1791-1860) által alapított tájiskolát .</a:t>
            </a:r>
            <a:br>
              <a:rPr lang="hu-HU" sz="2400" dirty="0" smtClean="0"/>
            </a:br>
            <a:r>
              <a:rPr lang="hu-HU" sz="2400" dirty="0" smtClean="0"/>
              <a:t>Iskola, amely akkoriban a modern tájfestészet legfejlettebb képi példáit képviselte, a "forradalmi" toszkán </a:t>
            </a:r>
            <a:r>
              <a:rPr lang="hu-HU" sz="2400" dirty="0" err="1" smtClean="0"/>
              <a:t>Macchiaioli</a:t>
            </a:r>
            <a:r>
              <a:rPr lang="hu-HU" sz="2400" dirty="0" smtClean="0"/>
              <a:t> mozgalom megjelenése előtt.</a:t>
            </a:r>
            <a:br>
              <a:rPr lang="hu-HU" sz="2400" dirty="0" smtClean="0"/>
            </a:br>
            <a:r>
              <a:rPr lang="hu-HU" sz="2400" dirty="0" smtClean="0"/>
              <a:t>Valójában Andrea és tanítványai munkái különösen az </a:t>
            </a:r>
            <a:r>
              <a:rPr lang="hu-HU" sz="2400" dirty="0" err="1" smtClean="0"/>
              <a:t>Arte</a:t>
            </a:r>
            <a:r>
              <a:rPr lang="hu-HU" sz="2400" dirty="0" smtClean="0"/>
              <a:t> del </a:t>
            </a:r>
            <a:r>
              <a:rPr lang="hu-HU" sz="2400" dirty="0" err="1" smtClean="0"/>
              <a:t>Calame</a:t>
            </a:r>
            <a:r>
              <a:rPr lang="hu-HU" sz="2400" dirty="0" smtClean="0"/>
              <a:t> </a:t>
            </a:r>
            <a:r>
              <a:rPr lang="hu-HU" sz="2400" dirty="0" err="1" smtClean="0"/>
              <a:t>-ből</a:t>
            </a:r>
            <a:r>
              <a:rPr lang="hu-HU" sz="2400" dirty="0" smtClean="0"/>
              <a:t> és a Barbizon-iskolából származnak .</a:t>
            </a:r>
            <a:br>
              <a:rPr lang="hu-HU" sz="2400" dirty="0" smtClean="0"/>
            </a:br>
            <a:r>
              <a:rPr lang="hu-HU" sz="2400" dirty="0" smtClean="0"/>
              <a:t>Henry </a:t>
            </a:r>
            <a:r>
              <a:rPr lang="hu-HU" sz="2400" dirty="0" err="1" smtClean="0"/>
              <a:t>Markò</a:t>
            </a:r>
            <a:r>
              <a:rPr lang="hu-HU" sz="2400" dirty="0" smtClean="0"/>
              <a:t> művészi pályafutása utolsó szakaszában végleg </a:t>
            </a:r>
            <a:r>
              <a:rPr lang="hu-HU" sz="2400" dirty="0" err="1" smtClean="0"/>
              <a:t>Liguriába</a:t>
            </a:r>
            <a:r>
              <a:rPr lang="hu-HU" sz="2400" dirty="0" smtClean="0"/>
              <a:t>, </a:t>
            </a:r>
            <a:r>
              <a:rPr lang="hu-HU" sz="2400" dirty="0" err="1" smtClean="0"/>
              <a:t>Lavagna-ba</a:t>
            </a:r>
            <a:r>
              <a:rPr lang="hu-HU" sz="2400" dirty="0" smtClean="0"/>
              <a:t> költözött, ahol a helyi tájat kedvelte.</a:t>
            </a:r>
            <a:br>
              <a:rPr lang="hu-HU" sz="2400" dirty="0" smtClean="0"/>
            </a:br>
            <a:r>
              <a:rPr lang="hu-HU" sz="2400" dirty="0" smtClean="0"/>
              <a:t>Művei számos magángyűjteményben találhatók Olaszországban és külföldön</a:t>
            </a:r>
            <a:r>
              <a:rPr lang="hu-HU" dirty="0" smtClean="0"/>
              <a:t> 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404664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Az 1791. szeptember 27-én született  Markó Károly nem azonos a festőművésszel, jóllehet eddig valamennyi lexikonban, életrajzi monográfiában és művészettörténeti dolgozatban ezt az adatot fogadták el a művész születésnapjaként. </a:t>
            </a:r>
          </a:p>
          <a:p>
            <a:endParaRPr lang="hu-HU" sz="2400" dirty="0" smtClean="0"/>
          </a:p>
          <a:p>
            <a:r>
              <a:rPr lang="hu-HU" sz="2400" dirty="0" smtClean="0"/>
              <a:t>Nem névrokonságról van szó, a tévedés „családban marad”, ugyanis a fenti dátum Markó Károly kisgyermekkorában elhalt testvére születési adata. </a:t>
            </a:r>
          </a:p>
          <a:p>
            <a:endParaRPr lang="hu-HU" sz="2400" dirty="0" smtClean="0"/>
          </a:p>
          <a:p>
            <a:r>
              <a:rPr lang="hu-HU" sz="2400" dirty="0" smtClean="0"/>
              <a:t>A család második fiúgyermeke, </a:t>
            </a:r>
            <a:r>
              <a:rPr lang="hu-HU" sz="2400" b="1" dirty="0" smtClean="0"/>
              <a:t>Markó András Károly </a:t>
            </a:r>
            <a:r>
              <a:rPr lang="hu-HU" sz="2400" dirty="0" smtClean="0"/>
              <a:t>a néhány éve előkerült lőcsei anyakönyv szerint </a:t>
            </a:r>
            <a:r>
              <a:rPr lang="hu-HU" sz="2400" b="1" dirty="0" smtClean="0"/>
              <a:t>1793. november 23-án </a:t>
            </a:r>
            <a:r>
              <a:rPr lang="hu-HU" sz="2400" dirty="0" smtClean="0"/>
              <a:t>született. </a:t>
            </a:r>
          </a:p>
          <a:p>
            <a:endParaRPr lang="hu-HU" sz="2400" dirty="0" smtClean="0"/>
          </a:p>
          <a:p>
            <a:r>
              <a:rPr lang="hu-HU" sz="2400" dirty="0" smtClean="0"/>
              <a:t>Az elsőszülött fiú korai halála után a család második legidősebb gyermekét, Andrást, Károlynak kezdték el nevezni; idővel az András utónévről maga az „érintett” is megfeledkezett.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Markó Henrik- Ravennai fenyőerdő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65815" y="1340768"/>
            <a:ext cx="9012369" cy="4176464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3326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Markó Henrik</a:t>
            </a:r>
            <a:r>
              <a:rPr lang="hu-HU" sz="2400" b="1" dirty="0" smtClean="0"/>
              <a:t>:  Ravennai fenyőerdő</a:t>
            </a:r>
            <a:r>
              <a:rPr lang="hu-HU" sz="2400" dirty="0" smtClean="0"/>
              <a:t> , olaj, vászon 29 x 48 cm</a:t>
            </a:r>
            <a:endParaRPr lang="hu-H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creenshot 2022 03 01 at 18.40.07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23528" y="1196752"/>
            <a:ext cx="8496944" cy="4936772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889248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Henrik</a:t>
            </a:r>
            <a:r>
              <a:rPr lang="hu-HU" sz="2400" b="1" dirty="0" smtClean="0"/>
              <a:t>: Buda a ferencvárosi partról, </a:t>
            </a:r>
            <a:r>
              <a:rPr lang="hu-HU" sz="2400" dirty="0" smtClean="0"/>
              <a:t>olaj, vászon, 60,6 x 100,5 cm, (jelzés: H Markó 1869 [?]), BTM Fővárosi Képtár Festészeti Gyűjtemény, Budapest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692696"/>
            <a:ext cx="4139952" cy="286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Henrik</a:t>
            </a:r>
            <a:r>
              <a:rPr lang="hu-HU" sz="2400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it-IT" sz="2400" b="1" dirty="0" smtClean="0"/>
              <a:t> A Porta San Gallo közelében lévő  </a:t>
            </a:r>
            <a:r>
              <a:rPr lang="hu-HU" sz="2400" b="1" dirty="0" err="1" smtClean="0"/>
              <a:t>Maglio</a:t>
            </a:r>
            <a:r>
              <a:rPr lang="hu-HU" sz="2400" b="1" dirty="0" smtClean="0"/>
              <a:t> torony látképe </a:t>
            </a:r>
            <a:r>
              <a:rPr lang="hu-HU" sz="2400" dirty="0" smtClean="0"/>
              <a:t>1871</a:t>
            </a:r>
            <a:r>
              <a:rPr lang="it-IT" sz="2400" dirty="0" smtClean="0"/>
              <a:t>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it-IT" sz="2400" dirty="0" smtClean="0"/>
              <a:t>olaj, vászon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it-IT" sz="2400" dirty="0" smtClean="0"/>
              <a:t>43 × 31 cm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it-IT" sz="2400" dirty="0" smtClean="0"/>
              <a:t> </a:t>
            </a:r>
            <a:r>
              <a:rPr lang="hu-HU" sz="2400" dirty="0" smtClean="0"/>
              <a:t>(</a:t>
            </a:r>
            <a:r>
              <a:rPr lang="it-IT" sz="2400" dirty="0" smtClean="0"/>
              <a:t>jelzés: E. Markò</a:t>
            </a:r>
            <a:r>
              <a:rPr lang="hu-HU" sz="2400" dirty="0" smtClean="0"/>
              <a:t>,</a:t>
            </a:r>
            <a:r>
              <a:rPr lang="it-IT" sz="2400" dirty="0" smtClean="0"/>
              <a:t>1871</a:t>
            </a:r>
            <a:r>
              <a:rPr lang="hu-HU" sz="2400" dirty="0" smtClean="0"/>
              <a:t>) </a:t>
            </a:r>
          </a:p>
          <a:p>
            <a:pPr algn="ctr">
              <a:lnSpc>
                <a:spcPts val="2400"/>
              </a:lnSpc>
            </a:pPr>
            <a:r>
              <a:rPr lang="it-IT" sz="2400" dirty="0" smtClean="0"/>
              <a:t>Galleria d’arte moderna di Palazzo Pitti, Firenze</a:t>
            </a:r>
            <a:endParaRPr lang="hu-HU" sz="2400" dirty="0"/>
          </a:p>
        </p:txBody>
      </p:sp>
      <p:pic>
        <p:nvPicPr>
          <p:cNvPr id="77826" name="Picture 2" descr="Screenshot 2022 03 01 at 18.42.17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4162490" y="0"/>
            <a:ext cx="46470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ENRY MARKÒ (FIRENZE, 1855 - LAVAGNA, GENOVA, 1921) - PAESAGGIO TOSCAN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330" y="1484784"/>
            <a:ext cx="8703339" cy="447705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125760" y="764704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 Markó Henrik: </a:t>
            </a:r>
            <a:r>
              <a:rPr lang="hu-HU" sz="2400" b="1" dirty="0" smtClean="0"/>
              <a:t>Toszkán táj, </a:t>
            </a:r>
            <a:r>
              <a:rPr lang="hu-HU" sz="2400" dirty="0" smtClean="0"/>
              <a:t>olaj, vászon,</a:t>
            </a:r>
            <a:r>
              <a:rPr lang="es-ES" sz="2400" dirty="0" smtClean="0"/>
              <a:t> 30</a:t>
            </a:r>
            <a:r>
              <a:rPr lang="hu-HU" sz="2400" dirty="0" smtClean="0"/>
              <a:t> </a:t>
            </a:r>
            <a:r>
              <a:rPr lang="es-ES" sz="2400" dirty="0" smtClean="0"/>
              <a:t>x</a:t>
            </a:r>
            <a:r>
              <a:rPr lang="hu-HU" sz="2400" dirty="0" smtClean="0"/>
              <a:t> </a:t>
            </a:r>
            <a:r>
              <a:rPr lang="es-ES" sz="2400" dirty="0" smtClean="0"/>
              <a:t>55,5</a:t>
            </a:r>
            <a:r>
              <a:rPr lang="hu-HU" sz="2400" dirty="0" smtClean="0"/>
              <a:t> cm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3326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Markó Henrik</a:t>
            </a:r>
            <a:r>
              <a:rPr lang="hu-HU" sz="2400" b="1" dirty="0" smtClean="0"/>
              <a:t>: </a:t>
            </a:r>
            <a:r>
              <a:rPr lang="en-US" sz="2400" b="1" dirty="0" smtClean="0"/>
              <a:t>A Southern View</a:t>
            </a:r>
            <a:r>
              <a:rPr lang="hu-HU" sz="2400" b="1" dirty="0" smtClean="0"/>
              <a:t>, (Déli látkép?)</a:t>
            </a:r>
            <a:r>
              <a:rPr lang="en-US" sz="2400" dirty="0" smtClean="0"/>
              <a:t>, </a:t>
            </a:r>
            <a:r>
              <a:rPr lang="hu-HU" sz="2400" dirty="0" smtClean="0"/>
              <a:t>olaj, vászon</a:t>
            </a:r>
            <a:r>
              <a:rPr lang="en-US" sz="2400" dirty="0" smtClean="0"/>
              <a:t>, 38 x 61 cm</a:t>
            </a:r>
            <a:r>
              <a:rPr lang="en-US" dirty="0" smtClean="0"/>
              <a:t> </a:t>
            </a:r>
            <a:endParaRPr lang="hu-HU" dirty="0"/>
          </a:p>
        </p:txBody>
      </p:sp>
      <p:pic>
        <p:nvPicPr>
          <p:cNvPr id="124930" name="Picture 2" descr="Henry Mark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6677" y="1124744"/>
            <a:ext cx="8710646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766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Markó Henrik</a:t>
            </a:r>
            <a:r>
              <a:rPr lang="hu-HU" sz="2400" b="1" dirty="0" smtClean="0"/>
              <a:t>: Erdei patak</a:t>
            </a:r>
            <a:r>
              <a:rPr lang="hu-HU" sz="2400" dirty="0" smtClean="0"/>
              <a:t>, olaj, vászon,</a:t>
            </a:r>
            <a:r>
              <a:rPr lang="de-DE" sz="2400" dirty="0" smtClean="0"/>
              <a:t> 41 x 61 cm</a:t>
            </a:r>
            <a:endParaRPr lang="hu-HU" sz="2400" dirty="0"/>
          </a:p>
        </p:txBody>
      </p:sp>
      <p:pic>
        <p:nvPicPr>
          <p:cNvPr id="1026" name="Picture 2" descr="Henry Mark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9355" y="1052736"/>
            <a:ext cx="8365289" cy="5604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0" y="633669"/>
            <a:ext cx="9144000" cy="334077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lang="hu-HU" sz="2400" b="1" u="sng" dirty="0" smtClean="0"/>
              <a:t>Markó Henrik</a:t>
            </a:r>
            <a:r>
              <a:rPr lang="hu-HU" sz="2400" b="1" dirty="0" smtClean="0"/>
              <a:t>: </a:t>
            </a:r>
            <a:r>
              <a:rPr lang="hu-HU" sz="2100" b="1" dirty="0" smtClean="0">
                <a:solidFill>
                  <a:srgbClr val="202124"/>
                </a:solidFill>
                <a:latin typeface="inherit"/>
                <a:cs typeface="Arial" pitchFamily="34" charset="0"/>
              </a:rPr>
              <a:t>T</a:t>
            </a:r>
            <a:r>
              <a:rPr kumimoji="0" lang="hu-HU" sz="21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itchFamily="34" charset="0"/>
              </a:rPr>
              <a:t>áj fenyőerdővel és </a:t>
            </a:r>
            <a:r>
              <a:rPr lang="hu-HU" sz="2100" b="1" dirty="0" smtClean="0">
                <a:solidFill>
                  <a:srgbClr val="202124"/>
                </a:solidFill>
                <a:latin typeface="inherit"/>
                <a:cs typeface="Arial" pitchFamily="34" charset="0"/>
              </a:rPr>
              <a:t>patakkal</a:t>
            </a:r>
            <a:r>
              <a:rPr lang="hu-HU" sz="2100" dirty="0" smtClean="0">
                <a:solidFill>
                  <a:srgbClr val="202124"/>
                </a:solidFill>
                <a:latin typeface="inherit"/>
                <a:cs typeface="Arial" pitchFamily="34" charset="0"/>
              </a:rPr>
              <a:t>, </a:t>
            </a:r>
            <a:r>
              <a:rPr kumimoji="0" lang="hu-HU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itchFamily="34" charset="0"/>
              </a:rPr>
              <a:t>olaj, vászon, 60 x 98,5 cm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015" y="1268760"/>
            <a:ext cx="8965969" cy="526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43608" y="4365104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https://www.invaluable.com/artist/marko-henry-9qy9n7ba4r/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0" y="620688"/>
            <a:ext cx="4067944" cy="13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Henrik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Tengerparti kilátás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81 x 47 cm</a:t>
            </a:r>
            <a:endParaRPr lang="hu-HU" sz="2400" dirty="0"/>
          </a:p>
        </p:txBody>
      </p:sp>
      <p:pic>
        <p:nvPicPr>
          <p:cNvPr id="35842" name="Picture 2" descr="https://imageapi.cambiaste.com/api/lotto/immagine/104106/0/800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4082564" y="0"/>
            <a:ext cx="39049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78092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Arial Black" pitchFamily="34" charset="0"/>
              </a:rPr>
              <a:t>ADATHIÁNYOS FESTMÉNYEK</a:t>
            </a:r>
            <a:endParaRPr lang="hu-HU" sz="4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www.pittoriliguri.info/2020/wp-content/uploads/2022/04/MARKO-5-scal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764" y="1412776"/>
            <a:ext cx="8820472" cy="4727222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807804" y="476672"/>
            <a:ext cx="3528392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Henrik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268760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Idősebb Markó Károly</a:t>
            </a:r>
            <a:r>
              <a:rPr lang="hu-HU" sz="2400" dirty="0" smtClean="0"/>
              <a:t>, Lőcse, 1793 november 23.</a:t>
            </a:r>
          </a:p>
          <a:p>
            <a:r>
              <a:rPr lang="hu-HU" sz="2400" dirty="0" smtClean="0"/>
              <a:t>  – Villa di </a:t>
            </a:r>
            <a:r>
              <a:rPr lang="hu-HU" sz="2400" dirty="0" err="1" smtClean="0"/>
              <a:t>Lappeggi</a:t>
            </a:r>
            <a:r>
              <a:rPr lang="hu-HU" sz="2400" dirty="0" smtClean="0"/>
              <a:t>, Itália, 1860 november 19.) magyar festő. </a:t>
            </a:r>
          </a:p>
          <a:p>
            <a:r>
              <a:rPr lang="hu-HU" sz="2400" dirty="0" smtClean="0"/>
              <a:t>1840-től a </a:t>
            </a:r>
            <a:r>
              <a:rPr lang="hu-HU" sz="2400" b="1" dirty="0" smtClean="0"/>
              <a:t>Magyar Tudományos Akadémia tagja, 1843-tól a  firenzei Akadémia  tanára </a:t>
            </a:r>
            <a:r>
              <a:rPr lang="hu-HU" sz="2400" dirty="0" smtClean="0"/>
              <a:t>a magyar tájképfestészet egyik megteremtője.</a:t>
            </a:r>
          </a:p>
          <a:p>
            <a:endParaRPr lang="hu-HU" sz="2400" dirty="0" smtClean="0"/>
          </a:p>
          <a:p>
            <a:r>
              <a:rPr lang="hu-HU" sz="2400" dirty="0" smtClean="0"/>
              <a:t>Művészete a 17. és 18. századi heroikus történelmi, illetve ideális tájképfestészetre épül, idilli hangulatú, mitológiai, bibliai vagy hétköznapi jeleneteket megjelenítők.  </a:t>
            </a:r>
          </a:p>
          <a:p>
            <a:endParaRPr lang="hu-HU" sz="2400" dirty="0" smtClean="0"/>
          </a:p>
          <a:p>
            <a:r>
              <a:rPr lang="hu-HU" sz="2400" dirty="0" smtClean="0"/>
              <a:t>Művei világszerte megtalálhatók köz- és magángyűjteményekben Bécstől egészen Mexikóvárosig. Ez utóbbi azért is fontos, mert a mexikói tájképfestészet Markó műveinek tanulmányozásával és másolásával született meg.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www.pittoriliguri.info/2020/wp-content/uploads/2022/04/247660-scaled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247911" y="1628800"/>
            <a:ext cx="8648177" cy="4442325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771800" y="692696"/>
            <a:ext cx="3528392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Henrik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www.pittoriliguri.info/2020/wp-content/uploads/2022/04/MARKO-247661-scal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691" y="1340768"/>
            <a:ext cx="8814617" cy="4968552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771800" y="692696"/>
            <a:ext cx="3528392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Henrik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www.pittoriliguri.info/2020/wp-content/uploads/2010/05/mark%C3%B2-henry-6-pittoriliguri.info_-scaled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38154" y="1412776"/>
            <a:ext cx="8867691" cy="4752528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771800" y="692696"/>
            <a:ext cx="3528392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Henrik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www.pittoriliguri.info/2020/wp-content/uploads/2010/05/MARKO-HENRY-11-PITTORILIGURI.INFO_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90850" y="1484784"/>
            <a:ext cx="9053150" cy="4392488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771800" y="692696"/>
            <a:ext cx="3528392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Henrik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www.pittoriliguri.info/2020/wp-content/uploads/2020/10/mark%C3%B2-112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93293" y="1745432"/>
            <a:ext cx="8757413" cy="5112568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771800" y="692696"/>
            <a:ext cx="3528392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Henrik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s://www.pittoriliguri.info/2020/wp-content/uploads/2020/10/mark%C3%B2-113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29197" y="1412776"/>
            <a:ext cx="8885606" cy="4392488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771800" y="692696"/>
            <a:ext cx="3528392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Henrik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s://www.pittoriliguri.info/2020/wp-content/uploads/2020/10/mark%C3%B2-116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13211" y="836712"/>
            <a:ext cx="8717577" cy="5739072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807804" y="188640"/>
            <a:ext cx="3528392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Henrik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s://www.pittoriliguri.info/2020/wp-content/uploads/2020/10/mark%C3%B2-119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75788" y="1268760"/>
            <a:ext cx="8792423" cy="5112568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771800" y="692696"/>
            <a:ext cx="3528392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Henrik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s://www.pittoriliguri.info/2020/wp-content/uploads/2020/10/mark%C3%B2221-scal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772" y="908720"/>
            <a:ext cx="8486456" cy="546315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807804" y="260648"/>
            <a:ext cx="3528392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Henrik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s://www.pittoriliguri.info/2020/wp-content/uploads/2021/05/MARKO-0440-scal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606" y="908720"/>
            <a:ext cx="8816788" cy="5472608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807804" y="332656"/>
            <a:ext cx="3528392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Henrik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9024" y="404664"/>
            <a:ext cx="878497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1822</a:t>
            </a:r>
            <a:r>
              <a:rPr lang="hu-HU" sz="2400" dirty="0" smtClean="0"/>
              <a:t>-től kezdve </a:t>
            </a:r>
            <a:r>
              <a:rPr lang="hu-HU" sz="2400" b="1" dirty="0" smtClean="0"/>
              <a:t>Bécsben és Kismartonban élt, </a:t>
            </a:r>
          </a:p>
          <a:p>
            <a:r>
              <a:rPr lang="hu-HU" sz="2400" b="1" dirty="0" smtClean="0"/>
              <a:t>1832-</a:t>
            </a:r>
            <a:r>
              <a:rPr lang="hu-HU" sz="2400" dirty="0" smtClean="0"/>
              <a:t>ben válthatta valóra az álmát, ekkor, több mint negyven évesen,  jutott el először </a:t>
            </a:r>
            <a:r>
              <a:rPr lang="hu-HU" sz="2400" b="1" dirty="0" smtClean="0"/>
              <a:t>Rómába </a:t>
            </a:r>
            <a:r>
              <a:rPr lang="hu-HU" sz="2400" dirty="0" smtClean="0"/>
              <a:t>és </a:t>
            </a:r>
            <a:r>
              <a:rPr lang="hu-HU" sz="2400" b="1" dirty="0" smtClean="0"/>
              <a:t>végleg Itáliába költözött</a:t>
            </a:r>
            <a:r>
              <a:rPr lang="hu-HU" sz="2400" dirty="0" smtClean="0"/>
              <a:t>, ezután a gyermekei is jobbára ott éltek.  </a:t>
            </a:r>
          </a:p>
          <a:p>
            <a:endParaRPr lang="hu-HU" sz="2400" dirty="0" smtClean="0"/>
          </a:p>
          <a:p>
            <a:r>
              <a:rPr lang="hu-HU" sz="2400" dirty="0" smtClean="0"/>
              <a:t>Római tartózkodásának </a:t>
            </a:r>
            <a:r>
              <a:rPr lang="hu-HU" sz="2400" b="1" dirty="0" smtClean="0"/>
              <a:t>1838-</a:t>
            </a:r>
            <a:r>
              <a:rPr lang="hu-HU" sz="2400" dirty="0" smtClean="0"/>
              <a:t>ban egy súlyos betegség  a malária vetett véget. Miután kilábalt a maláriából </a:t>
            </a:r>
            <a:r>
              <a:rPr lang="hu-HU" sz="2400" b="1" dirty="0" smtClean="0"/>
              <a:t>Pisában </a:t>
            </a:r>
            <a:r>
              <a:rPr lang="hu-HU" sz="2400" dirty="0" smtClean="0"/>
              <a:t>bérelt magának egy lakást, annyira megtetszett neki a környék. 1843-ban azonban rohamosan romlik a látása, s mivel Pisában nem volt olyan szakember, akihez tanácsért fordulhatott , ezért 1843-ban átköltözött </a:t>
            </a:r>
            <a:r>
              <a:rPr lang="hu-HU" sz="2400" b="1" dirty="0" smtClean="0"/>
              <a:t>Firenzébe,</a:t>
            </a:r>
            <a:r>
              <a:rPr lang="hu-HU" sz="2400" dirty="0" smtClean="0"/>
              <a:t> az orvosa közelébe.</a:t>
            </a:r>
          </a:p>
          <a:p>
            <a:endParaRPr lang="hu-HU" sz="2400" dirty="0" smtClean="0"/>
          </a:p>
          <a:p>
            <a:r>
              <a:rPr lang="hu-HU" sz="2400" dirty="0" smtClean="0"/>
              <a:t>Firenzében élénk művészeti, társadalmi élet várta. 1843-ban a </a:t>
            </a:r>
            <a:r>
              <a:rPr lang="hu-HU" sz="2400" b="1" dirty="0" smtClean="0"/>
              <a:t>firenzei Akadémia tanárává </a:t>
            </a:r>
            <a:r>
              <a:rPr lang="hu-HU" sz="2400" dirty="0" smtClean="0"/>
              <a:t>választották. 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2290227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b="1" dirty="0" smtClean="0">
                <a:latin typeface="Arial Black" pitchFamily="34" charset="0"/>
              </a:rPr>
              <a:t>MARKÓ ANDRÁS</a:t>
            </a:r>
          </a:p>
          <a:p>
            <a:pPr algn="ctr"/>
            <a:r>
              <a:rPr lang="hu-HU" sz="2400" b="1" dirty="0" smtClean="0"/>
              <a:t>Magyar festő, 1824, Bécs - 1895, </a:t>
            </a:r>
            <a:r>
              <a:rPr lang="hu-HU" sz="2400" b="1" dirty="0" err="1" smtClean="0"/>
              <a:t>Viareggio</a:t>
            </a:r>
            <a:endParaRPr lang="hu-HU" sz="2400" b="1" dirty="0"/>
          </a:p>
        </p:txBody>
      </p:sp>
      <p:pic>
        <p:nvPicPr>
          <p:cNvPr id="26626" name="Picture 2" descr="Markó András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7784980" y="0"/>
            <a:ext cx="1359020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536174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 A második fiú Markó András (1824–1895) Bécsben született. Apja, id. Markó Károly (1791-1860) tanítványa, de gyenge tehetségű követője volt.</a:t>
            </a:r>
          </a:p>
          <a:p>
            <a:r>
              <a:rPr lang="hu-HU" sz="2400" dirty="0" smtClean="0"/>
              <a:t> Főként Bécsben dolgozott. Számos képe ma is apja műveként kerül forgalomba.</a:t>
            </a:r>
          </a:p>
          <a:p>
            <a:r>
              <a:rPr lang="hu-HU" sz="2400" dirty="0" smtClean="0"/>
              <a:t>Nevezetes művei</a:t>
            </a:r>
            <a:r>
              <a:rPr lang="hu-HU" sz="2400" b="1" dirty="0" smtClean="0"/>
              <a:t>:  Jézus Pétert az egyház fejévé teszi; Vízhordó lányok </a:t>
            </a:r>
            <a:r>
              <a:rPr lang="hu-HU" sz="2400" dirty="0" smtClean="0"/>
              <a:t>c. festményei. Első festményeit Pesten állította ki, járt Magyarországon is, de idősebb korában már teljesen elfelejtett magyarul.</a:t>
            </a:r>
          </a:p>
          <a:p>
            <a:r>
              <a:rPr lang="hu-HU" sz="2400" dirty="0" smtClean="0"/>
              <a:t> András leánya, </a:t>
            </a:r>
            <a:r>
              <a:rPr lang="hu-HU" sz="2400" dirty="0" err="1" smtClean="0"/>
              <a:t>Katerina</a:t>
            </a:r>
            <a:r>
              <a:rPr lang="hu-HU" sz="2400" dirty="0" smtClean="0"/>
              <a:t> is festő lett; az ő munkásságát sajnos nem ismerjük. 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András</a:t>
            </a:r>
            <a:r>
              <a:rPr lang="hu-HU" sz="2400" b="1" dirty="0" smtClean="0"/>
              <a:t>: Táj szénégetőkkel</a:t>
            </a:r>
            <a:r>
              <a:rPr lang="hu-HU" sz="2400" dirty="0" smtClean="0"/>
              <a:t>, 1861, Olaj, fa, 42 x 53 cm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 err="1" smtClean="0"/>
              <a:t>Galleria</a:t>
            </a:r>
            <a:r>
              <a:rPr lang="hu-HU" sz="2400" dirty="0" smtClean="0"/>
              <a:t> </a:t>
            </a:r>
            <a:r>
              <a:rPr lang="hu-HU" sz="2400" dirty="0" err="1" smtClean="0"/>
              <a:t>Palatina</a:t>
            </a:r>
            <a:r>
              <a:rPr lang="hu-HU" sz="2400" dirty="0" smtClean="0"/>
              <a:t> (</a:t>
            </a:r>
            <a:r>
              <a:rPr lang="hu-HU" sz="2400" dirty="0" err="1" smtClean="0"/>
              <a:t>Palazzo</a:t>
            </a:r>
            <a:r>
              <a:rPr lang="hu-HU" sz="2400" dirty="0" smtClean="0"/>
              <a:t> </a:t>
            </a:r>
            <a:r>
              <a:rPr lang="hu-HU" sz="2400" dirty="0" err="1" smtClean="0"/>
              <a:t>Pitti</a:t>
            </a:r>
            <a:r>
              <a:rPr lang="hu-HU" sz="2400" dirty="0" smtClean="0"/>
              <a:t>), Firenze</a:t>
            </a:r>
            <a:endParaRPr lang="hu-HU" sz="2400" b="1" dirty="0" smtClean="0"/>
          </a:p>
        </p:txBody>
      </p:sp>
      <p:pic>
        <p:nvPicPr>
          <p:cNvPr id="38914" name="Picture 2" descr="https://www.wga.hu/art/m/marko/son1/marko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3846" y="980728"/>
            <a:ext cx="7956307" cy="5699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András</a:t>
            </a:r>
            <a:r>
              <a:rPr lang="hu-HU" sz="2400" b="1" dirty="0" smtClean="0"/>
              <a:t>: Olasz táj vágtató lovakkal, </a:t>
            </a:r>
            <a:r>
              <a:rPr lang="hu-HU" sz="2400" dirty="0" smtClean="0"/>
              <a:t>1871, 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104 x 138 cm, Magángyűjtemény</a:t>
            </a:r>
            <a:endParaRPr lang="hu-HU" sz="2400" b="1" dirty="0" smtClean="0"/>
          </a:p>
        </p:txBody>
      </p:sp>
      <p:pic>
        <p:nvPicPr>
          <p:cNvPr id="55298" name="Picture 2" descr="https://www.wga.hu/art/m/marko/son1/marko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4097" y="908720"/>
            <a:ext cx="7311156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András</a:t>
            </a:r>
            <a:r>
              <a:rPr lang="hu-HU" sz="2400" b="1" dirty="0" smtClean="0"/>
              <a:t>: Olasz táj vágtató lovakkal, </a:t>
            </a:r>
            <a:r>
              <a:rPr lang="hu-HU" sz="2400" dirty="0" smtClean="0"/>
              <a:t>1871, 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104 x 138 cm, Magángyűjtemény</a:t>
            </a:r>
            <a:endParaRPr lang="hu-HU" sz="2400" b="1" dirty="0" smtClean="0"/>
          </a:p>
        </p:txBody>
      </p:sp>
      <p:pic>
        <p:nvPicPr>
          <p:cNvPr id="55298" name="Picture 2" descr="https://www.wga.hu/art/m/marko/son1/marko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4097" y="908720"/>
            <a:ext cx="7311156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András</a:t>
            </a:r>
            <a:r>
              <a:rPr lang="hu-HU" sz="2400" b="1" dirty="0" smtClean="0"/>
              <a:t>: Vízhordó lányok, </a:t>
            </a:r>
            <a:r>
              <a:rPr lang="hu-HU" sz="2400" dirty="0" smtClean="0"/>
              <a:t>1877, olaj, vászon,102 x 142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(Jelezve: jobbra lent: And. Markó 1877)</a:t>
            </a:r>
            <a:endParaRPr lang="hu-HU" sz="2400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431540" y="908720"/>
            <a:ext cx="8280920" cy="57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b/b5/Andr%C3%A1s_Mark%C3%B3%2C_-_landscape_with_gypsi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2962" y="761999"/>
            <a:ext cx="7458075" cy="6096001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 Markó András</a:t>
            </a:r>
            <a:r>
              <a:rPr lang="hu-HU" sz="2400" dirty="0" smtClean="0"/>
              <a:t>: Tájkép cigányokkal , olaj, vászon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s://upload.wikimedia.org/wikipedia/commons/7/7d/Andr%C3%A1s_Mark%C3%B3_-_Surveying_the_Vista_%281886%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5277" y="1124744"/>
            <a:ext cx="7533446" cy="554461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Markó András</a:t>
            </a:r>
            <a:r>
              <a:rPr lang="hu-HU" sz="2400" dirty="0" smtClean="0"/>
              <a:t>: </a:t>
            </a:r>
            <a:r>
              <a:rPr lang="hu-HU" sz="2400" b="1" dirty="0" smtClean="0"/>
              <a:t>Toszkán táj,  pihenő pásztorral, </a:t>
            </a:r>
            <a:r>
              <a:rPr lang="hu-HU" sz="2400" dirty="0" smtClean="0"/>
              <a:t>1886, 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81 x 114,5 cm, Magántulajdon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s://upload.wikimedia.org/wikipedia/commons/thumb/5/5e/Mark%C3%B3%2C_Andr%C3%A1s_-_Shepherd_Girl.jpg/808px-Mark%C3%B3%2C_Andr%C3%A1s_-_Shepherd_Gir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86090" y="0"/>
            <a:ext cx="5411390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908720"/>
            <a:ext cx="3131840" cy="163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András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 Pásztorlányka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1887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Magántulajdon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András</a:t>
            </a:r>
            <a:r>
              <a:rPr lang="hu-HU" sz="2400" b="1" dirty="0" smtClean="0"/>
              <a:t>: Napsütötte olasz táj, kecskékkel</a:t>
            </a:r>
            <a:r>
              <a:rPr lang="hu-HU" sz="2400" dirty="0" smtClean="0"/>
              <a:t>, 1889</a:t>
            </a:r>
            <a:br>
              <a:rPr lang="hu-HU" sz="2400" dirty="0" smtClean="0"/>
            </a:br>
            <a:r>
              <a:rPr lang="hu-HU" sz="2400" dirty="0" smtClean="0"/>
              <a:t>Olaj, vászon, 44 x 65,5 cm, Magángyűjtemény</a:t>
            </a:r>
            <a:endParaRPr lang="hu-HU" sz="2400" b="1" dirty="0" smtClean="0"/>
          </a:p>
        </p:txBody>
      </p:sp>
      <p:pic>
        <p:nvPicPr>
          <p:cNvPr id="57346" name="Picture 2" descr="https://www.wga.hu/art/m/marko/son1/marko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9204" y="980728"/>
            <a:ext cx="8405592" cy="5628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720840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 Ekkor már Európa-szerte ismert festő volt. Rendszeresen dolgozott arisztokraták megrendelésére. Híre eljutott Magyarországra is. </a:t>
            </a:r>
            <a:r>
              <a:rPr lang="hu-HU" sz="2400" b="1" dirty="0" smtClean="0"/>
              <a:t>1848-ban </a:t>
            </a:r>
            <a:r>
              <a:rPr lang="hu-HU" sz="2400" b="1" dirty="0" err="1" smtClean="0"/>
              <a:t>Appeggibe</a:t>
            </a:r>
            <a:r>
              <a:rPr lang="hu-HU" sz="2400" b="1" dirty="0" smtClean="0"/>
              <a:t> </a:t>
            </a:r>
            <a:r>
              <a:rPr lang="hu-HU" sz="2400" dirty="0" smtClean="0"/>
              <a:t>költözött, és ott élt egészen 1860-ban bekövetkezett haláláig. </a:t>
            </a:r>
          </a:p>
          <a:p>
            <a:r>
              <a:rPr lang="hu-HU" sz="2400" dirty="0" smtClean="0"/>
              <a:t>1853-ban hazalátogatott. </a:t>
            </a:r>
          </a:p>
          <a:p>
            <a:endParaRPr lang="hu-HU" sz="2400" dirty="0" smtClean="0"/>
          </a:p>
          <a:p>
            <a:r>
              <a:rPr lang="hu-HU" sz="2400" dirty="0" smtClean="0"/>
              <a:t> Ennek az útnak a hatására születtek a </a:t>
            </a:r>
            <a:r>
              <a:rPr lang="hu-HU" sz="2400" b="1" i="1" dirty="0" smtClean="0"/>
              <a:t>Puszta</a:t>
            </a:r>
            <a:r>
              <a:rPr lang="hu-HU" sz="2400" b="1" dirty="0" smtClean="0"/>
              <a:t> és a </a:t>
            </a:r>
            <a:r>
              <a:rPr lang="hu-HU" sz="2400" b="1" i="1" dirty="0" smtClean="0"/>
              <a:t>Magyar alföldi táj gémeskúttal</a:t>
            </a:r>
            <a:r>
              <a:rPr lang="hu-HU" sz="2400" dirty="0" smtClean="0"/>
              <a:t> című festményei. 1840-ben kiállítást rendeztek műveiből, az első Pesti Műkiállításon.</a:t>
            </a:r>
          </a:p>
          <a:p>
            <a:endParaRPr lang="hu-HU" sz="2400" dirty="0" smtClean="0"/>
          </a:p>
          <a:p>
            <a:r>
              <a:rPr lang="hu-HU" sz="2400" dirty="0" smtClean="0"/>
              <a:t> Még ebben az évben a Magyar Tudományos Akadémia tagjává választották.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44824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b="1" dirty="0" smtClean="0">
                <a:latin typeface="Arial Black" pitchFamily="34" charset="0"/>
              </a:rPr>
              <a:t>MARKÓ FERENC </a:t>
            </a:r>
          </a:p>
          <a:p>
            <a:pPr algn="ctr"/>
            <a:r>
              <a:rPr lang="hu-HU" sz="2400" b="1" dirty="0" smtClean="0">
                <a:latin typeface="Arial Black" pitchFamily="34" charset="0"/>
              </a:rPr>
              <a:t> ( 1832, Eisenstadt - 1874, Budapest)</a:t>
            </a:r>
            <a:endParaRPr lang="hu-HU" sz="2400" b="1" dirty="0">
              <a:latin typeface="Arial Black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407707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Tájképfestő. Markó Károly (1791 - 1860) fia, apjának tanítványa és utánzója volt. 1853-tól Pesten élt. Számos tájképe van magántulajdonban és az MNG </a:t>
            </a:r>
            <a:r>
              <a:rPr lang="hu-HU" sz="2400" dirty="0" err="1" smtClean="0"/>
              <a:t>ben</a:t>
            </a:r>
            <a:r>
              <a:rPr lang="hu-HU" sz="2400" dirty="0" smtClean="0"/>
              <a:t> (Magyar táj, Eszményi táj, Cigány putri ). Műveit gyakran összetévesztik apja munkáival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476672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Kezdetben édesapja oktatta, majd két évig tanult a firenzei </a:t>
            </a:r>
            <a:r>
              <a:rPr lang="hu-HU" sz="2400" dirty="0" err="1" smtClean="0"/>
              <a:t>Accademia</a:t>
            </a:r>
            <a:r>
              <a:rPr lang="hu-HU" sz="2400" dirty="0" smtClean="0"/>
              <a:t> </a:t>
            </a:r>
            <a:r>
              <a:rPr lang="hu-HU" sz="2400" dirty="0" err="1" smtClean="0"/>
              <a:t>delle</a:t>
            </a:r>
            <a:r>
              <a:rPr lang="hu-HU" sz="2400" dirty="0" smtClean="0"/>
              <a:t> </a:t>
            </a:r>
            <a:r>
              <a:rPr lang="hu-HU" sz="2400" dirty="0" err="1" smtClean="0"/>
              <a:t>Belle</a:t>
            </a:r>
            <a:r>
              <a:rPr lang="hu-HU" sz="2400" dirty="0" smtClean="0"/>
              <a:t> </a:t>
            </a:r>
            <a:r>
              <a:rPr lang="hu-HU" sz="2400" dirty="0" err="1" smtClean="0"/>
              <a:t>Artin</a:t>
            </a:r>
            <a:r>
              <a:rPr lang="hu-HU" sz="2400" dirty="0" smtClean="0"/>
              <a:t>.</a:t>
            </a:r>
          </a:p>
          <a:p>
            <a:r>
              <a:rPr lang="hu-HU" sz="2400" dirty="0" smtClean="0"/>
              <a:t> Itt figurális képeket és aktrajzokat készített.</a:t>
            </a:r>
          </a:p>
          <a:p>
            <a:endParaRPr lang="hu-HU" sz="2400" dirty="0" smtClean="0"/>
          </a:p>
          <a:p>
            <a:r>
              <a:rPr lang="hu-HU" sz="2400" dirty="0" smtClean="0"/>
              <a:t> Mivel részt vett a Garibaldi-féle olasz szabadságharcban, bebörtönözték. </a:t>
            </a:r>
          </a:p>
          <a:p>
            <a:r>
              <a:rPr lang="hu-HU" sz="2400" dirty="0" smtClean="0"/>
              <a:t>Kénytelen volt elhagyni Olaszországot és 1853-ban Pestre költözött. Gyakran szerepelt a Pesti Műegylet és az </a:t>
            </a:r>
            <a:r>
              <a:rPr lang="hu-HU" sz="2400" dirty="0" err="1" smtClean="0"/>
              <a:t>Österreichische</a:t>
            </a:r>
            <a:r>
              <a:rPr lang="hu-HU" sz="2400" dirty="0" smtClean="0"/>
              <a:t> </a:t>
            </a:r>
            <a:r>
              <a:rPr lang="hu-HU" sz="2400" dirty="0" err="1" smtClean="0"/>
              <a:t>Kunstverein</a:t>
            </a:r>
            <a:r>
              <a:rPr lang="hu-HU" sz="2400" dirty="0" smtClean="0"/>
              <a:t> kiállításain, 1852-ben Firenzében apjával és testvéreivel közös tárlaton állította ki néhány festményét.  </a:t>
            </a:r>
          </a:p>
          <a:p>
            <a:endParaRPr lang="hu-HU" sz="2400" dirty="0" smtClean="0"/>
          </a:p>
          <a:p>
            <a:r>
              <a:rPr lang="hu-HU" sz="2400" dirty="0" smtClean="0"/>
              <a:t>A Magyar Nemzeti Galéria több művét is őrzi. </a:t>
            </a:r>
          </a:p>
          <a:p>
            <a:endParaRPr lang="hu-HU" sz="2400" dirty="0" smtClean="0"/>
          </a:p>
          <a:p>
            <a:r>
              <a:rPr lang="hu-HU" sz="2400" dirty="0" smtClean="0"/>
              <a:t>Markó Ferenc tevékenysége alig két évtizedes magyarországi pályafutás után szomorúan ért véget. </a:t>
            </a:r>
          </a:p>
          <a:p>
            <a:r>
              <a:rPr lang="hu-HU" sz="2400" dirty="0" smtClean="0"/>
              <a:t>1873-ban a budai tébolyda „lakója” lett, s alig egy év múlva ott is halt meg.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Ferenc</a:t>
            </a:r>
            <a:r>
              <a:rPr lang="hu-HU" sz="2400" b="1" dirty="0" smtClean="0"/>
              <a:t>:  Dinnyeszüret</a:t>
            </a:r>
            <a:r>
              <a:rPr lang="hu-HU" sz="2400" dirty="0" smtClean="0"/>
              <a:t>, 1852, Olaj, vászon, 64 x 93 cm</a:t>
            </a:r>
            <a:br>
              <a:rPr lang="hu-HU" sz="2400" dirty="0" smtClean="0"/>
            </a:br>
            <a:r>
              <a:rPr lang="hu-HU" sz="2400" dirty="0" smtClean="0"/>
              <a:t>Magángyűjtemény</a:t>
            </a:r>
            <a:endParaRPr lang="hu-HU" sz="2400" b="1" dirty="0" smtClean="0"/>
          </a:p>
        </p:txBody>
      </p:sp>
      <p:pic>
        <p:nvPicPr>
          <p:cNvPr id="53250" name="Picture 2" descr="https://www.wga.hu/art/m/marko/son2/1mark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0648" y="980728"/>
            <a:ext cx="826270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332656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Ferenc</a:t>
            </a:r>
            <a:r>
              <a:rPr lang="hu-HU" sz="2400" b="1" dirty="0" smtClean="0"/>
              <a:t>:  Az </a:t>
            </a:r>
            <a:r>
              <a:rPr lang="hu-HU" sz="2400" b="1" dirty="0" err="1" smtClean="0"/>
              <a:t>acsai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Prónay-kastély</a:t>
            </a:r>
            <a:r>
              <a:rPr lang="hu-HU" sz="2400" dirty="0" smtClean="0"/>
              <a:t>, 1858, olaj, vászon, 58 × 107 cm Magyar Nemzeti Galéria, Budapest</a:t>
            </a:r>
            <a:endParaRPr lang="hu-HU" sz="2400" dirty="0"/>
          </a:p>
        </p:txBody>
      </p:sp>
      <p:pic>
        <p:nvPicPr>
          <p:cNvPr id="5122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50781" y="1268760"/>
            <a:ext cx="8842438" cy="4783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3326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Markó Ferenc</a:t>
            </a:r>
            <a:r>
              <a:rPr lang="hu-HU" sz="2400" b="1" dirty="0" smtClean="0"/>
              <a:t>: Tiszai árvíz, </a:t>
            </a:r>
            <a:r>
              <a:rPr lang="hu-HU" sz="2400" dirty="0" smtClean="0"/>
              <a:t>1862, olaj, vászon, 77 x 105 cm </a:t>
            </a:r>
            <a:endParaRPr lang="hu-HU" sz="2400" dirty="0"/>
          </a:p>
        </p:txBody>
      </p:sp>
      <p:pic>
        <p:nvPicPr>
          <p:cNvPr id="66562" name="Picture 2" descr="C:\Users\User\Downloads\373067-21017-42624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580956" y="836712"/>
            <a:ext cx="7982087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Ferenc</a:t>
            </a:r>
            <a:r>
              <a:rPr lang="hu-HU" sz="2400" b="1" dirty="0" smtClean="0"/>
              <a:t>:  Vándorborbély</a:t>
            </a:r>
            <a:r>
              <a:rPr lang="hu-HU" sz="2400" dirty="0" smtClean="0"/>
              <a:t>, 1863, Olaj, karton, 32 x 40 cm</a:t>
            </a:r>
            <a:br>
              <a:rPr lang="hu-HU" sz="2400" dirty="0" smtClean="0"/>
            </a:br>
            <a:r>
              <a:rPr lang="hu-HU" sz="2400" dirty="0" smtClean="0"/>
              <a:t>Magángyűjtemény</a:t>
            </a:r>
            <a:endParaRPr lang="hu-HU" sz="2400" b="1" dirty="0" smtClean="0"/>
          </a:p>
        </p:txBody>
      </p:sp>
      <p:pic>
        <p:nvPicPr>
          <p:cNvPr id="51202" name="Picture 2" descr="https://www.wga.hu/art/m/marko/son2/3marko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942226" y="908720"/>
            <a:ext cx="7259547" cy="5756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kogart.hu/sites/default/files/styles/kogart_max_width/public/art/upload/000169_s.jpg?itok=5SnpXSY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304" y="980728"/>
            <a:ext cx="7001391" cy="5688632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Ferenc</a:t>
            </a:r>
            <a:r>
              <a:rPr lang="hu-HU" sz="2400" b="1" dirty="0" smtClean="0"/>
              <a:t>:  Nyár a mezőn</a:t>
            </a:r>
            <a:r>
              <a:rPr lang="hu-HU" sz="2400" dirty="0" smtClean="0"/>
              <a:t>, 1863, olaj,vászon, 25 × 31.5 cm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Kovács Gábor Művészeti Alapítvány, Budapest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Ferenc</a:t>
            </a:r>
            <a:r>
              <a:rPr lang="hu-HU" sz="2400" b="1" dirty="0" smtClean="0"/>
              <a:t>: Udvarlás</a:t>
            </a:r>
            <a:r>
              <a:rPr lang="hu-HU" sz="2400" dirty="0" smtClean="0"/>
              <a:t>, 1866, Olaj, vászon, 62 x 93,5 cm</a:t>
            </a:r>
            <a:br>
              <a:rPr lang="hu-HU" sz="2400" dirty="0" smtClean="0"/>
            </a:br>
            <a:r>
              <a:rPr lang="hu-HU" sz="2400" dirty="0" smtClean="0"/>
              <a:t>Magángyűjtemény</a:t>
            </a:r>
            <a:endParaRPr lang="hu-HU" sz="2400" b="1" dirty="0" smtClean="0"/>
          </a:p>
        </p:txBody>
      </p:sp>
      <p:pic>
        <p:nvPicPr>
          <p:cNvPr id="50178" name="Picture 2" descr="https://www.wga.hu/art/m/marko/son2/2mark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6284" y="980728"/>
            <a:ext cx="8571431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548680"/>
            <a:ext cx="2771800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Ferenc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Olasz kert nőalakkal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1863</a:t>
            </a:r>
            <a:br>
              <a:rPr lang="hu-HU" sz="2400" dirty="0" smtClean="0"/>
            </a:b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33,5 x 32 cm</a:t>
            </a:r>
            <a:br>
              <a:rPr lang="hu-HU" sz="2400" dirty="0" smtClean="0"/>
            </a:br>
            <a:r>
              <a:rPr lang="hu-HU" sz="2400" dirty="0" smtClean="0"/>
              <a:t>Magántulajdon</a:t>
            </a:r>
            <a:endParaRPr lang="hu-HU" sz="2400" b="1" dirty="0" smtClean="0"/>
          </a:p>
        </p:txBody>
      </p:sp>
      <p:pic>
        <p:nvPicPr>
          <p:cNvPr id="52226" name="Picture 2" descr="https://www.hung-art.hu/kep/m/marko_f/muvek/olaszker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2781268" y="274340"/>
            <a:ext cx="6362732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Markó Ferenc</a:t>
            </a:r>
            <a:r>
              <a:rPr lang="hu-HU" sz="2400" b="1" dirty="0" smtClean="0"/>
              <a:t>:  Hegyvidéki táj zergékkel </a:t>
            </a:r>
            <a:r>
              <a:rPr lang="hu-HU" sz="2400" dirty="0" smtClean="0"/>
              <a:t>, 1866, olaj, vászon, 80 x 98 cm</a:t>
            </a:r>
            <a:endParaRPr lang="hu-HU" sz="2400" dirty="0"/>
          </a:p>
        </p:txBody>
      </p:sp>
      <p:pic>
        <p:nvPicPr>
          <p:cNvPr id="67586" name="Picture 2" descr="C:\Users\User\Downloads\5001053455_1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0476" y="692696"/>
            <a:ext cx="7463048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332656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Főbb művei</a:t>
            </a:r>
          </a:p>
          <a:p>
            <a:r>
              <a:rPr lang="hu-HU" sz="2400" dirty="0" smtClean="0"/>
              <a:t>Id. Markó Károly </a:t>
            </a:r>
            <a:r>
              <a:rPr lang="hu-HU" sz="2400" b="1" i="1" dirty="0" err="1" smtClean="0"/>
              <a:t>Csorsztin</a:t>
            </a:r>
            <a:r>
              <a:rPr lang="hu-HU" sz="2400" b="1" i="1" dirty="0" smtClean="0"/>
              <a:t> </a:t>
            </a:r>
            <a:r>
              <a:rPr lang="hu-HU" sz="2400" b="1" i="1" dirty="0"/>
              <a:t>és </a:t>
            </a:r>
            <a:r>
              <a:rPr lang="hu-HU" sz="2400" b="1" i="1" dirty="0" err="1"/>
              <a:t>Nedecz</a:t>
            </a:r>
            <a:r>
              <a:rPr lang="hu-HU" sz="2400" b="1" dirty="0"/>
              <a:t> (1820</a:t>
            </a:r>
            <a:r>
              <a:rPr lang="hu-HU" sz="2400" dirty="0"/>
              <a:t>) valamint az </a:t>
            </a:r>
            <a:r>
              <a:rPr lang="hu-HU" sz="2400" b="1" dirty="0" smtClean="0"/>
              <a:t> Id. Markó Károly, </a:t>
            </a:r>
            <a:r>
              <a:rPr lang="hu-HU" sz="2400" b="1" i="1" dirty="0" err="1" smtClean="0"/>
              <a:t>Aggteleki-barlang-sorozat</a:t>
            </a:r>
            <a:r>
              <a:rPr lang="hu-HU" sz="2400" b="1" dirty="0"/>
              <a:t> (1821</a:t>
            </a:r>
            <a:r>
              <a:rPr lang="hu-HU" sz="2400" b="1" dirty="0" smtClean="0"/>
              <a:t>) </a:t>
            </a:r>
            <a:r>
              <a:rPr lang="hu-HU" sz="2400" dirty="0" smtClean="0"/>
              <a:t>Id. Markó Károly </a:t>
            </a:r>
            <a:r>
              <a:rPr lang="hu-HU" sz="2400" dirty="0"/>
              <a:t> </a:t>
            </a:r>
            <a:r>
              <a:rPr lang="hu-HU" sz="2400" i="1" dirty="0"/>
              <a:t>Uborkát tisztító lány</a:t>
            </a:r>
            <a:r>
              <a:rPr lang="hu-HU" sz="2400" dirty="0"/>
              <a:t> (1831</a:t>
            </a:r>
            <a:r>
              <a:rPr lang="hu-HU" sz="2400" dirty="0" smtClean="0"/>
              <a:t>), Id. Markó Károly </a:t>
            </a:r>
            <a:r>
              <a:rPr lang="hu-HU" sz="2400" dirty="0"/>
              <a:t> </a:t>
            </a:r>
            <a:r>
              <a:rPr lang="hu-HU" sz="2400" i="1" dirty="0"/>
              <a:t>Faunok elől menekülő nimfák</a:t>
            </a:r>
            <a:r>
              <a:rPr lang="hu-HU" sz="2400" dirty="0"/>
              <a:t> (1831), </a:t>
            </a:r>
            <a:r>
              <a:rPr lang="hu-HU" sz="2400" dirty="0" smtClean="0"/>
              <a:t> Id. Markó Károly </a:t>
            </a:r>
            <a:r>
              <a:rPr lang="hu-HU" sz="2400" i="1" dirty="0" smtClean="0"/>
              <a:t>Erdei </a:t>
            </a:r>
            <a:r>
              <a:rPr lang="hu-HU" sz="2400" i="1" dirty="0"/>
              <a:t>út</a:t>
            </a:r>
            <a:r>
              <a:rPr lang="hu-HU" sz="2400" dirty="0"/>
              <a:t> (1832), </a:t>
            </a:r>
            <a:r>
              <a:rPr lang="hu-HU" sz="2400" dirty="0" smtClean="0"/>
              <a:t> </a:t>
            </a:r>
            <a:r>
              <a:rPr lang="hu-HU" sz="2400" b="1" dirty="0" smtClean="0"/>
              <a:t>Id. Markó Károly </a:t>
            </a:r>
            <a:r>
              <a:rPr lang="hu-HU" sz="2400" b="1" i="1" dirty="0" smtClean="0"/>
              <a:t>Tájkép </a:t>
            </a:r>
            <a:r>
              <a:rPr lang="hu-HU" sz="2400" b="1" i="1" dirty="0"/>
              <a:t>Tivoli mellett</a:t>
            </a:r>
            <a:r>
              <a:rPr lang="hu-HU" sz="2400" b="1" dirty="0"/>
              <a:t> (</a:t>
            </a:r>
            <a:r>
              <a:rPr lang="hu-HU" sz="2400" b="1" dirty="0" smtClean="0"/>
              <a:t>1846). </a:t>
            </a:r>
          </a:p>
          <a:p>
            <a:r>
              <a:rPr lang="hu-HU" sz="2400" dirty="0" smtClean="0"/>
              <a:t>Mitológiai </a:t>
            </a:r>
            <a:r>
              <a:rPr lang="hu-HU" sz="2400" dirty="0"/>
              <a:t>témájú festményei mellett fontosak bibliai témájú képei is – így </a:t>
            </a:r>
            <a:r>
              <a:rPr lang="hu-HU" sz="2400" dirty="0" smtClean="0"/>
              <a:t> Id. Markó </a:t>
            </a:r>
            <a:r>
              <a:rPr lang="hu-HU" sz="2400" b="1" dirty="0" smtClean="0"/>
              <a:t>Károly </a:t>
            </a:r>
            <a:r>
              <a:rPr lang="hu-HU" sz="2400" b="1" i="1" dirty="0" smtClean="0"/>
              <a:t>Krisztus</a:t>
            </a:r>
            <a:r>
              <a:rPr lang="hu-HU" sz="2400" b="1" i="1" dirty="0"/>
              <a:t> megkeresztelése a Jordánban</a:t>
            </a:r>
            <a:r>
              <a:rPr lang="hu-HU" sz="2400" b="1" dirty="0"/>
              <a:t> (1840</a:t>
            </a:r>
            <a:r>
              <a:rPr lang="hu-HU" sz="2400" dirty="0"/>
              <a:t>), </a:t>
            </a:r>
            <a:r>
              <a:rPr lang="hu-HU" sz="2400" dirty="0" smtClean="0"/>
              <a:t> Id. Markó Károly </a:t>
            </a:r>
            <a:r>
              <a:rPr lang="hu-HU" sz="2400" b="1" i="1" dirty="0" smtClean="0"/>
              <a:t>Tóbiás </a:t>
            </a:r>
            <a:r>
              <a:rPr lang="hu-HU" sz="2400" b="1" i="1" dirty="0"/>
              <a:t>és az angyal</a:t>
            </a:r>
            <a:r>
              <a:rPr lang="hu-HU" sz="2400" b="1" dirty="0"/>
              <a:t> (1843),</a:t>
            </a:r>
            <a:r>
              <a:rPr lang="hu-HU" sz="2400" dirty="0"/>
              <a:t> </a:t>
            </a:r>
            <a:r>
              <a:rPr lang="hu-HU" sz="2400" dirty="0" smtClean="0"/>
              <a:t> Id. Markó Károly </a:t>
            </a:r>
            <a:r>
              <a:rPr lang="hu-HU" sz="2400" i="1" dirty="0" smtClean="0"/>
              <a:t>Jézus Jákob kútjánál</a:t>
            </a:r>
            <a:r>
              <a:rPr lang="hu-HU" sz="2400" dirty="0" smtClean="0"/>
              <a:t> (1854).</a:t>
            </a:r>
            <a:endParaRPr 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899592" y="5013176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https://hu.wikipedia.org/wiki/Id._Mark%C3%B3_K%C3%A1roly_m%C5%B1veinek_list%C3%A1ja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Markó Ferenc</a:t>
            </a:r>
            <a:r>
              <a:rPr lang="hu-HU" sz="2400" b="1" dirty="0" smtClean="0"/>
              <a:t>:</a:t>
            </a:r>
            <a:r>
              <a:rPr lang="hu-HU" sz="2400" dirty="0" smtClean="0"/>
              <a:t> </a:t>
            </a:r>
            <a:r>
              <a:rPr lang="hu-HU" sz="2400" b="1" dirty="0" smtClean="0"/>
              <a:t>Vályogvetők, </a:t>
            </a:r>
            <a:r>
              <a:rPr lang="hu-HU" sz="2400" dirty="0" smtClean="0"/>
              <a:t>1870, olaj, vászon, 44x 52 cm</a:t>
            </a:r>
            <a:endParaRPr lang="hu-HU" sz="2400" b="1" dirty="0" smtClean="0"/>
          </a:p>
        </p:txBody>
      </p:sp>
      <p:pic>
        <p:nvPicPr>
          <p:cNvPr id="46082" name="Picture 2" descr="https://upload.wikimedia.org/wikipedia/commons/d/db/Mark%C3%B3_Ferenc_-_V%C3%A1lyogvet%C5%91k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735413" y="908720"/>
            <a:ext cx="7673173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Ferenc</a:t>
            </a:r>
            <a:r>
              <a:rPr lang="hu-HU" sz="2400" b="1" dirty="0" smtClean="0"/>
              <a:t>:  Magyar táj</a:t>
            </a:r>
            <a:r>
              <a:rPr lang="hu-HU" sz="2400" dirty="0" smtClean="0"/>
              <a:t>, 1865 olaj, vászon, 32 × 40,5 cm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Magyar Nemzeti Galéria, Budapest</a:t>
            </a:r>
            <a:endParaRPr lang="hu-HU" sz="2400" b="1" dirty="0" smtClean="0"/>
          </a:p>
        </p:txBody>
      </p:sp>
      <p:pic>
        <p:nvPicPr>
          <p:cNvPr id="3074" name="Picture 2" descr="https://mng.hu/app/uploads/2022/10/64373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980577" y="908720"/>
            <a:ext cx="7182845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980728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b="1" dirty="0" smtClean="0"/>
              <a:t>Markó Katalin </a:t>
            </a:r>
          </a:p>
          <a:p>
            <a:pPr algn="ctr"/>
            <a:r>
              <a:rPr lang="hu-HU" sz="2400" dirty="0" smtClean="0"/>
              <a:t> Kismarton, 1831 – Firenze, 1865</a:t>
            </a:r>
            <a:endParaRPr lang="hu-HU" sz="2400" dirty="0"/>
          </a:p>
        </p:txBody>
      </p:sp>
      <p:sp>
        <p:nvSpPr>
          <p:cNvPr id="5" name="Téglalap 4"/>
          <p:cNvSpPr/>
          <p:nvPr/>
        </p:nvSpPr>
        <p:spPr>
          <a:xfrm>
            <a:off x="323528" y="400506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Apjától tanult festeni. Firenzében élt, majd Villa </a:t>
            </a:r>
            <a:r>
              <a:rPr lang="hu-HU" sz="2400" dirty="0" err="1" smtClean="0"/>
              <a:t>l'Appeggiben</a:t>
            </a:r>
            <a:r>
              <a:rPr lang="hu-HU" sz="2400" dirty="0" smtClean="0"/>
              <a:t>.</a:t>
            </a:r>
          </a:p>
          <a:p>
            <a:r>
              <a:rPr lang="hu-HU" sz="2400" dirty="0" smtClean="0"/>
              <a:t> </a:t>
            </a:r>
            <a:r>
              <a:rPr lang="hu-HU" sz="2400" dirty="0" err="1" smtClean="0"/>
              <a:t>Orsini</a:t>
            </a:r>
            <a:r>
              <a:rPr lang="hu-HU" sz="2400" dirty="0" smtClean="0"/>
              <a:t> Fülöp gróf felesége lett. </a:t>
            </a:r>
          </a:p>
          <a:p>
            <a:r>
              <a:rPr lang="hu-HU" sz="2400" dirty="0" smtClean="0"/>
              <a:t>Markó Katalin (Kismarton, 1833. máj. 9. – Firenze, </a:t>
            </a:r>
            <a:r>
              <a:rPr lang="hu-HU" sz="2400" dirty="0" err="1" smtClean="0"/>
              <a:t>Olaszo</a:t>
            </a:r>
            <a:r>
              <a:rPr lang="hu-HU" sz="2400" dirty="0" smtClean="0"/>
              <a:t>., 1865): festő. ~ Károly (1791 – 1860) leánya és tanítványaként fivéreihez hasonlóan, apja modorában festette tájképeit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7524" y="243512"/>
            <a:ext cx="8568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 1831-ben Kismartonban születtek az </a:t>
            </a:r>
            <a:r>
              <a:rPr lang="hu-HU" sz="2400" b="1" dirty="0" smtClean="0"/>
              <a:t>ikerlányok, Katalin és Julianna. </a:t>
            </a:r>
            <a:r>
              <a:rPr lang="hu-HU" sz="2400" dirty="0" smtClean="0"/>
              <a:t>Julianna gyermekkorában meghalt, Katalin is csak 34 évet élt meg, de egyetlen ismert festménye alapján nyugodtan kijelenthetjük, hogy kiváló tehetségű művész volt. </a:t>
            </a:r>
          </a:p>
          <a:p>
            <a:endParaRPr lang="hu-HU" sz="2400" dirty="0" smtClean="0"/>
          </a:p>
          <a:p>
            <a:r>
              <a:rPr lang="hu-HU" sz="2400" dirty="0" smtClean="0"/>
              <a:t>Katalin 1831. május 9-én vagy 11-én született Kismartonban és 1865-ben halt meg Firenzében. Ő volt Markó Károly legkedvesebb gyermeke, halálos ágyánál is ő volt mellette. Katalin segédként dolgozott édesapja műtermében, így a keze-nyomát valószínűleg Markó Károly több festményén is fellelhetjük. </a:t>
            </a:r>
          </a:p>
          <a:p>
            <a:r>
              <a:rPr lang="hu-HU" sz="2400" dirty="0" smtClean="0"/>
              <a:t> Életrajzáról nagyon keveset tudunk, magyarul valószínűleg nem beszélt, apja vele is németül levelezett.</a:t>
            </a:r>
            <a:r>
              <a:rPr lang="hu-HU" sz="2400" baseline="30000" dirty="0" smtClean="0"/>
              <a:t> </a:t>
            </a:r>
          </a:p>
          <a:p>
            <a:r>
              <a:rPr lang="hu-HU" sz="2400" dirty="0" smtClean="0"/>
              <a:t>Munkái közül egynek (Tájék a </a:t>
            </a:r>
            <a:r>
              <a:rPr lang="hu-HU" sz="2400" dirty="0" err="1" smtClean="0"/>
              <a:t>Maremmenekből</a:t>
            </a:r>
            <a:r>
              <a:rPr lang="hu-HU" sz="2400" dirty="0" smtClean="0"/>
              <a:t>) csak a címét ismerjük, és azt tudjuk róla, hogy ifj. Markó Károly 1868 júniusában </a:t>
            </a:r>
            <a:r>
              <a:rPr lang="hu-HU" sz="2400" dirty="0" err="1" smtClean="0"/>
              <a:t>Telepy</a:t>
            </a:r>
            <a:r>
              <a:rPr lang="hu-HU" sz="2400" dirty="0" smtClean="0"/>
              <a:t> Károly közvetítésével eladta azt a Pesti Műegyletnek.  </a:t>
            </a:r>
          </a:p>
          <a:p>
            <a:r>
              <a:rPr lang="hu-HU" sz="2400" b="1" dirty="0" smtClean="0"/>
              <a:t>Eszményi táj </a:t>
            </a:r>
            <a:r>
              <a:rPr lang="hu-HU" sz="2400" dirty="0" smtClean="0"/>
              <a:t>című olajképe, a  Magyar Nemzeti Galéria</a:t>
            </a:r>
          </a:p>
          <a:p>
            <a:r>
              <a:rPr lang="hu-HU" sz="2400" dirty="0" smtClean="0"/>
              <a:t> tulajdona.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 Katalin</a:t>
            </a:r>
            <a:r>
              <a:rPr lang="hu-HU" sz="2400" b="1" dirty="0" smtClean="0"/>
              <a:t>:  Eszményi táj,  </a:t>
            </a:r>
            <a:r>
              <a:rPr lang="hu-HU" sz="2400" dirty="0" smtClean="0"/>
              <a:t>1863 körül, olaj, vászon,66 × 95,5 cm Magyar Nemzeti Galéria, Budapest</a:t>
            </a:r>
            <a:endParaRPr lang="hu-HU" sz="2400" b="1" dirty="0" smtClean="0"/>
          </a:p>
        </p:txBody>
      </p:sp>
      <p:pic>
        <p:nvPicPr>
          <p:cNvPr id="2050" name="Picture 2" descr="https://mng.hu/app/uploads/2018/12/79798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421939" y="908720"/>
            <a:ext cx="8300122" cy="5678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764704"/>
            <a:ext cx="2699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 Katalin</a:t>
            </a:r>
            <a:r>
              <a:rPr lang="hu-HU" sz="2400" b="1" dirty="0" smtClean="0"/>
              <a:t>  Eszményi táj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(részlet)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1863 körül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66 × 95,5 cm Magyar Nemzeti Galéria, Budapest</a:t>
            </a:r>
            <a:endParaRPr lang="hu-HU" sz="2400" b="1" dirty="0" smtClean="0"/>
          </a:p>
        </p:txBody>
      </p:sp>
      <p:pic>
        <p:nvPicPr>
          <p:cNvPr id="2050" name="Picture 2" descr="https://mng.hu/app/uploads/2018/12/79798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727412" y="274340"/>
            <a:ext cx="6416588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Markó  Katalin</a:t>
            </a:r>
            <a:r>
              <a:rPr lang="hu-HU" sz="2400" b="1" dirty="0" smtClean="0"/>
              <a:t>:  Eszményi táj, </a:t>
            </a:r>
            <a:r>
              <a:rPr lang="hu-HU" sz="2400" dirty="0" smtClean="0"/>
              <a:t>(részlet), 1863 körül, 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66 × 95,5 cm, Magyar Nemzeti Galéria, Budapest</a:t>
            </a:r>
            <a:endParaRPr lang="hu-HU" sz="2400" b="1" dirty="0" smtClean="0"/>
          </a:p>
        </p:txBody>
      </p:sp>
      <p:pic>
        <p:nvPicPr>
          <p:cNvPr id="2050" name="Picture 2" descr="https://mng.hu/app/uploads/2018/12/79798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77788" y="1052736"/>
            <a:ext cx="8388424" cy="5605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19675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b="1" dirty="0" smtClean="0">
                <a:latin typeface="Arial Black" pitchFamily="34" charset="0"/>
              </a:rPr>
              <a:t>MARKÓ BARBERINA</a:t>
            </a:r>
            <a:r>
              <a:rPr lang="hu-HU" sz="4400" dirty="0" smtClean="0"/>
              <a:t> </a:t>
            </a:r>
          </a:p>
          <a:p>
            <a:pPr algn="ctr"/>
            <a:r>
              <a:rPr lang="hu-HU" sz="2800" b="1" dirty="0" smtClean="0"/>
              <a:t> Pisa, 1840-1864?  </a:t>
            </a:r>
            <a:endParaRPr lang="hu-HU" sz="2800" b="1" dirty="0"/>
          </a:p>
        </p:txBody>
      </p:sp>
      <p:sp>
        <p:nvSpPr>
          <p:cNvPr id="3" name="Téglalap 2"/>
          <p:cNvSpPr/>
          <p:nvPr/>
        </p:nvSpPr>
        <p:spPr>
          <a:xfrm>
            <a:off x="251520" y="321297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Betegsége miatt id. Markó Károly kisebb méretű képein az alakokat legkisebb lánya, a Pisában született </a:t>
            </a:r>
            <a:r>
              <a:rPr lang="hu-HU" sz="2400" dirty="0" err="1" smtClean="0"/>
              <a:t>Barberina</a:t>
            </a:r>
            <a:r>
              <a:rPr lang="hu-HU" sz="2400" dirty="0" smtClean="0"/>
              <a:t> festette meg. </a:t>
            </a:r>
            <a:r>
              <a:rPr lang="hu-HU" sz="2400" dirty="0" err="1" smtClean="0"/>
              <a:t>Barberina</a:t>
            </a:r>
            <a:r>
              <a:rPr lang="hu-HU" sz="2400" dirty="0" smtClean="0"/>
              <a:t> önálló műveket is készített, ezeket később bátyja, Károly Oroszországba vitte magával, és nem is kerültek vissza Itáliába. Mára sajnos egyetlenegy művet sem ismerünk </a:t>
            </a:r>
            <a:r>
              <a:rPr lang="hu-HU" sz="2400" dirty="0" err="1" smtClean="0"/>
              <a:t>Barberinától</a:t>
            </a:r>
            <a:r>
              <a:rPr lang="hu-HU" sz="2400" dirty="0" smtClean="0"/>
              <a:t>, és életéről is mindössze annyit tudunk, hogy korán, huszonnégy évesen halt meg.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1540" y="400506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https://www.artmagazin.hu/articles/archivum/5e28237f1233920ff7aae95d15860ad7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51520" y="0"/>
            <a:ext cx="856895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ARTMAGAZIN ONLINE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2016-10-02</a:t>
            </a:r>
            <a:endParaRPr lang="hu-H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Raleway"/>
                <a:cs typeface="Arial" pitchFamily="34" charset="0"/>
              </a:rPr>
              <a:t>82. lapszám - 8-15 oldal</a:t>
            </a:r>
            <a:endParaRPr lang="hu-HU" sz="105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solidFill>
                <a:srgbClr val="212529"/>
              </a:solidFill>
              <a:latin typeface="Raleway"/>
              <a:cs typeface="Arial" pitchFamily="34" charset="0"/>
            </a:endParaRPr>
          </a:p>
          <a:p>
            <a:r>
              <a:rPr lang="hu-HU" sz="2400" smtClean="0">
                <a:solidFill>
                  <a:srgbClr val="212529"/>
                </a:solidFill>
                <a:latin typeface="Raleway"/>
                <a:cs typeface="Arial" pitchFamily="34" charset="0"/>
              </a:rPr>
              <a:t>Fehér </a:t>
            </a:r>
            <a:r>
              <a:rPr lang="hu-HU" sz="2400" dirty="0" smtClean="0">
                <a:solidFill>
                  <a:srgbClr val="212529"/>
                </a:solidFill>
                <a:latin typeface="Raleway"/>
                <a:cs typeface="Arial" pitchFamily="34" charset="0"/>
              </a:rPr>
              <a:t>Ildikó </a:t>
            </a:r>
          </a:p>
          <a:p>
            <a:endParaRPr lang="hu-HU" sz="2400" b="1" cap="all" dirty="0" smtClean="0"/>
          </a:p>
          <a:p>
            <a:endParaRPr lang="hu-HU" sz="2400" b="1" cap="all" dirty="0" smtClean="0"/>
          </a:p>
          <a:p>
            <a:r>
              <a:rPr lang="hu-HU" sz="2400" b="1" cap="all" dirty="0" smtClean="0"/>
              <a:t>MARKÓ FIÚK, MARKÓ LÁNYOK</a:t>
            </a:r>
          </a:p>
          <a:p>
            <a:r>
              <a:rPr lang="hu-HU" sz="2400" cap="all" dirty="0" smtClean="0"/>
              <a:t>FIRENZE ELFELEDETT MARKÓI | I. RÉSZ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dirty="0" smtClean="0">
              <a:solidFill>
                <a:srgbClr val="212529"/>
              </a:solidFill>
              <a:latin typeface="Raleway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dirty="0" smtClean="0">
              <a:solidFill>
                <a:srgbClr val="212529"/>
              </a:solidFill>
              <a:latin typeface="Raleway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s://www.artmagazin.hu/app/archive-pictures/82/artm_82_egyben_web-0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540" y="980728"/>
            <a:ext cx="8280920" cy="552611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Id. Markó Károly és fiai festészetét nyolc mű képviseli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A firenzei </a:t>
            </a:r>
            <a:r>
              <a:rPr lang="hu-HU" sz="2400" dirty="0" err="1" smtClean="0"/>
              <a:t>Galleria</a:t>
            </a:r>
            <a:r>
              <a:rPr lang="hu-HU" sz="2400" dirty="0" smtClean="0"/>
              <a:t> </a:t>
            </a:r>
            <a:r>
              <a:rPr lang="hu-HU" sz="2400" dirty="0" err="1" smtClean="0"/>
              <a:t>d’arte</a:t>
            </a:r>
            <a:r>
              <a:rPr lang="hu-HU" sz="2400" dirty="0" smtClean="0"/>
              <a:t> </a:t>
            </a:r>
            <a:r>
              <a:rPr lang="hu-HU" sz="2400" dirty="0" err="1" smtClean="0"/>
              <a:t>moderna</a:t>
            </a:r>
            <a:r>
              <a:rPr lang="hu-HU" sz="2400" dirty="0" smtClean="0"/>
              <a:t> a </a:t>
            </a:r>
            <a:r>
              <a:rPr lang="hu-HU" sz="2400" dirty="0" err="1" smtClean="0"/>
              <a:t>Palazzo</a:t>
            </a:r>
            <a:r>
              <a:rPr lang="hu-HU" sz="2400" dirty="0" smtClean="0"/>
              <a:t> </a:t>
            </a:r>
            <a:r>
              <a:rPr lang="hu-HU" sz="2400" dirty="0" err="1" smtClean="0"/>
              <a:t>Pitti</a:t>
            </a:r>
            <a:r>
              <a:rPr lang="hu-HU" sz="2400" dirty="0" smtClean="0"/>
              <a:t> második emeletén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Polgár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1837</Words>
  <Application>Microsoft Office PowerPoint</Application>
  <PresentationFormat>Diavetítés a képernyőre (4:3 oldalarány)</PresentationFormat>
  <Paragraphs>234</Paragraphs>
  <Slides>88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88</vt:i4>
      </vt:variant>
    </vt:vector>
  </HeadingPairs>
  <TitlesOfParts>
    <vt:vector size="89" baseType="lpstr">
      <vt:lpstr>Office-téma</vt:lpstr>
      <vt:lpstr>Id. MARKÓ KÁROLY   1793–1860  és  GYERMEKEI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Id. MARKÓ KÁROLY  és GYERMEKEI</dc:title>
  <dc:creator>.Piroska</dc:creator>
  <cp:lastModifiedBy>Judit</cp:lastModifiedBy>
  <cp:revision>69</cp:revision>
  <dcterms:created xsi:type="dcterms:W3CDTF">2023-08-08T17:15:13Z</dcterms:created>
  <dcterms:modified xsi:type="dcterms:W3CDTF">2024-01-27T08:55:39Z</dcterms:modified>
</cp:coreProperties>
</file>