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267" r:id="rId3"/>
    <p:sldId id="268" r:id="rId4"/>
    <p:sldId id="378" r:id="rId5"/>
    <p:sldId id="379" r:id="rId6"/>
    <p:sldId id="258" r:id="rId7"/>
    <p:sldId id="398" r:id="rId8"/>
    <p:sldId id="399" r:id="rId9"/>
    <p:sldId id="277" r:id="rId10"/>
    <p:sldId id="276" r:id="rId11"/>
    <p:sldId id="265" r:id="rId12"/>
    <p:sldId id="380" r:id="rId13"/>
    <p:sldId id="278" r:id="rId14"/>
    <p:sldId id="279" r:id="rId15"/>
    <p:sldId id="353" r:id="rId16"/>
    <p:sldId id="352" r:id="rId17"/>
    <p:sldId id="280" r:id="rId18"/>
    <p:sldId id="321" r:id="rId19"/>
    <p:sldId id="381" r:id="rId20"/>
    <p:sldId id="354" r:id="rId21"/>
    <p:sldId id="355" r:id="rId22"/>
    <p:sldId id="308" r:id="rId23"/>
    <p:sldId id="316" r:id="rId24"/>
    <p:sldId id="382" r:id="rId25"/>
    <p:sldId id="309" r:id="rId26"/>
    <p:sldId id="310" r:id="rId27"/>
    <p:sldId id="311" r:id="rId28"/>
    <p:sldId id="357" r:id="rId29"/>
    <p:sldId id="358" r:id="rId30"/>
    <p:sldId id="322" r:id="rId31"/>
    <p:sldId id="323" r:id="rId32"/>
    <p:sldId id="383" r:id="rId33"/>
    <p:sldId id="324" r:id="rId34"/>
    <p:sldId id="325" r:id="rId35"/>
    <p:sldId id="326" r:id="rId36"/>
    <p:sldId id="327" r:id="rId37"/>
    <p:sldId id="329" r:id="rId38"/>
    <p:sldId id="330" r:id="rId39"/>
    <p:sldId id="384" r:id="rId40"/>
    <p:sldId id="331" r:id="rId41"/>
    <p:sldId id="332" r:id="rId42"/>
    <p:sldId id="385" r:id="rId43"/>
    <p:sldId id="285" r:id="rId44"/>
    <p:sldId id="356" r:id="rId45"/>
    <p:sldId id="340" r:id="rId46"/>
    <p:sldId id="286" r:id="rId47"/>
    <p:sldId id="287" r:id="rId48"/>
    <p:sldId id="288" r:id="rId49"/>
    <p:sldId id="386" r:id="rId50"/>
    <p:sldId id="387" r:id="rId51"/>
    <p:sldId id="289" r:id="rId52"/>
    <p:sldId id="290" r:id="rId53"/>
    <p:sldId id="388" r:id="rId54"/>
    <p:sldId id="291" r:id="rId55"/>
    <p:sldId id="282" r:id="rId56"/>
    <p:sldId id="389" r:id="rId57"/>
    <p:sldId id="342" r:id="rId58"/>
    <p:sldId id="283" r:id="rId59"/>
    <p:sldId id="294" r:id="rId60"/>
    <p:sldId id="295" r:id="rId61"/>
    <p:sldId id="390" r:id="rId62"/>
    <p:sldId id="343" r:id="rId63"/>
    <p:sldId id="344" r:id="rId64"/>
    <p:sldId id="293" r:id="rId65"/>
    <p:sldId id="391" r:id="rId66"/>
    <p:sldId id="346" r:id="rId67"/>
    <p:sldId id="345" r:id="rId68"/>
    <p:sldId id="301" r:id="rId69"/>
    <p:sldId id="336" r:id="rId70"/>
    <p:sldId id="337" r:id="rId71"/>
    <p:sldId id="392" r:id="rId72"/>
    <p:sldId id="317" r:id="rId73"/>
    <p:sldId id="393" r:id="rId74"/>
    <p:sldId id="338" r:id="rId75"/>
    <p:sldId id="339" r:id="rId76"/>
    <p:sldId id="347" r:id="rId77"/>
    <p:sldId id="320" r:id="rId78"/>
    <p:sldId id="394" r:id="rId79"/>
    <p:sldId id="318" r:id="rId80"/>
    <p:sldId id="348" r:id="rId81"/>
    <p:sldId id="350" r:id="rId82"/>
    <p:sldId id="349" r:id="rId83"/>
    <p:sldId id="377" r:id="rId84"/>
    <p:sldId id="319" r:id="rId85"/>
    <p:sldId id="359" r:id="rId86"/>
    <p:sldId id="395" r:id="rId87"/>
    <p:sldId id="360" r:id="rId88"/>
    <p:sldId id="351" r:id="rId89"/>
    <p:sldId id="374" r:id="rId90"/>
    <p:sldId id="396" r:id="rId91"/>
    <p:sldId id="375" r:id="rId92"/>
    <p:sldId id="376" r:id="rId93"/>
    <p:sldId id="370" r:id="rId94"/>
    <p:sldId id="302" r:id="rId95"/>
    <p:sldId id="397" r:id="rId96"/>
    <p:sldId id="303" r:id="rId97"/>
    <p:sldId id="361" r:id="rId98"/>
    <p:sldId id="371" r:id="rId99"/>
    <p:sldId id="372" r:id="rId100"/>
    <p:sldId id="367" r:id="rId10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A7465-43FD-4E9E-A9BC-CB29EE258050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7049A-DC1B-46B3-92FE-B65E0A9D4B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122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7049A-DC1B-46B3-92FE-B65E0A9D4BB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981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7049A-DC1B-46B3-92FE-B65E0A9D4BBB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4161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7049A-DC1B-46B3-92FE-B65E0A9D4BBB}" type="slidenum">
              <a:rPr lang="hu-HU" smtClean="0"/>
              <a:t>89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449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0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284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303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06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790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350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514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824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272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043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3253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EEEC9-7F54-463B-A1A6-515F5E304C9E}" type="datetimeFigureOut">
              <a:rPr lang="hu-HU" smtClean="0"/>
              <a:t>2024. 01. 21.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C3003-3255-423D-A1C4-669A339BC2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209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7089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Klasszicista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építészet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Magyarországon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kb.1800-1850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Judit\Pictures\0\Ké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408" y="0"/>
            <a:ext cx="38100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67544" y="6309320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szaju2024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62958" y="1082285"/>
            <a:ext cx="6857998" cy="46934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79512" y="476672"/>
            <a:ext cx="2544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2023.04.25-27.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Habsburg kripta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5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60648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Szekszárd régi megyeháza </a:t>
            </a: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Stann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Jakab és Pollack Mihály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1825-1833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8194" name="Picture 2" descr="https://upload.wikimedia.org/wikipedia/commons/8/88/L%C3%A9gifot%C3%B3n_a_r%C3%A9gi_megyeh%C3%A1za_%C3%A9p%C3%BClete_Szeksz%C3%A1r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965" y="1737977"/>
            <a:ext cx="7680035" cy="512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72008" y="1988840"/>
            <a:ext cx="1115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/ </a:t>
            </a:r>
            <a:r>
              <a:rPr lang="hu-HU" b="1" dirty="0" smtClean="0"/>
              <a:t>Béla király alapította bencés apátság és gótikus kápolna romjait rejtő belső udvar/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0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820891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szekszárdi volt Vármegyeháza épülete Szekszárd „szíve", magában rejti a szekszárdi apátságot, a szekszárdi várat és a vármegyeházát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egyszerre.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1825-ben Csapó Dániel (1778-1844) alispán javaslatára a vármegyei közgyűlés elfogadta, hogy a megyeháza építésére összegyűlt összeget a megye birtok nélküli nemesei önkéntes adományokkal egészítsék ki és hozzájárult, hogy az adózó nép robotjának egy részét a megyeháza építkezésénél dolgozhassa le.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Tervezői 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Jung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József, Hacker József, Schmidt Vencel,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Stann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Jakab,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 tervezésbe 1827-ben kapcsolódott be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Pollack Mihály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aki a bejárati oldalra dór, oszlopsoros, timpanonos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rizalitot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tervezett; ebből a timpanonba elhelyezni kívánt szoborcsoport végül nem készült el. Pollack a nagy műveire jellemző figyelemmel foglalkozott az apró részletekkel is. Valószínűleg ő tervezte a nagyterem csillárjait, a főkapu és a nagyterem kilincsvereteit is.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kultura.hu/wp-content/uploads/2023/01/IMG_1962-Klasszicizmus-2023.11.18.BK_-1024x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-11195"/>
            <a:ext cx="10150152" cy="686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7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zekszárdi Vármegyeháza - vezető tervezők: Lajtai Zoltán és Práger Mária, fotó: Zsitva Tibo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93459" y="0"/>
            <a:ext cx="9337459" cy="6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94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76672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vármegyeháza udvarán feltárt erős bizánci jelleget tükröző apátsági templom híres indás oszlopfejezetei</a:t>
            </a:r>
          </a:p>
        </p:txBody>
      </p:sp>
      <p:pic>
        <p:nvPicPr>
          <p:cNvPr id="3074" name="Picture 2" descr="http://www.tmamk.hu/szellemi_oroksegeink_kepek/1-mellekl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35" y="1968426"/>
            <a:ext cx="9099765" cy="29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7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zekszárdi Vármegyeháza - vezető tervezők: Lajtai Zoltán és Práger Mária, fotó: Zsitva Tibo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6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zekszárdi Vármegyeháza - vezető tervezők: Lajtai Zoltán és Práger Mária, fotó: Zsitva Tibo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96552" y="0"/>
            <a:ext cx="103232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ájl:Makói városháza nyá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80" y="0"/>
            <a:ext cx="9166384" cy="68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1264" y="20940"/>
            <a:ext cx="36004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Makói városháza</a:t>
            </a:r>
          </a:p>
          <a:p>
            <a:r>
              <a:rPr lang="hu-HU" sz="24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Vertics</a:t>
            </a:r>
            <a:r>
              <a:rPr lang="hu-HU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József 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1780</a:t>
            </a:r>
          </a:p>
          <a:p>
            <a:r>
              <a:rPr lang="hu-HU" sz="24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Giba</a:t>
            </a:r>
            <a:r>
              <a:rPr lang="hu-HU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Antal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/1797-1846/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1839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7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620688"/>
            <a:ext cx="784887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Makói megyeháza-városháza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44 méteres utcafront kiugró falsík, az épületet főhomlokzata pedig 76 méteres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középső része elé 18 méteres, hat zömök pilléren nyugvó 5,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méter mély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portikuszt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vagyis főhomlokzat előtti nyílt oszlopcsarnok van, melynek emeleti traktusán kilátó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vesztibül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). A kilátó két szélén iker, ezek között szóló ión fejes oszlop látható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Vízszintesen az egész épület homlokzatát kettős vonalú övpárkány osztja meg, azt fölül erőteljes koronázó párkány zárja. 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84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12" y="0"/>
            <a:ext cx="3293241" cy="236296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746631" y="1844824"/>
            <a:ext cx="32921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 Friedrich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Schinkel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/1781-1841/</a:t>
            </a:r>
          </a:p>
          <a:p>
            <a:r>
              <a:rPr lang="hu-HU" altLang="hu-HU" sz="2000" b="1" dirty="0" err="1">
                <a:solidFill>
                  <a:srgbClr val="FF0000"/>
                </a:solidFill>
                <a:latin typeface="Arial" charset="0"/>
              </a:rPr>
              <a:t>Altes</a:t>
            </a:r>
            <a:r>
              <a:rPr lang="hu-HU" altLang="hu-HU" sz="2000" b="1" dirty="0">
                <a:solidFill>
                  <a:srgbClr val="FF0000"/>
                </a:solidFill>
                <a:latin typeface="Arial" charset="0"/>
              </a:rPr>
              <a:t> Museum</a:t>
            </a:r>
            <a:endParaRPr lang="hu-HU" altLang="hu-HU" sz="2000" b="1" dirty="0">
              <a:latin typeface="Arial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Berlin, /1825-1828/  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0872" y="2372833"/>
            <a:ext cx="44275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sz="2400" b="1" dirty="0" smtClean="0">
                <a:solidFill>
                  <a:srgbClr val="00B050"/>
                </a:solidFill>
                <a:latin typeface="Arial" charset="0"/>
              </a:rPr>
              <a:t>Sir Robert </a:t>
            </a:r>
            <a:r>
              <a:rPr lang="hu-HU" altLang="hu-HU" sz="2400" b="1" dirty="0" err="1" smtClean="0">
                <a:solidFill>
                  <a:srgbClr val="00B050"/>
                </a:solidFill>
                <a:latin typeface="Arial" charset="0"/>
              </a:rPr>
              <a:t>Smirke</a:t>
            </a:r>
            <a:r>
              <a:rPr lang="hu-HU" altLang="hu-HU" b="1" dirty="0" smtClean="0">
                <a:latin typeface="Arial" charset="0"/>
              </a:rPr>
              <a:t> (1780 – 1867)</a:t>
            </a:r>
            <a:endParaRPr lang="hu-HU" altLang="hu-HU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hu-HU" altLang="hu-HU" sz="2000" b="1" dirty="0" smtClean="0">
                <a:solidFill>
                  <a:srgbClr val="FF0000"/>
                </a:solidFill>
                <a:latin typeface="Arial" charset="0"/>
              </a:rPr>
              <a:t>British Museum </a:t>
            </a:r>
            <a:r>
              <a:rPr lang="hu-HU" altLang="hu-HU" b="1" dirty="0" smtClean="0">
                <a:latin typeface="Arial" charset="0"/>
              </a:rPr>
              <a:t>London /1823-1852/</a:t>
            </a:r>
            <a:endParaRPr lang="hu-HU" altLang="hu-HU" b="1" dirty="0">
              <a:latin typeface="Arial" charset="0"/>
            </a:endParaRPr>
          </a:p>
        </p:txBody>
      </p:sp>
      <p:pic>
        <p:nvPicPr>
          <p:cNvPr id="7" name="Picture 2" descr="https://www.wga.hu/art/b/bianch1/foromur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093" y="3407350"/>
            <a:ext cx="3877305" cy="223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5071653" y="564014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sz="2000" b="1" dirty="0" smtClean="0">
                <a:solidFill>
                  <a:srgbClr val="00B050"/>
                </a:solidFill>
                <a:latin typeface="Arial" charset="0"/>
              </a:rPr>
              <a:t>Pietro </a:t>
            </a:r>
            <a:r>
              <a:rPr lang="hu-HU" altLang="hu-HU" sz="2000" b="1" dirty="0" err="1" smtClean="0">
                <a:solidFill>
                  <a:srgbClr val="00B050"/>
                </a:solidFill>
                <a:latin typeface="Arial" charset="0"/>
              </a:rPr>
              <a:t>Bianchi</a:t>
            </a:r>
            <a:r>
              <a:rPr lang="hu-HU" altLang="hu-HU" sz="2000" b="1" dirty="0" smtClean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hu-HU" altLang="hu-HU" sz="2000" b="1" dirty="0" smtClean="0">
                <a:latin typeface="Arial" charset="0"/>
              </a:rPr>
              <a:t>/1787-1849/ </a:t>
            </a:r>
          </a:p>
          <a:p>
            <a:pPr>
              <a:spcBef>
                <a:spcPct val="0"/>
              </a:spcBef>
            </a:pPr>
            <a:r>
              <a:rPr lang="it-IT" altLang="hu-HU" sz="2000" b="1" dirty="0" smtClean="0">
                <a:solidFill>
                  <a:srgbClr val="FF0000"/>
                </a:solidFill>
                <a:latin typeface="Arial" charset="0"/>
              </a:rPr>
              <a:t>San Francesco di Paola</a:t>
            </a:r>
            <a:endParaRPr lang="hu-HU" altLang="hu-HU" sz="2000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hu-HU" altLang="hu-HU" sz="2000" b="1" dirty="0" smtClean="0">
                <a:latin typeface="Arial" charset="0"/>
              </a:rPr>
              <a:t>(1817–1831) Nápoly</a:t>
            </a:r>
            <a:endParaRPr lang="hu-HU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276" y="3563758"/>
            <a:ext cx="3238872" cy="20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251520" y="5956703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Antonio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Canova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/1757-1822/ </a:t>
            </a:r>
            <a:endParaRPr lang="hu-HU" altLang="hu-H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Canova</a:t>
            </a:r>
            <a:r>
              <a:rPr lang="hu-HU" alt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templom </a:t>
            </a:r>
            <a:r>
              <a:rPr lang="hu-HU" alt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/1819-1830/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170285" y="539135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Emlékeztető</a:t>
            </a:r>
            <a:endParaRPr lang="hu-H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Altes Museum - Joy of Museum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631" y="0"/>
            <a:ext cx="3397370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2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zavazzon, hogy a Makói Polgármesteri Hivatal díszterme legyen a legszebb  az országban! - YouTub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024" y="963926"/>
            <a:ext cx="9160024" cy="515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sulinet.hu/oroksegtar/data/telepulesek_ertekei/Mako/pages/files/folyo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24059" cy="571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58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1663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Pesti vármegyeháza /1804-1841/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Budapest V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. kerület, Városház utca 7. szám</a:t>
            </a:r>
            <a:r>
              <a:rPr lang="hu-HU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951429"/>
            <a:ext cx="9144001" cy="591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06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271" y="0"/>
            <a:ext cx="79093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944"/>
            <a:ext cx="9135616" cy="89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9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332656"/>
            <a:ext cx="83529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telket 1697-ben vásárolta meg Pest vármegye irányítótestülete, eredetileg egy négyszobás ház állt rajta, amely az 1800-as évek elejéig megyeházaként funkcionált.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Főhomlokzata nyugatra, a Városház utcára néz, a hátsó bejárati kapu a Semmelweis utcára nyílik.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megyeháza 1804-1841 között, három részletben épült. A külső megjelenésében, építészeti megoldásaiban eltérő három épületrész harmonikus egységet alkot.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legrégebbi, a közgyűlési termet, valamint az egykori börtöncellákat és börtönkápolnát is magában foglaló középső épületrész tervezője 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 János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A Semmelweis utcára néző épületrészt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</a:rPr>
              <a:t>Hofrichter</a:t>
            </a:r>
            <a:r>
              <a:rPr lang="hu-HU" sz="2400" b="1" dirty="0">
                <a:solidFill>
                  <a:srgbClr val="00B050"/>
                </a:solidFill>
              </a:rPr>
              <a:t> József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tervezte, ez 1829 és 1832 között készült el.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1838-as árvíz után alakult ki mai formája.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épület nyugati, Városház utcára néző, klasszicista épületszárnyát 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ifj.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Zitterbarth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Mátyás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tervezte.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palotaszerű kialakítású, az emeleti szinteken korinthoszi oszlopokkal, timpanonnal díszített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főhomlokzatba 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portikusz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„süllyesztve” van. 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1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st megyei Vármegyeháza (kormányhivatal, nyílt nap, pest megye, vármegyeháza, 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8139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apolna 02 sRGB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60" y="812135"/>
            <a:ext cx="9157360" cy="604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043608" y="16893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 pesti Vármegyeháza kápolnája </a:t>
            </a:r>
            <a:r>
              <a:rPr lang="hu-HU" i="1" dirty="0"/>
              <a:t>(fotó: Török György)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866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arosban.blog.hu/media/image/!!201202/megyeh%C3%A1za/P10607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-16299"/>
            <a:ext cx="4680520" cy="701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14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dapest, Városház utca 7., Megyeháza, Díszterem, tervező: Hild János (A szerző felvétele) 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160" y="427322"/>
            <a:ext cx="9161160" cy="514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20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ájl:P-megyeUdva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6" y="0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8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" y="4936"/>
            <a:ext cx="9091803" cy="60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0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4576" y="692696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ENDER, Johann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(b. 1793, Wien, d. 1854, Wien)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Osztrák festő, aki a bécsi Akadémián tanult festeni,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majd itt volt tanár.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Széchényi Ferenc portréja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1823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Olaj, vászon, 318 x 220 cm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Magyar Nemzeti Múzeum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www.wga.hu/art/e/ender/johann/szeche_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3" y="-8547"/>
            <a:ext cx="4644008" cy="686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3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60648"/>
            <a:ext cx="416973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Múzeum Budapest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Pollack Mihály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1837–47</a:t>
            </a:r>
            <a:endParaRPr lang="hu-H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https://upload.wikimedia.org/wikipedia/commons/6/65/Magyar_Nemzeti_M%C3%BAzeum_fekv%C3%A9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353617"/>
            <a:ext cx="8264624" cy="55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74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60648"/>
            <a:ext cx="8820472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budapesti Nemzeti Múzeum a hazai klasszicizmus legérettebb és máig kimagasló művészeti jelentőségű alkotása.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Tervező: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Pollack Mihály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épületre jellemző: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pontos szimmetria, az antik, görög-római művészettől örökölt oszloprendek fontossága, az oszlopcsarnok mint a homlokzat kiemelt és ünnepélyes eleme. Ez a csarnok jelenti az épület főtengelyét, amelynek két oldalán nemcsak a homlokzatok tagolása, hanem az alaprajzi elrendezés is teljes szimmetriát mutat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főlépcsőházat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Lotz Károly és Than Mór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allegorikus freskói díszítik.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múzeumi díszteremben ülésezett a 48-as népképviseleti országgyűlés felső háza. (Később, 1861-ben és 1865–66-ban a képviselőház, 1867-től 1902-ig, a mai Parlament megépüléséig, pedig a felsőház működött itt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19. század második felében olyan kiváló tudósok fejtették ki e falak között tevékenységüket, mint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Kubinyi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Ágoston,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Rómer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Flóris,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Hampel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József és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Pulszky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Ferenc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1926–27-ben került sor az épület teljes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felújítására</a:t>
            </a: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Kismarty-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Lechner Jenő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tervei alapján.  </a:t>
            </a:r>
            <a:endParaRPr lang="hu-HU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7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3.eu-central-1.amazonaws.com/kozterkep/photos/5b00ed9576ec12a52a061d7fc847d52d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40" y="796019"/>
            <a:ext cx="9151640" cy="607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188640"/>
            <a:ext cx="89644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hat női és egy férfi alak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Ludwig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Schaller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(1804-1865) müncheni szobrász elképzelése alapján készült, és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Rafael Monti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(1818–1881) Milánóból átmeneti időre Pestre került szobrász alkotása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(1) Dráva, (2) Művészet, (3) Tudomány, (4) Pannónia, (5) Történelem, (6) Hírnév, (7) Duna (ő az egyetlen férfi közülük).</a:t>
            </a:r>
          </a:p>
        </p:txBody>
      </p:sp>
    </p:spTree>
    <p:extLst>
      <p:ext uri="{BB962C8B-B14F-4D97-AF65-F5344CB8AC3E}">
        <p14:creationId xmlns:p14="http://schemas.microsoft.com/office/powerpoint/2010/main" val="305234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agyar Nemzeti Múze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124"/>
            <a:ext cx="9174832" cy="68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88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19216" y="1505018"/>
            <a:ext cx="6851819" cy="385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384" y="908720"/>
            <a:ext cx="9144000" cy="51435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907704" y="476672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2023.04.25-27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513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estbuda.hu/uploads/media/news/0001/05/thumb_4715_news_bi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12" y="187854"/>
            <a:ext cx="9122688" cy="668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187855"/>
            <a:ext cx="71287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Redoute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1829-1833</a:t>
            </a:r>
          </a:p>
          <a:p>
            <a:r>
              <a:rPr lang="hu-H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 </a:t>
            </a:r>
            <a:r>
              <a:rPr lang="hu-HU" sz="2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</a:t>
            </a:r>
            <a:r>
              <a:rPr lang="hu-H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,Pollack Mihály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855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04664"/>
            <a:ext cx="828092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mai Pesti Vigadó elődje,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Redoute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volt. A terv az volt, hogy a város felé néző telekrészen egy színház, a folyó felé pedig egy vigadóépület készül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színház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tervei szerint 1807 és 1812 között fel is épült, azonban a bálteremnek csak az alapjai készültek el. A pénz ugyanis elfogyott. József nádor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segítségével egyrészt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meglett a szükséges pénz, másrészt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Redoute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terveit átdolgoztatta, az új terveket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Pollack Mihály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készítette el./1829-1833/. Az épület földszintjén boltok és kávéház kapott helyet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1848-ban más szerepet kapott, hiszen ekkor Pestre hívták össze a népképviseleti országgyűlést. Ugyan már hosszú ideje napirenden volt egy pesti országház építése, az nem készült el, így a képviselők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Redoute-ban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üléseztek, hiszen az megfelelő méretű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volt.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Görgey Artúr csapatai ostromolták a budai Várat, az osztrák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Hentzi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tábornok – bosszúból, az ostromlók megzavarására – lőni kezdte Pestet, és célzottan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Redoute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épületét, megbosszulva egyben a „rebellis országgyűlést” 1859-ben kezdődött meg az új csarnok felépítése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Feszl Frigyes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tervei szerint, és 1865-ben nyílt meg a ma ismert Pesti Vigadó.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4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97346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18. sz. második, 19. század első fele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Gazdasági, társadalmi körülmények: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Török uralom következményei, betelepítés, gazdaság újraindítása,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mezg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rideg állattartás, céhek: uradalom ellátása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Függőség Bécstől: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Politikai, pénzügyi, hadügy:…Napóleon háború: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konjuktúra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dekonjuktúra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gazdasági: vámrendszer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Művészeti élet: német alkotók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Mo-n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Intézményrendszer hiányzik minden területen.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Gazdasági életben:/feudalizmus/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Jobbágyrendszer: jobbágyfelszabadítás 1848.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Vámrendszer: 1844 Védegylet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Képzés: Ratio Education 1777-től több lépcső, de közép-, felsőfok minimális.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Ezen változtat a reformkor 1830-tól, mert az 1825-27-es országgyűlést még nem a liberális reformszellem jellemezte. Új eszmék jelennek meg (liberalizmus,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konzervatizmus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nacionalizmus), köznemesség, értelmiség, polgárság vezette nemzeti mozgalom, historizmus-nemzeti múlt ébrentartása.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kirándulásokMŰVKÖR\06 2021 Budapest\Bp.21.06.22-25ÖSSZ Sk\IMG_20210625_0954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876256" y="188639"/>
            <a:ext cx="21339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Pesti Vigadó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/1860-1865/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Feszl Frigyes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/1821-1884/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7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kirándulásokMŰVKÖR\06 2021 Budapest\Bp.21.06.22-25ÖSSZ Sk\IMG_20210625_1028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8139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76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260648"/>
            <a:ext cx="878497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Lakóházak: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klasszicista építészet az országos átlagot jelentőségében messze meghaladó munkaterülethez a fővárosban jutott. Pest-Buda, de különösen Pest a gazdasági élet, a politikai küzdelem, az öntudatosító nemzeti kultúra lendületesen fejlődő központja volt.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XIX. század első felében a lakossága megkétszereződött. A gyors ütemben növekvő igények kielégítésére bérházak, gazdag polgári lakóházak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két- és háromszintes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lakóházak jelennek meg.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pesti klasszicizmus egyik jellegzetessége volt, hogy a polgári családi házak, bérházak és az arisztokrácia palotáinak homlokzati megoldása között nem volt lényeges eltérés. Jellemző vonásuk a síkban tartott homlokzat övpárkányokkal, később a középrész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óriás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pilaszterekkel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való tagolása, az ablakok feletti íves vagy háromszög alakú szemöldökpárkány, a visszafogott, kevés helyre összpontosított szobrászi dísz, a kapubehajtók hangsúlyos kialakítása. 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52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91371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egykori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Szemerédy-ház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Apáczai Csere János </a:t>
            </a:r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utcában 3.sz Budapest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Hofrichter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József műve, 1815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hu-HU" b="1" dirty="0">
              <a:solidFill>
                <a:srgbClr val="00B050"/>
              </a:solidFill>
            </a:endParaRPr>
          </a:p>
          <a:p>
            <a:r>
              <a:rPr lang="hu-HU" b="1" dirty="0" smtClean="0">
                <a:solidFill>
                  <a:srgbClr val="FF0000"/>
                </a:solidFill>
              </a:rPr>
              <a:t> </a:t>
            </a:r>
            <a:endParaRPr lang="hu-HU" dirty="0"/>
          </a:p>
        </p:txBody>
      </p:sp>
      <p:pic>
        <p:nvPicPr>
          <p:cNvPr id="1028" name="Picture 4" descr="http://varosban.blog.hu/media/image/%21%21201202/ap%C3%A1czai/Screen%20Shot%202012-02-09%20at%2012_12_19%20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842746"/>
            <a:ext cx="8100392" cy="602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2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áczai Csere János utca 3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51422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áczai Csere János utca 3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56" y="1"/>
            <a:ext cx="5157224" cy="687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76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varosban.blog.hu/media/image/%21%21201202/ap%C3%A1czai/6362986355_4b433699ed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883" y="0"/>
            <a:ext cx="3606971" cy="318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varosban.blog.hu/media/image/%21%21201202/ap%C3%A1czai/6589441215_4a84abe5ee_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84" y="2476014"/>
            <a:ext cx="3239384" cy="43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varosban.blog.hu/media/image/%21%21201202/ap%C3%A1czai/6362990849_85d582f241_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571" y="1412777"/>
            <a:ext cx="4082271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3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ardetter ház.  Listázott azonosító: 423. - Apáczai utca, Budapes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812" y="1265858"/>
            <a:ext cx="7456188" cy="55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7504" y="188641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Apáczai utca </a:t>
            </a:r>
            <a:r>
              <a:rPr lang="hu-H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szám: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Háromemeletes klasszicista saroklakóház. 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kapu zárókövén Zeusz-fej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1812-13-ban építette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Pollack Mihály 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Kardetter</a:t>
            </a:r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Tamás ács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számára.</a:t>
            </a:r>
          </a:p>
        </p:txBody>
      </p:sp>
    </p:spTree>
    <p:extLst>
      <p:ext uri="{BB962C8B-B14F-4D97-AF65-F5344CB8AC3E}">
        <p14:creationId xmlns:p14="http://schemas.microsoft.com/office/powerpoint/2010/main" val="350604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egykor.hu/images/2010/original/budapest-v-kerulet-tigris-szalloda-pesten-_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8" y="0"/>
            <a:ext cx="9220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188640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egykori 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Tigris-szálló</a:t>
            </a:r>
          </a:p>
          <a:p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 Nádor u. 5</a:t>
            </a:r>
          </a:p>
          <a:p>
            <a:r>
              <a:rPr lang="hu-HU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 </a:t>
            </a:r>
            <a:r>
              <a:rPr lang="hu-H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József, </a:t>
            </a:r>
            <a:r>
              <a:rPr lang="hu-HU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1839-1840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gykor.hu/images/2010/original/budapest-v-kerulet-tigris-szalloda-pesten-_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213" y="1052735"/>
            <a:ext cx="9158874" cy="57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267744" y="332656"/>
            <a:ext cx="4062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1850 körül Alt Rudolf metszetén</a:t>
            </a:r>
          </a:p>
        </p:txBody>
      </p:sp>
    </p:spTree>
    <p:extLst>
      <p:ext uri="{BB962C8B-B14F-4D97-AF65-F5344CB8AC3E}">
        <p14:creationId xmlns:p14="http://schemas.microsoft.com/office/powerpoint/2010/main" val="48674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476672"/>
            <a:ext cx="799288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Mérleg és Nádor utca sarkára épített Hild-épület története egészen 1826-ig nyúlik vissza, ugyanis ekkor kezdte meg itt működését a Tigrishez címzett, minden bizonnyal még földszintes, ám tágas udvarral rendelkező fogadó és kávéház.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1840-ben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aztán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 József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meglévő épület felhasználásával egy háromemeletes szállodát építtetett a helyére, melynek főhomlokzata a Nádor utcára, oldalhomlokzata pedig a Mérleg utcára néz. A Tigris Szálloda 1889-ben zárt be, az épületet 1900-ban megvásárolta a Trieszti Biztosító Társaság, és bérházzá alakította: ekkor jelentek meg az erkélyek az épület homlokzatán, de a földszinti utcafront képe is megváltozott. Szerencsére az átalakítások sem a klasszicista kapuzatot, sem a fölötte helyet kapó tigris szobrot nem érintették.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Ma is lakásoknak, üzleteknek, irodáknak és egy étteremnek ad otthont.</a:t>
            </a:r>
          </a:p>
        </p:txBody>
      </p:sp>
    </p:spTree>
    <p:extLst>
      <p:ext uri="{BB962C8B-B14F-4D97-AF65-F5344CB8AC3E}">
        <p14:creationId xmlns:p14="http://schemas.microsoft.com/office/powerpoint/2010/main" val="393498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680" y="260648"/>
            <a:ext cx="885632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küzdelmeknek az élén az a jómódú protestáns köznemesség állt, amely az ellenreformáció évtizedeiben kovácsolódott egységessé, és a Ráday,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Prónay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Podmaniczky család vezetésével mind megyei, mind országos viszonylatban irányító szerephez jutott. Széchenyi István 1831-ben azért választtatta meg magát Pest megye táblabírájának, hogy személyesen vehessen részt a megyegyűlések munkájában. Mellette Fáy András, Ráday Gedeon, Nyáry Pál, Kossuth Lajos és társaik váltak vezéralakokká a megyében és az országban egyaránt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1806 második Ratio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Educations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: klasszikus műveltséget helyezi előtérbe,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1805: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 János városi építész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városfejlesztő részletes program,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1808 pesti Szépítő Bizottmány- József nádor /1776-1847/ 1796-tól,/I. Ferenc öccse/,kiemelkedő, támogató szerep városfejlesztésben, művészeti életben stb.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Kb.1800-tól megye-,városháza építés: köznemesség megyénként választott küldöttek által képviseltették magukat az alsóházban. Erősödésük váltotta ki a középületek építését./a hatalmi ágak a 18.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sz-ban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szétváltak: jogalkotó, ítélkező és végrehajtó hatalommá.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estbuda.hu/gallery/20220818_1415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-39990"/>
            <a:ext cx="7127231" cy="68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01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1305"/>
            <a:ext cx="9144000" cy="686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539552" y="188640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Szép utcai Almássy-palota </a:t>
            </a:r>
            <a:r>
              <a:rPr lang="hu-H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Pollack Mihály</a:t>
            </a:r>
            <a:endParaRPr lang="hu-HU" sz="2000" b="1" dirty="0" smtClean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1817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7010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08" y="392"/>
            <a:ext cx="7643936" cy="690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28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404664"/>
            <a:ext cx="8424936" cy="61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1817-re megépült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palota közel hét évtizeden át 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Almásy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grófok otthonául szolgált, mielőtt 1885-ben öröklés útján gróf Szapáry Gézáné tulajdonává vált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volna.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Szapáryak rokonságban álltak a híres velencei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Morosini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családdal, és amikor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Morosini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család utolsó leszármazottja 1885-ben meghalt, a vagyon egyharmadát gróf Szapáry Géza örökölte. Így került a birtokába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Canale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Grandén álló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Palazzo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Morosini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melynek gazdag műkincsgyűjteménye lett a Szapáry gyűjtemény budapesti részének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magja, ebben a palotában.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Almásy-palota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Pollack Mihály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egyik legszebb műve a pesti bérházai és palotái sorában. A ház az életmű „felemelkedés éveinek” nevezett szakaszában épült, melynek során az építész eljutott az 1828-tól datált „érett művek korszakáig”. 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Almásy-palota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abban a szerencsés helyzetben van, hogy az udvari szárnyakra való ráépítések, a korai klasszicista homlokzat, a kapualj, a lépcsőház szinte érintetlenül, eredeti megjelenésüket megőrizve maradtak ránk.</a:t>
            </a:r>
          </a:p>
        </p:txBody>
      </p:sp>
    </p:spTree>
    <p:extLst>
      <p:ext uri="{BB962C8B-B14F-4D97-AF65-F5344CB8AC3E}">
        <p14:creationId xmlns:p14="http://schemas.microsoft.com/office/powerpoint/2010/main" val="411148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4" y="0"/>
            <a:ext cx="4569336" cy="687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506" y="-13713"/>
            <a:ext cx="4680022" cy="695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1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260648"/>
            <a:ext cx="874846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Festetics-palota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Bp. </a:t>
            </a:r>
            <a:r>
              <a:rPr lang="hu-HU" sz="2000" b="1" dirty="0"/>
              <a:t>Nádor utca 9.</a:t>
            </a:r>
            <a:r>
              <a:rPr lang="hu-HU" sz="2000" dirty="0"/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/Zrínyi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utca 8-10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1820–1827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Pollack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Mihály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/1773-1855/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Napjainkban: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Közép-európai 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Egyetem (CEU)</a:t>
            </a:r>
            <a:r>
              <a:rPr lang="hu-HU" sz="2000" dirty="0"/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1028" name="Picture 4" descr="CEU-NadorUtca9-20140920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412091"/>
            <a:ext cx="8172400" cy="54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9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476673"/>
            <a:ext cx="86409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reformkor építkezései közepette a Nádor utca és a Zrínyi utca sarkán Festetics Antal építtetett magának palotát. Átadásának pontos éve nem ismert, 1830-ban még biztosan épült.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palota leginkább kiemelkedő része a sarokra tervezett bejárat, amelyhez az udvar és az emeleti helyiségek jól átgondolt módon csatlakoznak. A sarok 45 fokos levágása adja a bejárat helyét, a félköríves záródású kapu feletti hármas ablak tagolással tovább hangsúlyozva azt. A kapun belépve kerek előcsarnokba, majd nyolcszöglegű, fülkékkel bővített újabb csarnokba jutunk. Utóbbiból léphetünk tovább az udvar, vagy a visszafogott díszítésében is klasszikus eleganciát sugárzó lépcsőház irányába. A bejárati csarnokok felett díszes, kerek termet alakított ki Pollack. Ez a rész, a gondosan megtervezett, egymáshoz logikusan kapcsolódó terek együttese jelenti a palota legértékesebb magját. A klasszicizmus korának megfelelően az épület eleganciáját a jól eltalált arányok, a világos terek, a visszafogott, de igen magas színvonalon kivitelezett részletek adják. Ez a szintézis már egyértelmű előképe a tíz évvel későbbi főműnek, a Nemzeti Múzeum épületének.</a:t>
            </a:r>
          </a:p>
        </p:txBody>
      </p:sp>
    </p:spTree>
    <p:extLst>
      <p:ext uri="{BB962C8B-B14F-4D97-AF65-F5344CB8AC3E}">
        <p14:creationId xmlns:p14="http://schemas.microsoft.com/office/powerpoint/2010/main" val="5858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gyarország, Budapest V., Nádor utca 9., Festetics-palota., 1910, Fortepan, Budapest, könyvespolc, dombormű, stukkó, ajtó, belső, Fortepan #11594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836" y="-14451"/>
            <a:ext cx="9553364" cy="68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07704" y="476672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1910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7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EU-20160918-1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800" y="0"/>
            <a:ext cx="9284960" cy="685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03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ájl:Alcsútdoboz - Palace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17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11560" y="476672"/>
            <a:ext cx="285366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Habsburg-kastély 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Alcsút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2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Pollack Mihály</a:t>
            </a:r>
          </a:p>
          <a:p>
            <a:r>
              <a:rPr lang="hu-HU" sz="20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1819-1827</a:t>
            </a:r>
            <a:endParaRPr lang="hu-HU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p-ao.shortpixel.ai/client/to_webp,q_glossy,ret_img,w_172,h_166/https:/varosvedo.hu/wp-content/uploads/2020/02/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287" y="1772816"/>
            <a:ext cx="5343593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63176" y="775782"/>
            <a:ext cx="31683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pesti városfalat 1493-ban említik először. Mátyás király idejében épülhetett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jelentősebb három kaput: Váci kaput 1789-ben, a Hatvanit 1808-ban, a Kecskemétit 1794-ben bontották le, mivel már gátolták a város fejlődését és közlekedését.</a:t>
            </a:r>
          </a:p>
        </p:txBody>
      </p:sp>
      <p:sp>
        <p:nvSpPr>
          <p:cNvPr id="4" name="Téglalap 3"/>
          <p:cNvSpPr/>
          <p:nvPr/>
        </p:nvSpPr>
        <p:spPr>
          <a:xfrm>
            <a:off x="4106416" y="764704"/>
            <a:ext cx="4932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Warschag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Jakab festménye 1790-ben készült, a Hatvani kaput ábrázolja.</a:t>
            </a:r>
          </a:p>
        </p:txBody>
      </p:sp>
    </p:spTree>
    <p:extLst>
      <p:ext uri="{BB962C8B-B14F-4D97-AF65-F5344CB8AC3E}">
        <p14:creationId xmlns:p14="http://schemas.microsoft.com/office/powerpoint/2010/main" val="6903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2/2a/Az_alcs%C3%BAti_kast%C3%A9ly_%C3%A1br%C3%A1zol%C3%A1sa_%28183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5" y="1268761"/>
            <a:ext cx="9051983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483768" y="260648"/>
            <a:ext cx="4527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alcsúti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kastély ábrázolása (1832)</a:t>
            </a:r>
          </a:p>
        </p:txBody>
      </p:sp>
    </p:spTree>
    <p:extLst>
      <p:ext uri="{BB962C8B-B14F-4D97-AF65-F5344CB8AC3E}">
        <p14:creationId xmlns:p14="http://schemas.microsoft.com/office/powerpoint/2010/main" val="337015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476672"/>
            <a:ext cx="80648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alcsúti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kastély Pollack jelentősebb művei közé tartozik. Építése 1819. után mintegy tíz évig tarthatott. József nádor és Pollack kölcsönös megbecsülését jelzi az épület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Épületszárnyai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egy négyzetes udvar körüli épületmag körül helyezkedtek el. Mára csak a kerti homlokzat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portikusza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maradt fenn, de ünnepi arányait és klasszikus részleteit tekintve meggyőződhetünk arról, hogy a pályája csúcsára jutott építész alkotta.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eredeti épület homlokzati kialakításán a földszint erőteljes kihangsúlyozását lehetett látni. A zárt főtömeg emeleti nyílássorának visszafogottságával s általában az ablaktengelyek ritmusának szűkszavú érvényesítésével a barokk hagyományokat oly nyilvánvalóan tükröző kastélyépítészetben is eljutott az érett klasszicizmus tömör kifejezési eszközeihez.</a:t>
            </a:r>
          </a:p>
        </p:txBody>
      </p:sp>
    </p:spTree>
    <p:extLst>
      <p:ext uri="{BB962C8B-B14F-4D97-AF65-F5344CB8AC3E}">
        <p14:creationId xmlns:p14="http://schemas.microsoft.com/office/powerpoint/2010/main" val="33923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814" y="1744618"/>
            <a:ext cx="9178926" cy="529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88424" y="78730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Két évtized kellett ahhoz, hogy József nádor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alcsúti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uradalma szervezettségével, eredményeivel nemcsak az ország, hanem Európa egyik legjövedelmezőbb gazdaságává váljon.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kúria egykor a Habsburg-kastély istállóépülete, klasszicista stílusban épült a 19. sz. első felében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A z utóbbi években:Golf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&amp; Country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Club.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" y="-88718"/>
            <a:ext cx="9540160" cy="694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8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499401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67544" y="40466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Festetich-kastély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Dég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Pollack Mihály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(1802-1820)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67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548681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Festetics Antal tette fel, akit korának leggazdagabb köznemeseként emlegettek,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kor legnagyobb birtokközpontját akarta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itt  megteremteni.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Sisa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József: egy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megfontolt program részét képezi az épület mondhatni kétarcúsága. Az elülső rámpás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portikusz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ugyanis szinte eltörpül a hátsó front monumentálisabb oszlopsora mellett. Ahogy Sisa fogalmaz, a barokk értékrend itt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megfordult,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és az érkezés helyett a magánszféra, a birtok paradicsomi parkja kapta meg a reprezentatívabb kialakítást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ovális alaprajzú, később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sasmotívumokkal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ékesített díszterem,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kastély középtengelyében,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hanem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egyik oldalszárnyban kapott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helyet,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folyosó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végén.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túloldali szárnyban, az úgynevezett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rosa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helyiség: Ferenc császár a szabadkőműves mozgalmat 1795-ben közismerten betiltotta, mely után Festetics Antal igyekezett felvásárolni a teljes osztrák és magyar szabadkőműves levéltári anyagot, amit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dégi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kastélyban – ha minden igaz – pontosan ebben a kis ovális térben rejtett el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./későbbi fürdőszoba/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JI_0066-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91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dégi Festetics kastély / Fotó: ORSZÁGKÉP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51826"/>
            <a:ext cx="9144000" cy="7000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26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ég - Festetics-kastély Fotó: Kovács Zoltá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7160" y="-28038"/>
            <a:ext cx="9474419" cy="68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0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ég - Festetics-kastély Fotó: Kovács Zoltá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39600"/>
            <a:ext cx="9144000" cy="738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5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5071"/>
            <a:ext cx="7272808" cy="631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64514964f9feefa25e40e1d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347864" y="-315416"/>
            <a:ext cx="60516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Váci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Nagyboldogasszony-székesegyház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/1761-1777/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Isidore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Canevale</a:t>
            </a: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2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548681"/>
            <a:ext cx="867645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Vácott a 11. század óta áll székesegyház, még ha nem is mindig ugyanaz. A ma is látható templom Migazzi Kristóf Antal váci püspök megbízásából 1761 és 1777 között épült klasszicizáló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késő barokk stílusban.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Migazzi Kristóf bécsi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hercegérsek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Bécsben élő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francia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Isidor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Canavalét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bízta meg - aki később a váci diadalívet is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tervezte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-, hogy a már meglévő alapokra új katedrálist tervezzen. Így épült meg a mai, klasszicizáló,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késő barokk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ízlésű székesegyház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székesegyház a korai klasszicizmus egyik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úttörő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alkotása. Külsején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sima felületek, sztereometrikus tömegformák uralkodnak,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homlokzatát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sisak nélküli, zömök toronypár és az antik építészet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oszlopos gerendázatos szerkezetével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kiemelt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főbejárat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díszíti. A hazai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barokk templomépületek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építtetôi anyagi erôk és szakemberek hiányában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nem vállalkoztak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kupolaépítésre, így e korszakban itt épült elôször csegelyes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laternás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kupolaboltozat. Sajátos vonása, hogy nem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kupoladobon emelkedik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és külsô héja harang alakot formázva ül rá a tetôszerkezetre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ezzel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is erôsítve a külsô geometrikus hatását, a díszítetlen sík felületek  uralmát.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2842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Debreceni református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Nagytemplom 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(1807–1822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Péchy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Mihály /1755-1819/</a:t>
            </a: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050994"/>
            <a:ext cx="7812360" cy="580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692697"/>
            <a:ext cx="799288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Péchy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Mihály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/1755-1819/ a bécsi hadmérnöki akadémián tanult. Mérnökkari tisztként teljesített szolgálatot, tábornoki ranggal vonult nyugdíjba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várost 1802-ben elpusztító tűzvész után a középkori Szt. András-templom helyén épült.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Péchy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eredetileg kéttornyos-kupolás templomot tervezett, a kupola azonban az új formáktól és a merészebb szerkezettől idegenkedő debreceni polgárok ellenállása miatt nem valósult meg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alaprajza keresztirányban megnyújtott és két oldalról sokszögű térszakaszokkal bővített görögkereszt. Főhomlokzatán a tornyok közötti szakaszt erőteljes ión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féloszlopok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tagozzák.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18" t="2812" r="14000" b="3751"/>
          <a:stretch/>
        </p:blipFill>
        <p:spPr bwMode="auto">
          <a:xfrm>
            <a:off x="0" y="-44654"/>
            <a:ext cx="9144000" cy="690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3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23" t="3125" r="14000" b="3125"/>
          <a:stretch/>
        </p:blipFill>
        <p:spPr bwMode="auto">
          <a:xfrm>
            <a:off x="-180528" y="18493"/>
            <a:ext cx="9324528" cy="683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27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0308" y="0"/>
            <a:ext cx="9414308" cy="693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5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ájl:Egri bazilika légi fot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27355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Egri székesegyház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(1831–1839</a:t>
            </a: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 József 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/1789-1867/</a:t>
            </a:r>
          </a:p>
        </p:txBody>
      </p:sp>
    </p:spTree>
    <p:extLst>
      <p:ext uri="{BB962C8B-B14F-4D97-AF65-F5344CB8AC3E}">
        <p14:creationId xmlns:p14="http://schemas.microsoft.com/office/powerpoint/2010/main" val="32576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332656"/>
            <a:ext cx="842493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1827-ben kinevezett új egri érsek,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Pyrker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János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új székesegyház építésének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szervezésével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neves építészt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et bízta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meg, aki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különböző tömbökből álló, összetett épületet álmodott meg.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Pyrker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érsek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tetszését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elnyerte a templom, mert az elrendezése hasonlított a velencei Szent Márk-bazilikáéra.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térszervezés jellege szerint az alaprajza centralizáló. Tamburos kupolával kiemelt középteréhez a tengelyben lapos kupolával fedett, négyzetes térszakaszok, két oldalról pedig harántdongával fedett, rövid keresztszárak csatlakoznak. Ezt a megnyújtott görögkereszt alakú tércsoportot bővíti tovább az előcsarnok, a négyszögű szentély és a keresztszárak közeit kitöltő, a főtértől oszlopokkal elválasztott négy oldalkápolna. A tiszta rendszerben felépített, jól áttekinthető belső tér kissé rideg hatású. A tömegforma pontosan követi a tér tagolását, a külső megjelenés emiatt nem elég összefogott. Homlokzatának uralkodó motívuma a korinthoszi oszlopokkal képzett, monumentális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portikusz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melyhez pihenőkkel megszakított, ünnepélyes lépcsőzet vezet.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portikusz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fölött szobrokkal díszített, súlyos attika emelkedik.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05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79388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Egri székesegyház (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1831–1839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Hild József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/1789-1867/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64514a44ff70b1e41036a5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21849"/>
            <a:ext cx="9176008" cy="603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427984" y="163037"/>
            <a:ext cx="47518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István és Szent László szobor</a:t>
            </a:r>
          </a:p>
          <a:p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</a:t>
            </a:r>
            <a:r>
              <a:rPr lang="hu-HU" sz="2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Casagrande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/1804-1880/</a:t>
            </a:r>
          </a:p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Hit, Remény. Szeretet szobrok</a:t>
            </a:r>
            <a:endParaRPr lang="hu-H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1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50" y="0"/>
            <a:ext cx="537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azilika alapraj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2" y="2010"/>
            <a:ext cx="9202012" cy="56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20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ájl:Eger Kathedrale St. Johannes Innen 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3464"/>
            <a:ext cx="9168408" cy="688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3/3a/Eger_Basilica_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-91385"/>
            <a:ext cx="5212040" cy="69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836712"/>
            <a:ext cx="2666114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Főoltár: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1859</a:t>
            </a: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Josef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Danhauser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(sz. 1805, Bécs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1845, Bécs)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János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mártíromsága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2935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348880"/>
            <a:ext cx="9247219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907704" y="476672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Mihály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oltár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1894</a:t>
            </a: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Schickedanz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</a:t>
            </a:r>
          </a:p>
          <a:p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/1846-1915/</a:t>
            </a:r>
          </a:p>
          <a:p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6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88640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Evangélikus templom Budapest Deák tér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Pollack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Mihály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1799-1809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1856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(főhomlokzat).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1388969"/>
            <a:ext cx="8269168" cy="54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31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udapest_Deak_teri_ev_templom_P2220405-lev-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-33036"/>
            <a:ext cx="6804248" cy="68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86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404664"/>
            <a:ext cx="792088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1797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Krausz János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kezdte építeni,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akinek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Polláck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Mihály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társa volt. A mester halála után az özvegy jogán, maid saját nevén folytatta, módosításokkal az építkezést. Az első ismert, jelentős megbízása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1838-as árvíz után alakult ki a mai, végleges homlokzat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révén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Klasszicista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csarnoktemplom, torony nélkül. Egy oldalán csatlakozik az evangélikus iskolához és paplakhoz a templom tömbje. Az épületet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pilaszterekkel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illetve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lizénákkal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megszakított - két részes monumentális övpárkány tagolja és három részes szabályos dór övpárkány koronázza,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triglif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metopé-mezős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tagolással,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triglifek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alatt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guttasorral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a koronázó rész függőlemeze alatt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fogrovatsorral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főpárkányon magas,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lizénatagolású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térdfal helyezkedik el; erről indul a viszonylagos lapos, íves teknőformájú rézborításos teknő.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2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llack Mihály | Deák téri evangélikus templom, Budapest | Kitervezte.hu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9863"/>
            <a:ext cx="9271134" cy="69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2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ájl:Budapest, kilátás a Szent István Bazilikától a Deák Ferenc té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91327" y="0"/>
            <a:ext cx="10255151" cy="683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6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826" y="187347"/>
            <a:ext cx="8851442" cy="595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77094" y="108349"/>
            <a:ext cx="90669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Pannonhalmi Főapátsági 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(1824–27)</a:t>
            </a: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Engel József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Ferenc (1776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.–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1827) 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Packh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János(1796-1839)</a:t>
            </a: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pannonhalmi-foapatsagi-konyvtar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056536"/>
            <a:ext cx="9117929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5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e: József nádor Barabás Mikló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8081" y="1"/>
            <a:ext cx="59828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44464" y="188640"/>
            <a:ext cx="3023618" cy="4608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Einsle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1801–1871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Habsburg-Lotharingiai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 Antal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János 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főherceg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1776-1847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József nádor, 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Magyarország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nádora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1846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Magyar Nemzeti Múzeum </a:t>
            </a:r>
          </a:p>
        </p:txBody>
      </p:sp>
    </p:spTree>
    <p:extLst>
      <p:ext uri="{BB962C8B-B14F-4D97-AF65-F5344CB8AC3E}">
        <p14:creationId xmlns:p14="http://schemas.microsoft.com/office/powerpoint/2010/main" val="20938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260648"/>
            <a:ext cx="8496944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1802-vel, a rend visszaállításakor kezdődik a Könyvtár mai története.  Ekkor a bencések új feladatot is kaptak, a tanítást, s ez tükröződik a Könyvtár történetén 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könyvtár épületének hosszanti részét az 1820-as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években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Engel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Ferenc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tervezte és építette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Ezt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követően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Packh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János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(1796-1839) kapott megbízatást a bővítésre, aki a főapátság klasszicista tornyát is felépítette.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Packh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 keleti oldalon egy ellipszis alakú kereszthajóval bővítette a könyvtártermet, az oldaltermekre emeletet húzott, s megoldotta a fából készült tetőszerkezet statikai problémáit. A terem a keresztszárny közepén emelkedő kis tornyon keresztül kapja világítását. Az épület belső és külső megjelenésében jellegzetesen klasszicista.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ő munkája az ovális teremrész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épület belső díszítésére egy bécsi mestert,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Josef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Klieber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kérték fel, a nagyterem mennyezetére  Minerva istennő képét festette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meg.</a:t>
            </a:r>
          </a:p>
          <a:p>
            <a:endParaRPr lang="hu-HU" b="1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29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önyvtá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7953"/>
            <a:ext cx="9144000" cy="60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260648"/>
            <a:ext cx="3900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Josef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Klieber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/1773-1850/</a:t>
            </a:r>
            <a:r>
              <a:rPr lang="hu-H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4321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nnonhalmi-foapatsagi-konyvta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6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5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88640"/>
            <a:ext cx="88204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Kilenclyukú híd  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Hortobágy 1833</a:t>
            </a:r>
          </a:p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Povolny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Ferenc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/1777-1847</a:t>
            </a:r>
            <a:r>
              <a:rPr lang="hu-HU" dirty="0" smtClean="0"/>
              <a:t>/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Magyarország leghosszabb közúti kőhídja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Fájl:Hortobágy Híd lég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20" y="1273525"/>
            <a:ext cx="8172400" cy="55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0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rtepan_2777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96582" cy="593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51475"/>
            <a:ext cx="93874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Széchenyi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lánchíd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/1839-1849/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Tervezője: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Tierney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,kivitelezés irányítója: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Clark Ádám</a:t>
            </a:r>
            <a:r>
              <a:rPr lang="hu-HU" sz="2400" dirty="0"/>
              <a:t> 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5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76672"/>
            <a:ext cx="842493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Pest és Buda közötti első állandó híd 1839 és 1849 között épült fel. Az évszázadok óta fel-felbukkanó terv megvalósulásában Széchenyi István grófé volt a fő érdem. Ő fogadtatta el a törvényhozással a szükséges jogszabályokat; mindenekelőtt azt, hogy az addigi gyakorlattól eltérően a nemesek is fizessenek a híd használatáért. A gróf kezdeményezte az építtető részvénytársaság alapítását, ő szerezte meg a városvezetés hozzájárulását, és lényegében ő választotta ki a tervezőt 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Rakpartok abban az időben még nem voltak és az árvíz tetemes kárt okozott épületekben.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első állandó híd a teljes magyarországi Duna-szakaszon. A Lánchíd háromnyílású, kőpilléres, 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merevítőtartós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függőhíd. Pillérei nagyméretű kváderkövekből épültek .Lábazata rusztikus falazattal, ami a kapunyílást is keretezi. A diadalívek mintájára hangsúlyos párkányzat zárja.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sóskúti kőből készült oroszlánok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Marschalkó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János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szobrászművész munkái, aki 1847-ben kapta a megbízást. Az oroszlánok jóval a híd átadását követően, 1852-ben kerültek a helyükre.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6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ájl:Lánchíd (17. számú műemlék) 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5164956" cy="68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7504" y="692696"/>
            <a:ext cx="33843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Budapest, Lánchíd,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Sina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család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címere,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alul szalagon a családi jelszó: „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servare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intaminatum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” olvasható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„megmaradni feddhetetlennek”</a:t>
            </a:r>
          </a:p>
        </p:txBody>
      </p:sp>
    </p:spTree>
    <p:extLst>
      <p:ext uri="{BB962C8B-B14F-4D97-AF65-F5344CB8AC3E}">
        <p14:creationId xmlns:p14="http://schemas.microsoft.com/office/powerpoint/2010/main" val="127588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anch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671"/>
            <a:ext cx="9144000" cy="686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lovasok.hu/images/MagyarLotenyesztesiNapok(4)-600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://www.lovasok.hu/images/MagyarLotenyesztesiNapok(4)-600(1)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6" descr="http://www.lovasok.hu/images/MagyarLotenyesztesiNapok(4)-600(1)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623" y="973107"/>
            <a:ext cx="8934642" cy="580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https://www.lovasok.hu/images/MagyarLotenyesztesiNapok(4)-600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6321"/>
            <a:ext cx="9144000" cy="614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259896" y="6017061"/>
            <a:ext cx="48862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Mezőhegyes Ménesbirtok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János és Jung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 1809 </a:t>
            </a: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0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oroshaza-delbekes.hu/wp-content/gallery/mezohegyes-fedett-lovarda/mezohegyes-fedett_lovard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35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10179</TotalTime>
  <Words>2017</Words>
  <Application>Microsoft Office PowerPoint</Application>
  <PresentationFormat>Diavetítés a képernyőre (4:3 oldalarány)</PresentationFormat>
  <Paragraphs>245</Paragraphs>
  <Slides>100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100</vt:i4>
      </vt:variant>
    </vt:vector>
  </HeadingPairs>
  <TitlesOfParts>
    <vt:vector size="101" baseType="lpstr">
      <vt:lpstr>Office-téma</vt:lpstr>
      <vt:lpstr>Klasszicista építészet Magyarországon kb.1800-1850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Klasszicista építészet Magyarországon</dc:title>
  <dc:creator>Judit</dc:creator>
  <cp:lastModifiedBy>Judit</cp:lastModifiedBy>
  <cp:revision>142</cp:revision>
  <dcterms:created xsi:type="dcterms:W3CDTF">2024-01-07T08:57:52Z</dcterms:created>
  <dcterms:modified xsi:type="dcterms:W3CDTF">2024-01-21T09:16:57Z</dcterms:modified>
</cp:coreProperties>
</file>