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57" r:id="rId3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65D3A-2990-4320-9782-F5E97544CFF1}" type="datetimeFigureOut">
              <a:rPr lang="hu-HU" smtClean="0"/>
              <a:t>2024. 02. 11.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5B216-969F-47BA-B3D6-F4C4C6E4AB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788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iakép helye 1">
            <a:extLst>
              <a:ext uri="{FF2B5EF4-FFF2-40B4-BE49-F238E27FC236}">
                <a16:creationId xmlns="" xmlns:a16="http://schemas.microsoft.com/office/drawing/2014/main" id="{A922CA52-6D6F-95F9-A683-D6B4F40F0D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Jegyzetek helye 2">
            <a:extLst>
              <a:ext uri="{FF2B5EF4-FFF2-40B4-BE49-F238E27FC236}">
                <a16:creationId xmlns="" xmlns:a16="http://schemas.microsoft.com/office/drawing/2014/main" id="{10A9E19E-4D69-02F4-DFAF-C266ECF63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51204" name="Dia számának helye 3">
            <a:extLst>
              <a:ext uri="{FF2B5EF4-FFF2-40B4-BE49-F238E27FC236}">
                <a16:creationId xmlns="" xmlns:a16="http://schemas.microsoft.com/office/drawing/2014/main" id="{815FD7A8-EEC1-7A70-0D32-A9510C0291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C2D29C9-51CC-43E9-ABD7-745637C5A9B7}" type="slidenum">
              <a:rPr lang="hu-HU" altLang="hu-HU" smtClean="0">
                <a:solidFill>
                  <a:srgbClr val="000000"/>
                </a:solidFill>
              </a:rPr>
              <a:pPr/>
              <a:t>1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iakép helye 1">
            <a:extLst>
              <a:ext uri="{FF2B5EF4-FFF2-40B4-BE49-F238E27FC236}">
                <a16:creationId xmlns="" xmlns:a16="http://schemas.microsoft.com/office/drawing/2014/main" id="{667F5FAE-1B72-EAD0-1341-DA8C763E48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Jegyzetek helye 2">
            <a:extLst>
              <a:ext uri="{FF2B5EF4-FFF2-40B4-BE49-F238E27FC236}">
                <a16:creationId xmlns="" xmlns:a16="http://schemas.microsoft.com/office/drawing/2014/main" id="{32F0F9F9-99CF-628C-C801-7FF166A15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53252" name="Dia számának helye 3">
            <a:extLst>
              <a:ext uri="{FF2B5EF4-FFF2-40B4-BE49-F238E27FC236}">
                <a16:creationId xmlns="" xmlns:a16="http://schemas.microsoft.com/office/drawing/2014/main" id="{B13D1E3A-FCD5-EEC2-5430-DDD5E6A57C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BF9D7B8-86B8-4CF5-97B4-3C2CC8AE9BE3}" type="slidenum">
              <a:rPr lang="hu-HU" altLang="hu-HU" smtClean="0">
                <a:solidFill>
                  <a:srgbClr val="000000"/>
                </a:solidFill>
              </a:rPr>
              <a:pPr/>
              <a:t>2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2546-D1A7-4F33-AB41-31F82AEE6513}" type="datetimeFigureOut">
              <a:rPr lang="hu-HU" smtClean="0"/>
              <a:t>2024. 02. 11.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5321-F262-4AF4-AD8C-EE9ECE88CD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3435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2546-D1A7-4F33-AB41-31F82AEE6513}" type="datetimeFigureOut">
              <a:rPr lang="hu-HU" smtClean="0"/>
              <a:t>2024. 02. 11.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5321-F262-4AF4-AD8C-EE9ECE88CD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88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2546-D1A7-4F33-AB41-31F82AEE6513}" type="datetimeFigureOut">
              <a:rPr lang="hu-HU" smtClean="0"/>
              <a:t>2024. 02. 11.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5321-F262-4AF4-AD8C-EE9ECE88CD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915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2546-D1A7-4F33-AB41-31F82AEE6513}" type="datetimeFigureOut">
              <a:rPr lang="hu-HU" smtClean="0"/>
              <a:t>2024. 02. 11.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5321-F262-4AF4-AD8C-EE9ECE88CD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005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2546-D1A7-4F33-AB41-31F82AEE6513}" type="datetimeFigureOut">
              <a:rPr lang="hu-HU" smtClean="0"/>
              <a:t>2024. 02. 11.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5321-F262-4AF4-AD8C-EE9ECE88CD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12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2546-D1A7-4F33-AB41-31F82AEE6513}" type="datetimeFigureOut">
              <a:rPr lang="hu-HU" smtClean="0"/>
              <a:t>2024. 02. 11.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5321-F262-4AF4-AD8C-EE9ECE88CD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428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2546-D1A7-4F33-AB41-31F82AEE6513}" type="datetimeFigureOut">
              <a:rPr lang="hu-HU" smtClean="0"/>
              <a:t>2024. 02. 11.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5321-F262-4AF4-AD8C-EE9ECE88CD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81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2546-D1A7-4F33-AB41-31F82AEE6513}" type="datetimeFigureOut">
              <a:rPr lang="hu-HU" smtClean="0"/>
              <a:t>2024. 02. 11.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5321-F262-4AF4-AD8C-EE9ECE88CD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4048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2546-D1A7-4F33-AB41-31F82AEE6513}" type="datetimeFigureOut">
              <a:rPr lang="hu-HU" smtClean="0"/>
              <a:t>2024. 02. 11.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5321-F262-4AF4-AD8C-EE9ECE88CD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238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2546-D1A7-4F33-AB41-31F82AEE6513}" type="datetimeFigureOut">
              <a:rPr lang="hu-HU" smtClean="0"/>
              <a:t>2024. 02. 11.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5321-F262-4AF4-AD8C-EE9ECE88CD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582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2546-D1A7-4F33-AB41-31F82AEE6513}" type="datetimeFigureOut">
              <a:rPr lang="hu-HU" smtClean="0"/>
              <a:t>2024. 02. 11.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5321-F262-4AF4-AD8C-EE9ECE88CD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233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D2546-D1A7-4F33-AB41-31F82AEE6513}" type="datetimeFigureOut">
              <a:rPr lang="hu-HU" smtClean="0"/>
              <a:t>2024. 02. 11.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35321-F262-4AF4-AD8C-EE9ECE88CD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898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Kép 1">
            <a:extLst>
              <a:ext uri="{FF2B5EF4-FFF2-40B4-BE49-F238E27FC236}">
                <a16:creationId xmlns="" xmlns:a16="http://schemas.microsoft.com/office/drawing/2014/main" id="{5648EC35-6CCA-8487-D808-29CB0D04D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1954213"/>
            <a:ext cx="3206750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Cím 1">
            <a:extLst>
              <a:ext uri="{FF2B5EF4-FFF2-40B4-BE49-F238E27FC236}">
                <a16:creationId xmlns="" xmlns:a16="http://schemas.microsoft.com/office/drawing/2014/main" id="{7806CFD1-225C-E5A2-811A-41147828E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84188"/>
            <a:ext cx="381635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b="1">
                <a:latin typeface="Arial" panose="020B0604020202020204" pitchFamily="34" charset="0"/>
                <a:cs typeface="Arial" panose="020B0604020202020204" pitchFamily="34" charset="0"/>
              </a:rPr>
              <a:t>Barabás Miklós (1810–1898) </a:t>
            </a:r>
          </a:p>
        </p:txBody>
      </p:sp>
      <p:pic>
        <p:nvPicPr>
          <p:cNvPr id="50180" name="Kép 2">
            <a:extLst>
              <a:ext uri="{FF2B5EF4-FFF2-40B4-BE49-F238E27FC236}">
                <a16:creationId xmlns="" xmlns:a16="http://schemas.microsoft.com/office/drawing/2014/main" id="{F3AA84A3-E7A9-CD92-C91D-9B0227316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788" y="255588"/>
            <a:ext cx="4822825" cy="612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Szövegdoboz 3">
            <a:extLst>
              <a:ext uri="{FF2B5EF4-FFF2-40B4-BE49-F238E27FC236}">
                <a16:creationId xmlns="" xmlns:a16="http://schemas.microsoft.com/office/drawing/2014/main" id="{62AAFA46-76E7-A4C6-33B2-8982F4006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9888" y="300038"/>
            <a:ext cx="208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Önarckép, 1841</a:t>
            </a:r>
          </a:p>
        </p:txBody>
      </p:sp>
      <p:sp>
        <p:nvSpPr>
          <p:cNvPr id="50182" name="Szövegdoboz 4">
            <a:extLst>
              <a:ext uri="{FF2B5EF4-FFF2-40B4-BE49-F238E27FC236}">
                <a16:creationId xmlns="" xmlns:a16="http://schemas.microsoft.com/office/drawing/2014/main" id="{05E93836-CEBD-452F-7748-82E941D72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838" y="2738438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hu-HU" altLang="hu-HU" sz="1800">
              <a:solidFill>
                <a:srgbClr val="000000"/>
              </a:solidFill>
            </a:endParaRPr>
          </a:p>
        </p:txBody>
      </p:sp>
      <p:sp>
        <p:nvSpPr>
          <p:cNvPr id="50183" name="Szövegdoboz 5">
            <a:extLst>
              <a:ext uri="{FF2B5EF4-FFF2-40B4-BE49-F238E27FC236}">
                <a16:creationId xmlns="" xmlns:a16="http://schemas.microsoft.com/office/drawing/2014/main" id="{9B054791-F259-FD55-2F98-2E0BCDF9407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6408738"/>
            <a:ext cx="5786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 dirty="0">
                <a:solidFill>
                  <a:srgbClr val="000000"/>
                </a:solidFill>
              </a:rPr>
              <a:t>2023.10.03.-k.nmeth            Beethoven-Holdfény-szonáta</a:t>
            </a:r>
          </a:p>
        </p:txBody>
      </p:sp>
      <p:sp>
        <p:nvSpPr>
          <p:cNvPr id="50184" name="Szövegdoboz 2">
            <a:extLst>
              <a:ext uri="{FF2B5EF4-FFF2-40B4-BE49-F238E27FC236}">
                <a16:creationId xmlns="" xmlns:a16="http://schemas.microsoft.com/office/drawing/2014/main" id="{C301A7BF-A131-D916-3FD7-8F10F698A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5516563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1879.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="" xmlns:a16="http://schemas.microsoft.com/office/drawing/2014/main" id="{0E061FA4-D148-C1E8-16C3-413CD57417E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267" y="6254841"/>
            <a:ext cx="572517" cy="572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7750025"/>
      </p:ext>
    </p:extLst>
  </p:cSld>
  <p:clrMapOvr>
    <a:masterClrMapping/>
  </p:clrMapOvr>
  <p:transition spd="slow" advClick="0" advTm="8000">
    <p:circle/>
    <p:sndAc>
      <p:stSnd>
        <p:snd r:embed="rId3" name="Beethoven - Moonlight Sonata  Piano &amp; Orchestra (1)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="" xmlns:a16="http://schemas.microsoft.com/office/drawing/2014/main" id="{6577C624-834C-35E3-F156-EC1BADF44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98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Kép 1">
            <a:extLst>
              <a:ext uri="{FF2B5EF4-FFF2-40B4-BE49-F238E27FC236}">
                <a16:creationId xmlns="" xmlns:a16="http://schemas.microsoft.com/office/drawing/2014/main" id="{EB2DAA04-FC6D-C6AF-6097-F8E307D8A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238" y="115888"/>
            <a:ext cx="447833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Szövegdoboz 3">
            <a:extLst>
              <a:ext uri="{FF2B5EF4-FFF2-40B4-BE49-F238E27FC236}">
                <a16:creationId xmlns="" xmlns:a16="http://schemas.microsoft.com/office/drawing/2014/main" id="{64D7C31D-5CBC-F438-91B0-FD8F01CFF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969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v-SE" altLang="hu-HU" sz="1800">
                <a:solidFill>
                  <a:srgbClr val="000000"/>
                </a:solidFill>
              </a:rPr>
              <a:t>Batthyány Lajos mellképe, 1847 körül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v-SE" altLang="hu-HU" sz="1800">
                <a:solidFill>
                  <a:srgbClr val="000000"/>
                </a:solidFill>
              </a:rPr>
              <a:t>karton, olaj, 42×19,5 cm</a:t>
            </a:r>
            <a:endParaRPr lang="hu-HU" altLang="hu-H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5235"/>
      </p:ext>
    </p:extLst>
  </p:cSld>
  <p:clrMapOvr>
    <a:masterClrMapping/>
  </p:clrMapOvr>
  <p:transition spd="slow" advClick="0" advTm="8000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Kép 1">
            <a:extLst>
              <a:ext uri="{FF2B5EF4-FFF2-40B4-BE49-F238E27FC236}">
                <a16:creationId xmlns="" xmlns:a16="http://schemas.microsoft.com/office/drawing/2014/main" id="{E4DF26D2-D850-63FF-E62B-1314FF9F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5627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Szövegdoboz 3">
            <a:extLst>
              <a:ext uri="{FF2B5EF4-FFF2-40B4-BE49-F238E27FC236}">
                <a16:creationId xmlns="" xmlns:a16="http://schemas.microsoft.com/office/drawing/2014/main" id="{488D962C-CF18-0F69-DF65-C4BDE2031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188913"/>
            <a:ext cx="3035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Barabás Miklós leánya Barabás Ilona (1844–1929) 1863 Színezett albumin</a:t>
            </a:r>
          </a:p>
        </p:txBody>
      </p:sp>
      <p:sp>
        <p:nvSpPr>
          <p:cNvPr id="62468" name="Szövegdoboz 1">
            <a:extLst>
              <a:ext uri="{FF2B5EF4-FFF2-40B4-BE49-F238E27FC236}">
                <a16:creationId xmlns="" xmlns:a16="http://schemas.microsoft.com/office/drawing/2014/main" id="{DA2014F8-10F3-347F-A773-EF6BE630B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1196975"/>
            <a:ext cx="31797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600">
                <a:solidFill>
                  <a:srgbClr val="000000"/>
                </a:solidFill>
              </a:rPr>
              <a:t>Szérum/vér/albumin és tej albumin. Az állati vérből előállított albuminból ragasztó, véralbuminenyv készíthető.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600">
                <a:solidFill>
                  <a:srgbClr val="000000"/>
                </a:solidFill>
              </a:rPr>
              <a:t>A régebbi fotóeljárásokban gyakran használt anyag volt. Kötőanyagként alkalmazták például a tojásalbuminos albuminpapír (régies nevén fehérnyepapír), a növényi albuminos alboidinpapír és a tejalbuminos kazoidinpapír készítésénél.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600">
                <a:solidFill>
                  <a:srgbClr val="000000"/>
                </a:solidFill>
              </a:rPr>
              <a:t>Kromátkolloidos eljárásként, bikromátokkal érzékenyítve fényérzékeny anyagot kapunk, melyet ofszetmásolásnál, sokszorosítógrafikai módszereknél, fényképezésben használt nemeseljárásoknál és fotomechanikai sokszorosítóeljárásoknál alkalmaztak.</a:t>
            </a:r>
          </a:p>
        </p:txBody>
      </p:sp>
    </p:spTree>
    <p:extLst>
      <p:ext uri="{BB962C8B-B14F-4D97-AF65-F5344CB8AC3E}">
        <p14:creationId xmlns:p14="http://schemas.microsoft.com/office/powerpoint/2010/main" val="7512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Kép 1">
            <a:extLst>
              <a:ext uri="{FF2B5EF4-FFF2-40B4-BE49-F238E27FC236}">
                <a16:creationId xmlns="" xmlns:a16="http://schemas.microsoft.com/office/drawing/2014/main" id="{9303C6AD-18B7-871E-74D0-9EF47D22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115888"/>
            <a:ext cx="4767263" cy="665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Szövegdoboz 3">
            <a:extLst>
              <a:ext uri="{FF2B5EF4-FFF2-40B4-BE49-F238E27FC236}">
                <a16:creationId xmlns="" xmlns:a16="http://schemas.microsoft.com/office/drawing/2014/main" id="{CCFCB646-114C-E564-65A3-3E9953878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49275"/>
            <a:ext cx="3384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Zichy Ilonát érdemes közelebbről is szemügyre venni</a:t>
            </a:r>
          </a:p>
        </p:txBody>
      </p:sp>
      <p:sp>
        <p:nvSpPr>
          <p:cNvPr id="63492" name="Szövegdoboz 5">
            <a:extLst>
              <a:ext uri="{FF2B5EF4-FFF2-40B4-BE49-F238E27FC236}">
                <a16:creationId xmlns="" xmlns:a16="http://schemas.microsoft.com/office/drawing/2014/main" id="{9D744990-D877-B0DA-FB5E-261186D16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582738"/>
            <a:ext cx="36718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„Barabás 1877-nél 25 művét sorolta fel. Ezek között nem szerepel Gróf Nádasdy Ferencné alias gróf Zichy Ilonáról festett portré. A 25 mű között csupán egyetlen egész alakos olajfestmény van feltüntetve, az pedig Gróf Batthyány Lajosné, született gróf Zichy Antónia portréja. Így a Kieselbachnál szerepelt kép a legnagyobb valószínűséggel őt ábrázolja.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hu-HU" altLang="hu-HU" sz="1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Valószínűleg akadnak olyanok, akik azt kérdezik most magukban, nem teljesen mindegy, kit ábrázol a számukra teljesen érdektelen női képmás?</a:t>
            </a:r>
          </a:p>
        </p:txBody>
      </p:sp>
    </p:spTree>
    <p:extLst>
      <p:ext uri="{BB962C8B-B14F-4D97-AF65-F5344CB8AC3E}">
        <p14:creationId xmlns:p14="http://schemas.microsoft.com/office/powerpoint/2010/main" val="122295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Kép 1">
            <a:extLst>
              <a:ext uri="{FF2B5EF4-FFF2-40B4-BE49-F238E27FC236}">
                <a16:creationId xmlns="" xmlns:a16="http://schemas.microsoft.com/office/drawing/2014/main" id="{867E5976-F63E-C4AA-E2E8-ED94632A0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6175" y="39688"/>
            <a:ext cx="5253038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Szövegdoboz 3">
            <a:extLst>
              <a:ext uri="{FF2B5EF4-FFF2-40B4-BE49-F238E27FC236}">
                <a16:creationId xmlns="" xmlns:a16="http://schemas.microsoft.com/office/drawing/2014/main" id="{C04725A3-AE61-1690-D9C9-C96D1876D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49275"/>
            <a:ext cx="3279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Liszt Ferenc, 1847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Közepes	olajfestmény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Méretek	magasság: 132 cm szélesség: 102 cm</a:t>
            </a:r>
          </a:p>
        </p:txBody>
      </p:sp>
    </p:spTree>
    <p:extLst>
      <p:ext uri="{BB962C8B-B14F-4D97-AF65-F5344CB8AC3E}">
        <p14:creationId xmlns:p14="http://schemas.microsoft.com/office/powerpoint/2010/main" val="292446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Kép 1">
            <a:extLst>
              <a:ext uri="{FF2B5EF4-FFF2-40B4-BE49-F238E27FC236}">
                <a16:creationId xmlns="" xmlns:a16="http://schemas.microsoft.com/office/drawing/2014/main" id="{06451BD4-D90A-F5C8-8905-1916BE4A5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15888"/>
            <a:ext cx="6307137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Szövegdoboz 3">
            <a:extLst>
              <a:ext uri="{FF2B5EF4-FFF2-40B4-BE49-F238E27FC236}">
                <a16:creationId xmlns="" xmlns:a16="http://schemas.microsoft.com/office/drawing/2014/main" id="{B0AC646A-CD6A-77E2-45E4-7421C98EB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6250"/>
            <a:ext cx="4576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Görgei Artúr </a:t>
            </a:r>
          </a:p>
        </p:txBody>
      </p:sp>
    </p:spTree>
    <p:extLst>
      <p:ext uri="{BB962C8B-B14F-4D97-AF65-F5344CB8AC3E}">
        <p14:creationId xmlns:p14="http://schemas.microsoft.com/office/powerpoint/2010/main" val="1790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zövegdoboz 2">
            <a:extLst>
              <a:ext uri="{FF2B5EF4-FFF2-40B4-BE49-F238E27FC236}">
                <a16:creationId xmlns="" xmlns:a16="http://schemas.microsoft.com/office/drawing/2014/main" id="{39D24ABF-C736-C288-4281-9007883C6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20713"/>
            <a:ext cx="33131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Seilern Crescence , Zichy Károly felesége, majd halála után Széchenyi István felesége arcképe (acélmetszet Barabás Miklós rajza nyomán)</a:t>
            </a:r>
          </a:p>
        </p:txBody>
      </p:sp>
      <p:pic>
        <p:nvPicPr>
          <p:cNvPr id="66563" name="Kép 3">
            <a:extLst>
              <a:ext uri="{FF2B5EF4-FFF2-40B4-BE49-F238E27FC236}">
                <a16:creationId xmlns="" xmlns:a16="http://schemas.microsoft.com/office/drawing/2014/main" id="{DEC6E92A-386F-5A7C-CDCF-354F1F117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38" y="188913"/>
            <a:ext cx="5237162" cy="6418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17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Kép 1">
            <a:extLst>
              <a:ext uri="{FF2B5EF4-FFF2-40B4-BE49-F238E27FC236}">
                <a16:creationId xmlns="" xmlns:a16="http://schemas.microsoft.com/office/drawing/2014/main" id="{52B5349F-9481-994D-8F2F-9B4422CF9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750" y="188913"/>
            <a:ext cx="5021263" cy="62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Szövegdoboz 2">
            <a:extLst>
              <a:ext uri="{FF2B5EF4-FFF2-40B4-BE49-F238E27FC236}">
                <a16:creationId xmlns="" xmlns:a16="http://schemas.microsoft.com/office/drawing/2014/main" id="{DA1AA0A1-D877-8AD0-E103-C69FACC30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230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Galambposta, 1843</a:t>
            </a:r>
          </a:p>
        </p:txBody>
      </p:sp>
      <p:pic>
        <p:nvPicPr>
          <p:cNvPr id="67588" name="Kép 3">
            <a:extLst>
              <a:ext uri="{FF2B5EF4-FFF2-40B4-BE49-F238E27FC236}">
                <a16:creationId xmlns="" xmlns:a16="http://schemas.microsoft.com/office/drawing/2014/main" id="{55A2E36F-28A1-7836-B69B-393F22A2C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1773238"/>
            <a:ext cx="3757612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82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Kép 1">
            <a:extLst>
              <a:ext uri="{FF2B5EF4-FFF2-40B4-BE49-F238E27FC236}">
                <a16:creationId xmlns="" xmlns:a16="http://schemas.microsoft.com/office/drawing/2014/main" id="{02464463-CBB5-2EF4-FBAE-0526EB42A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5483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Szövegdoboz 3">
            <a:extLst>
              <a:ext uri="{FF2B5EF4-FFF2-40B4-BE49-F238E27FC236}">
                <a16:creationId xmlns="" xmlns:a16="http://schemas.microsoft.com/office/drawing/2014/main" id="{DE391F72-B3CE-9F5E-DA0F-E624CEF04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981075"/>
            <a:ext cx="36004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Eötvös József arcképe   1845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by Miklós Barabás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hu-HU" altLang="hu-HU" sz="1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Barabás Miklós festménye (Múzeum: Magyar Nemzeti Múzeum)</a:t>
            </a:r>
          </a:p>
        </p:txBody>
      </p:sp>
    </p:spTree>
    <p:extLst>
      <p:ext uri="{BB962C8B-B14F-4D97-AF65-F5344CB8AC3E}">
        <p14:creationId xmlns:p14="http://schemas.microsoft.com/office/powerpoint/2010/main" val="104121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Kép 1">
            <a:extLst>
              <a:ext uri="{FF2B5EF4-FFF2-40B4-BE49-F238E27FC236}">
                <a16:creationId xmlns="" xmlns:a16="http://schemas.microsoft.com/office/drawing/2014/main" id="{D28DB414-0318-9139-C93A-7B6406F0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514" y="188914"/>
            <a:ext cx="4938361" cy="65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Szövegdoboz 3">
            <a:extLst>
              <a:ext uri="{FF2B5EF4-FFF2-40B4-BE49-F238E27FC236}">
                <a16:creationId xmlns="" xmlns:a16="http://schemas.microsoft.com/office/drawing/2014/main" id="{2DE6AF9F-CF81-FE50-B47B-53D2CF40B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8075"/>
            <a:ext cx="3525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Felesége Bittó Irma, Barabás Miklós híres portréján</a:t>
            </a:r>
          </a:p>
        </p:txBody>
      </p:sp>
      <p:sp>
        <p:nvSpPr>
          <p:cNvPr id="69637" name="Szövegdoboz 8">
            <a:extLst>
              <a:ext uri="{FF2B5EF4-FFF2-40B4-BE49-F238E27FC236}">
                <a16:creationId xmlns="" xmlns:a16="http://schemas.microsoft.com/office/drawing/2014/main" id="{2D845599-7160-C6A7-2348-4E31B6337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013"/>
            <a:ext cx="37179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Bittó István (1822–1903) politikus, miniszterelnök portréja. Barabás Miklós festménye (1875)</a:t>
            </a:r>
          </a:p>
        </p:txBody>
      </p:sp>
      <p:pic>
        <p:nvPicPr>
          <p:cNvPr id="2" name="Kép 1">
            <a:extLst>
              <a:ext uri="{FF2B5EF4-FFF2-40B4-BE49-F238E27FC236}">
                <a16:creationId xmlns="" xmlns:a16="http://schemas.microsoft.com/office/drawing/2014/main" id="{E26C8D14-AC3D-D108-9E13-71D99013DC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5" y="1735212"/>
            <a:ext cx="3830204" cy="496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Kép 1">
            <a:extLst>
              <a:ext uri="{FF2B5EF4-FFF2-40B4-BE49-F238E27FC236}">
                <a16:creationId xmlns="" xmlns:a16="http://schemas.microsoft.com/office/drawing/2014/main" id="{8FC5802D-9459-8E8C-4626-6AAF40C0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869950"/>
            <a:ext cx="4248150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Szövegdoboz 3">
            <a:extLst>
              <a:ext uri="{FF2B5EF4-FFF2-40B4-BE49-F238E27FC236}">
                <a16:creationId xmlns="" xmlns:a16="http://schemas.microsoft.com/office/drawing/2014/main" id="{F953D6CF-F1AD-98CC-3D8D-22F237A31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50"/>
            <a:ext cx="4572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hu-HU" sz="1400">
                <a:solidFill>
                  <a:srgbClr val="000000"/>
                </a:solidFill>
              </a:rPr>
              <a:t>Portrait of Emperor Franz Joseph I</a:t>
            </a:r>
            <a:r>
              <a:rPr lang="hu-HU" altLang="hu-HU" sz="1400">
                <a:solidFill>
                  <a:srgbClr val="000000"/>
                </a:solidFill>
              </a:rPr>
              <a:t>, </a:t>
            </a:r>
            <a:r>
              <a:rPr lang="en-US" altLang="hu-HU" sz="1400">
                <a:solidFill>
                  <a:srgbClr val="000000"/>
                </a:solidFill>
              </a:rPr>
              <a:t>1853</a:t>
            </a:r>
            <a:r>
              <a:rPr lang="hu-HU" altLang="hu-HU" sz="1400">
                <a:solidFill>
                  <a:srgbClr val="000000"/>
                </a:solidFill>
              </a:rPr>
              <a:t>, Budapest</a:t>
            </a:r>
            <a:endParaRPr lang="en-US" altLang="hu-HU" sz="1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hu-HU" sz="1400">
                <a:solidFill>
                  <a:srgbClr val="000000"/>
                </a:solidFill>
              </a:rPr>
              <a:t>Oil on canvas, 268 x 178,5 cm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hu-HU" sz="1400">
                <a:solidFill>
                  <a:srgbClr val="000000"/>
                </a:solidFill>
              </a:rPr>
              <a:t>Historical Picture Gallery, Hungarian National Museum, </a:t>
            </a:r>
            <a:endParaRPr lang="hu-HU" altLang="hu-HU" sz="1400">
              <a:solidFill>
                <a:srgbClr val="000000"/>
              </a:solidFill>
            </a:endParaRPr>
          </a:p>
        </p:txBody>
      </p:sp>
      <p:pic>
        <p:nvPicPr>
          <p:cNvPr id="52228" name="Kép 4">
            <a:extLst>
              <a:ext uri="{FF2B5EF4-FFF2-40B4-BE49-F238E27FC236}">
                <a16:creationId xmlns="" xmlns:a16="http://schemas.microsoft.com/office/drawing/2014/main" id="{1F95C30B-9966-B42B-D4F6-A143DA1B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88" y="954088"/>
            <a:ext cx="4572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Szövegdoboz 6">
            <a:extLst>
              <a:ext uri="{FF2B5EF4-FFF2-40B4-BE49-F238E27FC236}">
                <a16:creationId xmlns="" xmlns:a16="http://schemas.microsoft.com/office/drawing/2014/main" id="{4695E3EC-91D0-F0BA-8DFF-1F4A55ECB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425" y="111125"/>
            <a:ext cx="4572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hu-HU" sz="1400">
                <a:solidFill>
                  <a:srgbClr val="000000"/>
                </a:solidFill>
              </a:rPr>
              <a:t>Portrait of Franz Liszt</a:t>
            </a:r>
            <a:r>
              <a:rPr lang="hu-HU" altLang="hu-HU" sz="1400">
                <a:solidFill>
                  <a:srgbClr val="000000"/>
                </a:solidFill>
              </a:rPr>
              <a:t>, </a:t>
            </a:r>
            <a:r>
              <a:rPr lang="en-US" altLang="hu-HU" sz="1400">
                <a:solidFill>
                  <a:srgbClr val="000000"/>
                </a:solidFill>
              </a:rPr>
              <a:t>1847</a:t>
            </a:r>
            <a:r>
              <a:rPr lang="hu-HU" altLang="hu-HU" sz="1400">
                <a:solidFill>
                  <a:srgbClr val="000000"/>
                </a:solidFill>
              </a:rPr>
              <a:t>, Budapest</a:t>
            </a:r>
            <a:endParaRPr lang="en-US" altLang="hu-HU" sz="1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hu-HU" sz="1400">
                <a:solidFill>
                  <a:srgbClr val="000000"/>
                </a:solidFill>
              </a:rPr>
              <a:t>Oil on canvas, 132 x 102 cm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hu-HU" sz="1400">
                <a:solidFill>
                  <a:srgbClr val="000000"/>
                </a:solidFill>
              </a:rPr>
              <a:t>Historical Picture Gallery, Hungarian National Museum, </a:t>
            </a:r>
            <a:endParaRPr lang="hu-HU" altLang="hu-HU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57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églalap 1">
            <a:extLst>
              <a:ext uri="{FF2B5EF4-FFF2-40B4-BE49-F238E27FC236}">
                <a16:creationId xmlns="" xmlns:a16="http://schemas.microsoft.com/office/drawing/2014/main" id="{2BFEE160-515D-B6DC-40BB-FA2DE494E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33375"/>
            <a:ext cx="85693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Barabás Miklós: Kirándulás Tivoliba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(Bánffy Ilona grófnő szamárháton), 1835</a:t>
            </a:r>
          </a:p>
        </p:txBody>
      </p:sp>
      <p:pic>
        <p:nvPicPr>
          <p:cNvPr id="70659" name="Picture 2" descr="Barabás Miklós: Kirándulás Tivoliba (Bánffy Ilona grófnő szamárháton), 1835">
            <a:extLst>
              <a:ext uri="{FF2B5EF4-FFF2-40B4-BE49-F238E27FC236}">
                <a16:creationId xmlns="" xmlns:a16="http://schemas.microsoft.com/office/drawing/2014/main" id="{085DBCDF-41C9-FDFD-B720-B6001C5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575" y="34925"/>
            <a:ext cx="3005138" cy="6707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Szövegdoboz 2">
            <a:extLst>
              <a:ext uri="{FF2B5EF4-FFF2-40B4-BE49-F238E27FC236}">
                <a16:creationId xmlns="" xmlns:a16="http://schemas.microsoft.com/office/drawing/2014/main" id="{447C1912-33AA-E5D1-3946-3BF05FD5C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444625"/>
            <a:ext cx="5545137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 b="1">
                <a:solidFill>
                  <a:srgbClr val="000000"/>
                </a:solidFill>
              </a:rPr>
              <a:t>Az egyik legkedvesebb mű a kiállításban egy aprócska akvarell, amelyen Bánffy Ilona grófnő ül egy szamár hátán.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hu-HU" altLang="hu-HU" sz="1800" b="1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 b="1">
                <a:solidFill>
                  <a:srgbClr val="000000"/>
                </a:solidFill>
              </a:rPr>
              <a:t>Barabás tudatosan törekedett a meghökkentésre az egyszerre zsánerképnek és portrénak is tekinthető képpel, amelyen keresetlen egyszerűséggel, ugyanakkor humorral megfűszerezve a grófnőt látjuk, akit – sok más kíváncsi utazóval egyetemben – állatok hátán szállítottak Tivoliba. A szamár a nőalak mellett a kép egyik főszereplője, ráadásul a művész teljesen elhagyta a környezet megfestését, amellyel még inkább fókuszba helyezte a két alakot.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hu-HU" altLang="hu-HU" sz="1800" b="1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 b="1">
                <a:solidFill>
                  <a:srgbClr val="000000"/>
                </a:solidFill>
              </a:rPr>
              <a:t>A virtuóz akvarell frontális beállítása kedves fricska, hiszen egyszerre szokatlan és bájos, ahogyan nemcsak a grófnő, hanem a szamár is felveszi velünk, nézőkkel a szemkontaktust.</a:t>
            </a:r>
          </a:p>
        </p:txBody>
      </p:sp>
    </p:spTree>
    <p:extLst>
      <p:ext uri="{BB962C8B-B14F-4D97-AF65-F5344CB8AC3E}">
        <p14:creationId xmlns:p14="http://schemas.microsoft.com/office/powerpoint/2010/main" val="234746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églalap 1">
            <a:extLst>
              <a:ext uri="{FF2B5EF4-FFF2-40B4-BE49-F238E27FC236}">
                <a16:creationId xmlns="" xmlns:a16="http://schemas.microsoft.com/office/drawing/2014/main" id="{3AF7AF6E-776F-6D5D-9C7B-C636E907F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260350"/>
            <a:ext cx="8713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Barabás Miklós, Önarckép, 1934, Papír, akvarell, 23 x 31 cm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19–21. századi Gyűjtemény / Grafikai Osztály</a:t>
            </a:r>
          </a:p>
        </p:txBody>
      </p:sp>
      <p:pic>
        <p:nvPicPr>
          <p:cNvPr id="71683" name="Picture 2" descr="https://mng.hu/app/uploads/2022/10/288548.jpg">
            <a:extLst>
              <a:ext uri="{FF2B5EF4-FFF2-40B4-BE49-F238E27FC236}">
                <a16:creationId xmlns="" xmlns:a16="http://schemas.microsoft.com/office/drawing/2014/main" id="{64EB357E-B444-255F-4AF4-BBA036A9A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88" y="968375"/>
            <a:ext cx="8099425" cy="5913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29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églalap 1">
            <a:extLst>
              <a:ext uri="{FF2B5EF4-FFF2-40B4-BE49-F238E27FC236}">
                <a16:creationId xmlns="" xmlns:a16="http://schemas.microsoft.com/office/drawing/2014/main" id="{08B9DA8C-9696-A62E-9DA0-17F9C4520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115888"/>
            <a:ext cx="8713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Velence alkonyatkor, 1834, papír , akvarell, lapméret: 136 × 183 mm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Szépművészeti Múzeum – Magyar Nemzeti Galéria, Budapest</a:t>
            </a:r>
          </a:p>
        </p:txBody>
      </p:sp>
      <p:pic>
        <p:nvPicPr>
          <p:cNvPr id="72707" name="Picture 2" descr="https://magyarmuzeumok.hu/uploaded_files/base_gallery/mng-bm-1.jpg">
            <a:extLst>
              <a:ext uri="{FF2B5EF4-FFF2-40B4-BE49-F238E27FC236}">
                <a16:creationId xmlns="" xmlns:a16="http://schemas.microsoft.com/office/drawing/2014/main" id="{4B47F9E8-B2F3-4568-D5BC-DB88A9515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8" y="896938"/>
            <a:ext cx="80645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83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Kép 4">
            <a:extLst>
              <a:ext uri="{FF2B5EF4-FFF2-40B4-BE49-F238E27FC236}">
                <a16:creationId xmlns="" xmlns:a16="http://schemas.microsoft.com/office/drawing/2014/main" id="{B3DA8CAD-69E8-D006-4114-9CC438872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3" y="69850"/>
            <a:ext cx="5340350" cy="6729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565B5508-1BDA-5CCD-68E6-61F05402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292100"/>
            <a:ext cx="39608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 Tintoretto – Bacchus és Ariana menyegzője Velence jelenlétében,(Dózse palotában)</a:t>
            </a:r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D8517775-5508-7F9E-420A-D247B77F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7013" y="2360613"/>
            <a:ext cx="5106987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50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églalap 1">
            <a:extLst>
              <a:ext uri="{FF2B5EF4-FFF2-40B4-BE49-F238E27FC236}">
                <a16:creationId xmlns="" xmlns:a16="http://schemas.microsoft.com/office/drawing/2014/main" id="{4AB90583-23D1-F358-D597-E1E33C9C3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366713"/>
            <a:ext cx="871378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A háborgó tenger, háttérben a Vezúvval, 1837, papír, akvarell, ceruza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lapméret: 149 × 215 mm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Szépművészeti Múzeum – Magyar Nemzeti Galéria, Budapest</a:t>
            </a:r>
          </a:p>
        </p:txBody>
      </p:sp>
      <p:pic>
        <p:nvPicPr>
          <p:cNvPr id="74755" name="Picture 2" descr="https://magyarmuzeumok.hu/uploaded_files/base_gallery/mng-bm-2.jpg">
            <a:extLst>
              <a:ext uri="{FF2B5EF4-FFF2-40B4-BE49-F238E27FC236}">
                <a16:creationId xmlns="" xmlns:a16="http://schemas.microsoft.com/office/drawing/2014/main" id="{28C71DD3-F502-D681-2168-E060D8A2C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1381125"/>
            <a:ext cx="7831138" cy="5416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45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églalap 1">
            <a:extLst>
              <a:ext uri="{FF2B5EF4-FFF2-40B4-BE49-F238E27FC236}">
                <a16:creationId xmlns="" xmlns:a16="http://schemas.microsoft.com/office/drawing/2014/main" id="{70E9CB67-3BB7-6CB8-C439-8F97845A6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412875"/>
            <a:ext cx="41052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Selyemfezes hölgy (Nő csíkos ruhában), 1844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papír, akvarell, ceruza, tus, fedőfehér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lapméret: 262 × 203 mm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Szépművészeti Múzeum – Magyar Nemzeti Galéria, Budapest</a:t>
            </a:r>
          </a:p>
        </p:txBody>
      </p:sp>
      <p:pic>
        <p:nvPicPr>
          <p:cNvPr id="75779" name="Picture 2" descr="https://magyarmuzeumok.hu/uploaded_files/base_gallery/mng-bm-6.jpg">
            <a:extLst>
              <a:ext uri="{FF2B5EF4-FFF2-40B4-BE49-F238E27FC236}">
                <a16:creationId xmlns="" xmlns:a16="http://schemas.microsoft.com/office/drawing/2014/main" id="{4FD9A90B-4FAC-C6A2-F0EE-E6E9FC5B6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139700"/>
            <a:ext cx="4689475" cy="6602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9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Kép 1">
            <a:extLst>
              <a:ext uri="{FF2B5EF4-FFF2-40B4-BE49-F238E27FC236}">
                <a16:creationId xmlns="" xmlns:a16="http://schemas.microsoft.com/office/drawing/2014/main" id="{A0711F24-7408-AD1F-0613-E951CFACD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0"/>
            <a:ext cx="5389562" cy="68580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6803" name="Szövegdoboz 3">
            <a:extLst>
              <a:ext uri="{FF2B5EF4-FFF2-40B4-BE49-F238E27FC236}">
                <a16:creationId xmlns="" xmlns:a16="http://schemas.microsoft.com/office/drawing/2014/main" id="{520E7B13-32C2-A26B-5E4B-25DB3D16E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908050"/>
            <a:ext cx="217646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Nemzeti divatkép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1846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Akvarell, papír, 270 x 313 mm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Kiscelli Múzeum, Budapest</a:t>
            </a:r>
          </a:p>
        </p:txBody>
      </p:sp>
    </p:spTree>
    <p:extLst>
      <p:ext uri="{BB962C8B-B14F-4D97-AF65-F5344CB8AC3E}">
        <p14:creationId xmlns:p14="http://schemas.microsoft.com/office/powerpoint/2010/main" val="17913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Kép 1">
            <a:extLst>
              <a:ext uri="{FF2B5EF4-FFF2-40B4-BE49-F238E27FC236}">
                <a16:creationId xmlns="" xmlns:a16="http://schemas.microsoft.com/office/drawing/2014/main" id="{D828D5B0-140A-7818-D1D1-C2D5CA15B2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2488"/>
            <a:ext cx="9144000" cy="515302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Szövegdoboz 3">
            <a:extLst>
              <a:ext uri="{FF2B5EF4-FFF2-40B4-BE49-F238E27FC236}">
                <a16:creationId xmlns="" xmlns:a16="http://schemas.microsoft.com/office/drawing/2014/main" id="{EE5F1B1F-64F1-B17A-23AA-49EAC6063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6513"/>
            <a:ext cx="7705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 hajóhíd a Lánchíd épülő pilléreivel, 1843, Akvarell, papír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Kiscelli Múzeum, Budapest</a:t>
            </a:r>
          </a:p>
        </p:txBody>
      </p:sp>
    </p:spTree>
    <p:extLst>
      <p:ext uri="{BB962C8B-B14F-4D97-AF65-F5344CB8AC3E}">
        <p14:creationId xmlns:p14="http://schemas.microsoft.com/office/powerpoint/2010/main" val="164491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Kép 1">
            <a:extLst>
              <a:ext uri="{FF2B5EF4-FFF2-40B4-BE49-F238E27FC236}">
                <a16:creationId xmlns="" xmlns:a16="http://schemas.microsoft.com/office/drawing/2014/main" id="{03831370-67B4-8215-4022-104244B35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13" y="773113"/>
            <a:ext cx="8385175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Szövegdoboz 3">
            <a:extLst>
              <a:ext uri="{FF2B5EF4-FFF2-40B4-BE49-F238E27FC236}">
                <a16:creationId xmlns="" xmlns:a16="http://schemas.microsoft.com/office/drawing/2014/main" id="{C49678E1-A280-E02F-6FFC-00897F6AC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756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A kék barlang, 1835, Akvarell, papír, 220 x 310 mm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Magántulajdon</a:t>
            </a:r>
          </a:p>
        </p:txBody>
      </p:sp>
    </p:spTree>
    <p:extLst>
      <p:ext uri="{BB962C8B-B14F-4D97-AF65-F5344CB8AC3E}">
        <p14:creationId xmlns:p14="http://schemas.microsoft.com/office/powerpoint/2010/main" val="421063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Kép 1">
            <a:extLst>
              <a:ext uri="{FF2B5EF4-FFF2-40B4-BE49-F238E27FC236}">
                <a16:creationId xmlns="" xmlns:a16="http://schemas.microsoft.com/office/drawing/2014/main" id="{30F86927-F13D-DA88-ECEC-0395C10A6C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7938"/>
            <a:ext cx="5087938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Szövegdoboz 3">
            <a:extLst>
              <a:ext uri="{FF2B5EF4-FFF2-40B4-BE49-F238E27FC236}">
                <a16:creationId xmlns="" xmlns:a16="http://schemas.microsoft.com/office/drawing/2014/main" id="{F8DB5E5D-C931-712D-2231-6390A2836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3276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Nettunói nők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1835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Akvarell, papír, 378 x 206 mm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Magyar Nemzeti Galéria, Budapest</a:t>
            </a:r>
          </a:p>
        </p:txBody>
      </p:sp>
    </p:spTree>
    <p:extLst>
      <p:ext uri="{BB962C8B-B14F-4D97-AF65-F5344CB8AC3E}">
        <p14:creationId xmlns:p14="http://schemas.microsoft.com/office/powerpoint/2010/main" val="224596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Kép 1">
            <a:extLst>
              <a:ext uri="{FF2B5EF4-FFF2-40B4-BE49-F238E27FC236}">
                <a16:creationId xmlns="" xmlns:a16="http://schemas.microsoft.com/office/drawing/2014/main" id="{07CE2A85-FCA9-0B9A-D47B-ECE475C2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38" y="854075"/>
            <a:ext cx="4362451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Szövegdoboz 3">
            <a:extLst>
              <a:ext uri="{FF2B5EF4-FFF2-40B4-BE49-F238E27FC236}">
                <a16:creationId xmlns="" xmlns:a16="http://schemas.microsoft.com/office/drawing/2014/main" id="{166D9861-4CA1-A65C-2EE3-81D8A0B73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Bittó Istvánné arcképe, 1874</a:t>
            </a:r>
          </a:p>
        </p:txBody>
      </p:sp>
      <p:pic>
        <p:nvPicPr>
          <p:cNvPr id="54276" name="Kép 4">
            <a:extLst>
              <a:ext uri="{FF2B5EF4-FFF2-40B4-BE49-F238E27FC236}">
                <a16:creationId xmlns="" xmlns:a16="http://schemas.microsoft.com/office/drawing/2014/main" id="{CC559C2C-36D1-5153-5A6C-9E000477D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813" y="823913"/>
            <a:ext cx="4421187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Szövegdoboz 6">
            <a:extLst>
              <a:ext uri="{FF2B5EF4-FFF2-40B4-BE49-F238E27FC236}">
                <a16:creationId xmlns="" xmlns:a16="http://schemas.microsoft.com/office/drawing/2014/main" id="{F3394335-208E-F6E9-3BC8-58F3C0B4C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838" y="293688"/>
            <a:ext cx="4602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Barabás Miklós tusrajza. Petőfi</a:t>
            </a:r>
          </a:p>
        </p:txBody>
      </p:sp>
      <p:pic>
        <p:nvPicPr>
          <p:cNvPr id="8" name="Kép 7">
            <a:extLst>
              <a:ext uri="{FF2B5EF4-FFF2-40B4-BE49-F238E27FC236}">
                <a16:creationId xmlns="" xmlns:a16="http://schemas.microsoft.com/office/drawing/2014/main" id="{FACDDA41-8CC3-A250-F803-600A60324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813" y="663575"/>
            <a:ext cx="4000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03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Kép 1">
            <a:extLst>
              <a:ext uri="{FF2B5EF4-FFF2-40B4-BE49-F238E27FC236}">
                <a16:creationId xmlns="" xmlns:a16="http://schemas.microsoft.com/office/drawing/2014/main" id="{D75905FB-3DE0-2296-3B2B-6F30C24B3C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25400"/>
            <a:ext cx="4810125" cy="68580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Szövegdoboz 3">
            <a:extLst>
              <a:ext uri="{FF2B5EF4-FFF2-40B4-BE49-F238E27FC236}">
                <a16:creationId xmlns="" xmlns:a16="http://schemas.microsoft.com/office/drawing/2014/main" id="{CFCCE58E-282F-E0B3-96FA-3FF142653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20713"/>
            <a:ext cx="35290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A művész felesége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1844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Akvarell, papír, 141 x 96 mm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Magyar Nemzeti Galéria, Budapest</a:t>
            </a:r>
          </a:p>
        </p:txBody>
      </p:sp>
    </p:spTree>
    <p:extLst>
      <p:ext uri="{BB962C8B-B14F-4D97-AF65-F5344CB8AC3E}">
        <p14:creationId xmlns:p14="http://schemas.microsoft.com/office/powerpoint/2010/main" val="173596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Kép 1">
            <a:extLst>
              <a:ext uri="{FF2B5EF4-FFF2-40B4-BE49-F238E27FC236}">
                <a16:creationId xmlns="" xmlns:a16="http://schemas.microsoft.com/office/drawing/2014/main" id="{D1B0255F-909D-454C-DF40-7ED2792C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3200" y="65088"/>
            <a:ext cx="4662488" cy="6677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Szövegdoboz 3">
            <a:extLst>
              <a:ext uri="{FF2B5EF4-FFF2-40B4-BE49-F238E27FC236}">
                <a16:creationId xmlns="" xmlns:a16="http://schemas.microsoft.com/office/drawing/2014/main" id="{CD3758D6-2492-CD1C-CE1A-40C63FEB3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268413"/>
            <a:ext cx="30972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Műteremben (Bethlen Farkasné, Teleki Róza – akvarell) 	1838</a:t>
            </a:r>
          </a:p>
        </p:txBody>
      </p:sp>
    </p:spTree>
    <p:extLst>
      <p:ext uri="{BB962C8B-B14F-4D97-AF65-F5344CB8AC3E}">
        <p14:creationId xmlns:p14="http://schemas.microsoft.com/office/powerpoint/2010/main" val="421971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Kép 3">
            <a:extLst>
              <a:ext uri="{FF2B5EF4-FFF2-40B4-BE49-F238E27FC236}">
                <a16:creationId xmlns="" xmlns:a16="http://schemas.microsoft.com/office/drawing/2014/main" id="{B6307CA1-8751-651B-1626-6EB967A1C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676275"/>
            <a:ext cx="8001000" cy="550545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Szövegdoboz 4">
            <a:extLst>
              <a:ext uri="{FF2B5EF4-FFF2-40B4-BE49-F238E27FC236}">
                <a16:creationId xmlns="" xmlns:a16="http://schemas.microsoft.com/office/drawing/2014/main" id="{887CC049-3446-08D3-E124-75226B306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60350"/>
            <a:ext cx="5400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2020. 220 000,-Ft a kezdő licit</a:t>
            </a:r>
          </a:p>
        </p:txBody>
      </p:sp>
    </p:spTree>
    <p:extLst>
      <p:ext uri="{BB962C8B-B14F-4D97-AF65-F5344CB8AC3E}">
        <p14:creationId xmlns:p14="http://schemas.microsoft.com/office/powerpoint/2010/main" val="67799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1BABE145-98FF-8725-3B2F-70ABA97625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08" y="1124744"/>
            <a:ext cx="8856984" cy="5269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079AAED4-AEF7-53BD-5FD3-9CC6CA5F0166}"/>
              </a:ext>
            </a:extLst>
          </p:cNvPr>
          <p:cNvSpPr txBox="1"/>
          <p:nvPr/>
        </p:nvSpPr>
        <p:spPr>
          <a:xfrm>
            <a:off x="755576" y="1166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velencei </a:t>
            </a:r>
            <a:r>
              <a:rPr lang="hu-HU" dirty="0" err="1"/>
              <a:t>Lido</a:t>
            </a:r>
            <a:r>
              <a:rPr lang="hu-HU" dirty="0"/>
              <a:t> kikötője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A9CF27B6-13B7-C3A9-80C9-719CEAD02A0D}"/>
              </a:ext>
            </a:extLst>
          </p:cNvPr>
          <p:cNvSpPr txBox="1"/>
          <p:nvPr/>
        </p:nvSpPr>
        <p:spPr>
          <a:xfrm>
            <a:off x="3131840" y="11663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1834, rajz, papír, akvarell, ceruza</a:t>
            </a:r>
          </a:p>
          <a:p>
            <a:r>
              <a:rPr lang="hu-HU" dirty="0"/>
              <a:t>	 98 × 163 mm</a:t>
            </a:r>
          </a:p>
        </p:txBody>
      </p:sp>
    </p:spTree>
    <p:extLst>
      <p:ext uri="{BB962C8B-B14F-4D97-AF65-F5344CB8AC3E}">
        <p14:creationId xmlns:p14="http://schemas.microsoft.com/office/powerpoint/2010/main" val="370380851"/>
      </p:ext>
    </p:extLst>
  </p:cSld>
  <p:clrMapOvr>
    <a:masterClrMapping/>
  </p:clrMapOvr>
  <p:transition spd="slow" advClick="0"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2EAC9C9-9BE2-3513-1EDC-D6A4CC1001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19823"/>
            <a:ext cx="8446906" cy="622959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A4C3A8AC-8879-06F2-0C6F-005D3F8031E9}"/>
              </a:ext>
            </a:extLst>
          </p:cNvPr>
          <p:cNvSpPr txBox="1"/>
          <p:nvPr/>
        </p:nvSpPr>
        <p:spPr>
          <a:xfrm>
            <a:off x="2771800" y="129538"/>
            <a:ext cx="5904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1835 ,  rajz, papír, akvarell, ceruza, 246 × 346 mm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44E09170-03CB-4D02-1D16-50B4E1C4F270}"/>
              </a:ext>
            </a:extLst>
          </p:cNvPr>
          <p:cNvSpPr txBox="1"/>
          <p:nvPr/>
        </p:nvSpPr>
        <p:spPr>
          <a:xfrm>
            <a:off x="467544" y="129538"/>
            <a:ext cx="2376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Róma a </a:t>
            </a:r>
            <a:r>
              <a:rPr lang="hu-HU" dirty="0" err="1"/>
              <a:t>Ponte</a:t>
            </a:r>
            <a:r>
              <a:rPr lang="hu-HU" dirty="0"/>
              <a:t> </a:t>
            </a:r>
            <a:r>
              <a:rPr lang="hu-HU" dirty="0" err="1"/>
              <a:t>Rottónál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79539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Kép 1">
            <a:extLst>
              <a:ext uri="{FF2B5EF4-FFF2-40B4-BE49-F238E27FC236}">
                <a16:creationId xmlns="" xmlns:a16="http://schemas.microsoft.com/office/drawing/2014/main" id="{BC25AB8D-64E9-FE77-8052-F5E46D30C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8113"/>
            <a:ext cx="864235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Szövegdoboz 2">
            <a:extLst>
              <a:ext uri="{FF2B5EF4-FFF2-40B4-BE49-F238E27FC236}">
                <a16:creationId xmlns="" xmlns:a16="http://schemas.microsoft.com/office/drawing/2014/main" id="{5F275953-EFF0-345D-B776-9EBE021E0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1944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A Vezuv kitörése</a:t>
            </a:r>
          </a:p>
        </p:txBody>
      </p:sp>
    </p:spTree>
    <p:extLst>
      <p:ext uri="{BB962C8B-B14F-4D97-AF65-F5344CB8AC3E}">
        <p14:creationId xmlns:p14="http://schemas.microsoft.com/office/powerpoint/2010/main" val="155202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Szövegdoboz 4">
            <a:extLst>
              <a:ext uri="{FF2B5EF4-FFF2-40B4-BE49-F238E27FC236}">
                <a16:creationId xmlns="" xmlns:a16="http://schemas.microsoft.com/office/drawing/2014/main" id="{DB265E53-D4F8-1E3F-7AA9-537CEFF50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" y="1844824"/>
            <a:ext cx="8137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 dirty="0">
                <a:solidFill>
                  <a:srgbClr val="000000"/>
                </a:solidFill>
              </a:rPr>
              <a:t>https://www.youtube.com/watch?v=SkQPr4PaL5k</a:t>
            </a:r>
          </a:p>
        </p:txBody>
      </p:sp>
    </p:spTree>
    <p:extLst>
      <p:ext uri="{BB962C8B-B14F-4D97-AF65-F5344CB8AC3E}">
        <p14:creationId xmlns:p14="http://schemas.microsoft.com/office/powerpoint/2010/main" val="240205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74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Kép 2">
            <a:extLst>
              <a:ext uri="{FF2B5EF4-FFF2-40B4-BE49-F238E27FC236}">
                <a16:creationId xmlns="" xmlns:a16="http://schemas.microsoft.com/office/drawing/2014/main" id="{61BB6DF1-57AB-6E41-FC90-6C1BFAB4E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9144000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Szövegdoboz 4">
            <a:extLst>
              <a:ext uri="{FF2B5EF4-FFF2-40B4-BE49-F238E27FC236}">
                <a16:creationId xmlns="" xmlns:a16="http://schemas.microsoft.com/office/drawing/2014/main" id="{4BFD412F-31F3-F0BF-4541-B7999CD20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-1588"/>
            <a:ext cx="83518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800">
                <a:solidFill>
                  <a:srgbClr val="000000"/>
                </a:solidFill>
              </a:rPr>
              <a:t>Barabás egyik legismertebb festménye a Lánchíd alapkőletétele, a kép a főváros történetének egy fontos pillanatát örökítette meg . A Lánchíd alapkőletétele (1864) Mérete: 275 x 397cm Technikája: olajfestmény Hordozója: vászon ltsz.: -120 Őrzési helye: Magyar Nemzeti Múzeum, Történelmi Képcsarnok A festményhez díszkeret tartozik. Korábbi beavatkozások 1951-ben Kákay Szabó György a festményt viaszgyantával dublírozta, és új vakkeretre feszítette.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E03DD13-AD39-A718-F203-115A8C59A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" y="185738"/>
            <a:ext cx="832485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750708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églalap 1">
            <a:extLst>
              <a:ext uri="{FF2B5EF4-FFF2-40B4-BE49-F238E27FC236}">
                <a16:creationId xmlns="" xmlns:a16="http://schemas.microsoft.com/office/drawing/2014/main" id="{FDF7CCCE-6EF8-E104-FAB3-BBFCED21D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01613"/>
            <a:ext cx="8424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Than Mór: Barabás Miklós műterme 1846-ban, 1847</a:t>
            </a:r>
          </a:p>
        </p:txBody>
      </p:sp>
      <p:pic>
        <p:nvPicPr>
          <p:cNvPr id="56323" name="Picture 2" descr="Than Mór: Barabás Miklós műterme 1846-ban, 1847">
            <a:extLst>
              <a:ext uri="{FF2B5EF4-FFF2-40B4-BE49-F238E27FC236}">
                <a16:creationId xmlns="" xmlns:a16="http://schemas.microsoft.com/office/drawing/2014/main" id="{FC92C060-7F10-4B04-7AC9-7B563CB80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574675"/>
            <a:ext cx="80772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630722"/>
      </p:ext>
    </p:extLst>
  </p:cSld>
  <p:clrMapOvr>
    <a:masterClrMapping/>
  </p:clrMapOvr>
  <p:transition spd="slow" advClick="0" advTm="8000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38201221-3E0B-2D40-7F65-5B1087753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00" y="638174"/>
            <a:ext cx="8384140" cy="614138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382BFBCA-6484-321C-9325-7256833B6F7D}"/>
              </a:ext>
            </a:extLst>
          </p:cNvPr>
          <p:cNvSpPr txBox="1"/>
          <p:nvPr/>
        </p:nvSpPr>
        <p:spPr>
          <a:xfrm>
            <a:off x="251520" y="26064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verestoronyi szoros - akvarell</a:t>
            </a:r>
          </a:p>
        </p:txBody>
      </p:sp>
    </p:spTree>
    <p:extLst>
      <p:ext uri="{BB962C8B-B14F-4D97-AF65-F5344CB8AC3E}">
        <p14:creationId xmlns:p14="http://schemas.microsoft.com/office/powerpoint/2010/main" val="3561042749"/>
      </p:ext>
    </p:extLst>
  </p:cSld>
  <p:clrMapOvr>
    <a:masterClrMapping/>
  </p:clrMapOvr>
  <p:transition spd="slow"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églalap 1">
            <a:extLst>
              <a:ext uri="{FF2B5EF4-FFF2-40B4-BE49-F238E27FC236}">
                <a16:creationId xmlns="" xmlns:a16="http://schemas.microsoft.com/office/drawing/2014/main" id="{AC00F05D-BC41-9BAF-7971-FF98ACE3F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8964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Barabás Miklós: Városmajor, Ördögárok (Forrás: BTM, Fővárosi Képtár)</a:t>
            </a:r>
          </a:p>
        </p:txBody>
      </p:sp>
      <p:pic>
        <p:nvPicPr>
          <p:cNvPr id="57347" name="Kép 1">
            <a:extLst>
              <a:ext uri="{FF2B5EF4-FFF2-40B4-BE49-F238E27FC236}">
                <a16:creationId xmlns="" xmlns:a16="http://schemas.microsoft.com/office/drawing/2014/main" id="{ABD0404B-2B02-BA3B-B18E-88FD70C3F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8391525" cy="5400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10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églalap 1">
            <a:extLst>
              <a:ext uri="{FF2B5EF4-FFF2-40B4-BE49-F238E27FC236}">
                <a16:creationId xmlns="" xmlns:a16="http://schemas.microsoft.com/office/drawing/2014/main" id="{0076952F-8A25-C4DD-30F4-B37EDE38F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8913"/>
            <a:ext cx="8569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Barabás Miklós: A művészvilla (Forrás: BTM, Fővárosi Képtár)</a:t>
            </a:r>
            <a:endParaRPr lang="hu-HU" altLang="hu-HU" sz="20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8371" name="Picture 2" descr="https://pestbuda.hu/gallery/2020_09/Barab%C3%A1s-villa/A_mUveszvilla.jpg">
            <a:extLst>
              <a:ext uri="{FF2B5EF4-FFF2-40B4-BE49-F238E27FC236}">
                <a16:creationId xmlns="" xmlns:a16="http://schemas.microsoft.com/office/drawing/2014/main" id="{2B7A5361-51FE-08AB-9979-E40778B8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25" y="601663"/>
            <a:ext cx="8594725" cy="6130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466518"/>
      </p:ext>
    </p:extLst>
  </p:cSld>
  <p:clrMapOvr>
    <a:masterClrMapping/>
  </p:clrMapOvr>
  <p:transition spd="slow" advClick="0" advTm="8000"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églalap 1">
            <a:extLst>
              <a:ext uri="{FF2B5EF4-FFF2-40B4-BE49-F238E27FC236}">
                <a16:creationId xmlns="" xmlns:a16="http://schemas.microsoft.com/office/drawing/2014/main" id="{773C4617-363A-FEC4-11C8-1DEFD73BE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88913"/>
            <a:ext cx="8569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Barabás Miklós családjával 1864-ben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2000" b="1">
                <a:solidFill>
                  <a:srgbClr val="000000"/>
                </a:solidFill>
                <a:latin typeface="Arial" panose="020B0604020202020204" pitchFamily="34" charset="0"/>
              </a:rPr>
              <a:t>(Forrás: Fotóművészet, 2006. május-június)</a:t>
            </a:r>
          </a:p>
        </p:txBody>
      </p:sp>
      <p:pic>
        <p:nvPicPr>
          <p:cNvPr id="59395" name="Picture 2" descr="https://pestbuda.hu/gallery/2020_09/Barab%C3%A1s-villa/Barab%C3%A1s%20Mikl%C3%B3s%20csal%C3%A1dj%C3%A1val%2C%201864%2C%20albumin%2C%2017%2C2x24%20cm%2C%20Magyar%20Nemzeti%20M%C3%BAzeum.jpg">
            <a:extLst>
              <a:ext uri="{FF2B5EF4-FFF2-40B4-BE49-F238E27FC236}">
                <a16:creationId xmlns="" xmlns:a16="http://schemas.microsoft.com/office/drawing/2014/main" id="{013F1040-467F-667E-7CFD-E2109AD4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88" y="1036638"/>
            <a:ext cx="8172450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13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829</Words>
  <Application>Microsoft Office PowerPoint</Application>
  <PresentationFormat>Diavetítés a képernyőre (4:3 oldalarány)</PresentationFormat>
  <Paragraphs>87</Paragraphs>
  <Slides>37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38" baseType="lpstr">
      <vt:lpstr>Office-téma</vt:lpstr>
      <vt:lpstr>Barabás Miklós (1810–1898) 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Barabás Miklós (1810–1898) </dc:title>
  <dc:creator>Judit</dc:creator>
  <cp:lastModifiedBy>Judit</cp:lastModifiedBy>
  <cp:revision>1</cp:revision>
  <dcterms:created xsi:type="dcterms:W3CDTF">2024-02-11T06:33:42Z</dcterms:created>
  <dcterms:modified xsi:type="dcterms:W3CDTF">2024-02-11T06:35:51Z</dcterms:modified>
</cp:coreProperties>
</file>