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08" r:id="rId4"/>
    <p:sldMasterId id="2147483720" r:id="rId5"/>
  </p:sldMasterIdLst>
  <p:notesMasterIdLst>
    <p:notesMasterId r:id="rId44"/>
  </p:notesMasterIdLst>
  <p:sldIdLst>
    <p:sldId id="282" r:id="rId6"/>
    <p:sldId id="283" r:id="rId7"/>
    <p:sldId id="257" r:id="rId8"/>
    <p:sldId id="285" r:id="rId9"/>
    <p:sldId id="287" r:id="rId10"/>
    <p:sldId id="276" r:id="rId11"/>
    <p:sldId id="268" r:id="rId12"/>
    <p:sldId id="265" r:id="rId13"/>
    <p:sldId id="267" r:id="rId14"/>
    <p:sldId id="266" r:id="rId15"/>
    <p:sldId id="264" r:id="rId16"/>
    <p:sldId id="279" r:id="rId17"/>
    <p:sldId id="269" r:id="rId18"/>
    <p:sldId id="275" r:id="rId19"/>
    <p:sldId id="270" r:id="rId20"/>
    <p:sldId id="277" r:id="rId21"/>
    <p:sldId id="271" r:id="rId22"/>
    <p:sldId id="272" r:id="rId23"/>
    <p:sldId id="278" r:id="rId24"/>
    <p:sldId id="273" r:id="rId25"/>
    <p:sldId id="274" r:id="rId26"/>
    <p:sldId id="280" r:id="rId27"/>
    <p:sldId id="292" r:id="rId28"/>
    <p:sldId id="289" r:id="rId29"/>
    <p:sldId id="281" r:id="rId30"/>
    <p:sldId id="258" r:id="rId31"/>
    <p:sldId id="259" r:id="rId32"/>
    <p:sldId id="260" r:id="rId33"/>
    <p:sldId id="261" r:id="rId34"/>
    <p:sldId id="290" r:id="rId35"/>
    <p:sldId id="291" r:id="rId36"/>
    <p:sldId id="294" r:id="rId37"/>
    <p:sldId id="293" r:id="rId38"/>
    <p:sldId id="295" r:id="rId39"/>
    <p:sldId id="297" r:id="rId40"/>
    <p:sldId id="296" r:id="rId41"/>
    <p:sldId id="298" r:id="rId42"/>
    <p:sldId id="299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90" autoAdjust="0"/>
    <p:restoredTop sz="94660"/>
  </p:normalViewPr>
  <p:slideViewPr>
    <p:cSldViewPr snapToGrid="0">
      <p:cViewPr varScale="1">
        <p:scale>
          <a:sx n="54" d="100"/>
          <a:sy n="54" d="100"/>
        </p:scale>
        <p:origin x="-1080" y="-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9939C4-8F86-432D-821B-0E9AFDA96533}" type="datetimeFigureOut">
              <a:rPr lang="hu-HU" smtClean="0"/>
              <a:t>2024. 03. 23.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AE07CF-B21C-4567-9EE2-9B5945FFB83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00425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41DC2-088D-4410-8C84-3FF14184479F}" type="datetime1">
              <a:rPr lang="hu-HU" smtClean="0"/>
              <a:t>2024. 03. 23.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968FB-E502-494F-A03B-916A3A5DF82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22869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E7A15-C3EB-48AA-B0BE-F9FA7DDEAA10}" type="datetime1">
              <a:rPr lang="hu-HU" smtClean="0"/>
              <a:t>2024. 03. 23.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968FB-E502-494F-A03B-916A3A5DF82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78311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AE1A8-73EC-4FDB-AA0D-5DDF96B6622C}" type="datetime1">
              <a:rPr lang="hu-HU" smtClean="0"/>
              <a:t>2024. 03. 23.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968FB-E502-494F-A03B-916A3A5DF82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459126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463E9C-9FB6-4465-B2CF-A06AF942F756}" type="datetime1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2024. 03. 23.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EEF9A3-BA80-4D8F-B597-78D383B9DD3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8595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4188E4-8C23-4A2D-8962-36BF43848811}" type="datetime1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2024. 03. 23.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EEF9A3-BA80-4D8F-B597-78D383B9DD3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99183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1C0D3A-CABB-49AB-BA78-D03FD9499AA3}" type="datetime1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2024. 03. 23.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EEF9A3-BA80-4D8F-B597-78D383B9DD3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45035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8DF7F-A0EF-438C-A337-A05A6AEF21A8}" type="datetime1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2024. 03. 23.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EEF9A3-BA80-4D8F-B597-78D383B9DD3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845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6FB865-15D6-40E7-82CC-F65D503E13B6}" type="datetime1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2024. 03. 23.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EEF9A3-BA80-4D8F-B597-78D383B9DD3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4515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12DF84-D72A-4A04-A352-19DA16787D86}" type="datetime1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2024. 03. 23.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EEF9A3-BA80-4D8F-B597-78D383B9DD3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69369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8CE1F9-3021-410A-A181-5351CADA8543}" type="datetime1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2024. 03. 23.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EEF9A3-BA80-4D8F-B597-78D383B9DD3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14948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A9F093-5A92-4641-B0FE-C9D7A3B0E574}" type="datetime1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2024. 03. 23.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EEF9A3-BA80-4D8F-B597-78D383B9DD3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5868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20703-12CD-403E-88CA-BE12A063A6ED}" type="datetime1">
              <a:rPr lang="hu-HU" smtClean="0"/>
              <a:t>2024. 03. 23.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968FB-E502-494F-A03B-916A3A5DF82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674409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AC4F51-477F-44A8-9929-3456EB86BA3E}" type="datetime1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2024. 03. 23.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EEF9A3-BA80-4D8F-B597-78D383B9DD3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5885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2B74E-F74A-4BEB-A60C-DAF37CF458BE}" type="datetime1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2024. 03. 23.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EEF9A3-BA80-4D8F-B597-78D383B9DD3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27734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9B04B-9F41-4832-A191-F45E2B138DC7}" type="datetime1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2024. 03. 23.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EEF9A3-BA80-4D8F-B597-78D383B9DD3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00871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C444FA-D171-4B7B-AB43-2CE31768861A}" type="datetime1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2024. 03. 23.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EEF9A3-BA80-4D8F-B597-78D383B9DD3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95329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C3AC2-4297-4905-9F44-E6368DF49646}" type="datetime1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2024. 03. 23.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EEF9A3-BA80-4D8F-B597-78D383B9DD3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95907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249DE-73BB-4B97-A28D-6FF0FCC4EA05}" type="datetime1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2024. 03. 23.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EEF9A3-BA80-4D8F-B597-78D383B9DD3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7472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BEB99A-A061-4540-81AF-2DF150237214}" type="datetime1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2024. 03. 23.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EEF9A3-BA80-4D8F-B597-78D383B9DD3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95770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4E79A5-C009-49DB-9351-59A0B6E7ADA1}" type="datetime1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2024. 03. 23.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EEF9A3-BA80-4D8F-B597-78D383B9DD3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77419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098FBF-0834-4CDB-AE79-1B307CAC3B18}" type="datetime1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2024. 03. 23.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EEF9A3-BA80-4D8F-B597-78D383B9DD3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85281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613A5C-9CC4-4FCB-AF3B-5DDB1706BAA1}" type="datetime1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2024. 03. 23.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EEF9A3-BA80-4D8F-B597-78D383B9DD3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3797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E7993-C442-43E0-8956-B77916756A60}" type="datetime1">
              <a:rPr lang="hu-HU" smtClean="0"/>
              <a:t>2024. 03. 23.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968FB-E502-494F-A03B-916A3A5DF82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47381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D39B80-0401-4561-B78B-3F8639739729}" type="datetime1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2024. 03. 23.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EEF9A3-BA80-4D8F-B597-78D383B9DD3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5250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AED34-A81B-47D2-BAF9-B2511DACE431}" type="datetime1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2024. 03. 23.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EEF9A3-BA80-4D8F-B597-78D383B9DD3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8679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3D490F-6D30-4AFC-952A-609C7989AAED}" type="datetime1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2024. 03. 23.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EEF9A3-BA80-4D8F-B597-78D383B9DD3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1052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F7AC5-6D2C-47AB-8555-441E92D01199}" type="datetime1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2024. 03. 23.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EEF9A3-BA80-4D8F-B597-78D383B9DD3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16202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0AA7FE-0590-49B1-8C98-56B2E56A4D3A}" type="datetime1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2024. 03. 23.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EEF9A3-BA80-4D8F-B597-78D383B9DD3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8056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7B414-4F92-4D55-AAC9-D6410C8379EF}" type="datetime1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2024. 03. 23.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EEF9A3-BA80-4D8F-B597-78D383B9DD3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40739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B89CA7-09BA-4155-8359-13B9AC3C01FD}" type="datetime1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2024. 03. 23.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EEF9A3-BA80-4D8F-B597-78D383B9DD3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8612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BF44C-D1FF-4F4D-96B9-E11B432257DD}" type="datetime1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2024. 03. 23.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EEF9A3-BA80-4D8F-B597-78D383B9DD3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59053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AC233-5A16-4BA5-B112-4EE39D37DC50}" type="datetime1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2024. 03. 23.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EEF9A3-BA80-4D8F-B597-78D383B9DD3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33767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226F7A-9AF1-4E7C-B702-E95A4000A177}" type="datetime1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2024. 03. 23.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EEF9A3-BA80-4D8F-B597-78D383B9DD3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7863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52AF-04A5-4213-906D-F8FA67BDCD0C}" type="datetime1">
              <a:rPr lang="hu-HU" smtClean="0"/>
              <a:t>2024. 03. 23.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968FB-E502-494F-A03B-916A3A5DF82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470301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F8F7C8-2903-488E-8258-D438EA692BAD}" type="datetime1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2024. 03. 23.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EEF9A3-BA80-4D8F-B597-78D383B9DD3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69142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0B3512-0C3C-44DB-971C-B7D9512FDDCC}" type="datetime1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2024. 03. 23.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EEF9A3-BA80-4D8F-B597-78D383B9DD3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7371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0F2291-6738-4BB8-B65A-459773174E4F}" type="datetime1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2024. 03. 23.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EEF9A3-BA80-4D8F-B597-78D383B9DD3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50755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D21810-76E1-4A0E-BDE3-41E398DC4BA2}" type="datetime1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2024. 03. 23.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EEF9A3-BA80-4D8F-B597-78D383B9DD3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6387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E99C21-274D-497F-BFEF-27FF371D7C07}" type="datetime1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2024. 03. 23.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EEF9A3-BA80-4D8F-B597-78D383B9DD3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5995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D1C44B-413C-4993-B2AA-F1C8694D13D2}" type="datetime1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2024. 03. 23.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EEF9A3-BA80-4D8F-B597-78D383B9DD3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40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6969F-D193-4077-846A-6244FA22BA05}" type="datetime1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2024. 03. 23.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EEF9A3-BA80-4D8F-B597-78D383B9DD3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7111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7B6366-B767-419D-AE0C-DF4AC61D558F}" type="datetime1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2024. 03. 23.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EEF9A3-BA80-4D8F-B597-78D383B9DD3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2449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C1F38-EB2C-41A6-97DD-A77A2F21DFA1}" type="datetime1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2024. 03. 23.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EEF9A3-BA80-4D8F-B597-78D383B9DD3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55603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23B5EF-DD84-44E4-96AF-A1C7758B59DC}" type="datetime1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2024. 03. 23.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EEF9A3-BA80-4D8F-B597-78D383B9DD3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5482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EA241-D921-40F8-83E7-7AC96E24326E}" type="datetime1">
              <a:rPr lang="hu-HU" smtClean="0"/>
              <a:t>2024. 03. 23.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968FB-E502-494F-A03B-916A3A5DF82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7155341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93568B-1C33-4CF8-B6B7-90D8871F0476}" type="datetime1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2024. 03. 23.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EEF9A3-BA80-4D8F-B597-78D383B9DD3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18907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FA7830-8038-431A-ACED-6B45B0F6367C}" type="datetime1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2024. 03. 23.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EEF9A3-BA80-4D8F-B597-78D383B9DD3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9432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D1AA36-D28E-41F4-8978-C449D15B1127}" type="datetime1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2024. 03. 23.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EEF9A3-BA80-4D8F-B597-78D383B9DD3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4588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A9FF87-9A58-4B64-B414-33524345F11E}" type="datetime1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2024. 03. 23.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EEF9A3-BA80-4D8F-B597-78D383B9DD3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6425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F0A26C-9548-4A9C-B622-20EFBD5F1461}" type="datetime1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2024. 03. 23.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EEF9A3-BA80-4D8F-B597-78D383B9DD3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9074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2322CD-AF0C-47FB-B905-87D56B09FF80}" type="datetime1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2024. 03. 23.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EEF9A3-BA80-4D8F-B597-78D383B9DD3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886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A1C06-4078-4F54-B279-B31D42BBAE7D}" type="datetime1">
              <a:rPr lang="hu-HU" smtClean="0"/>
              <a:t>2024. 03. 23.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968FB-E502-494F-A03B-916A3A5DF82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47946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8F2B9-6201-4C9D-9846-AA8D5C20D7AF}" type="datetime1">
              <a:rPr lang="hu-HU" smtClean="0"/>
              <a:t>2024. 03. 23.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968FB-E502-494F-A03B-916A3A5DF82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74959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BF39D-1EC4-4BCD-BDB9-4BE313788BC4}" type="datetime1">
              <a:rPr lang="hu-HU" smtClean="0"/>
              <a:t>2024. 03. 23.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968FB-E502-494F-A03B-916A3A5DF82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63858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96137-76F2-4343-8145-73BC7473C88D}" type="datetime1">
              <a:rPr lang="hu-HU" smtClean="0"/>
              <a:t>2024. 03. 23.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968FB-E502-494F-A03B-916A3A5DF82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35880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AA9240-6CAF-45FA-80A1-20B9D3752752}" type="datetime1">
              <a:rPr lang="hu-HU" smtClean="0"/>
              <a:t>2024. 03. 23.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3968FB-E502-494F-A03B-916A3A5DF82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94936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AC32E9-D16F-4478-A0D5-59DE810DA3DC}" type="datetime1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2024. 03. 23.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EEF9A3-BA80-4D8F-B597-78D383B9DD3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9249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FF8B0-ACD7-48AA-A249-7F460FFB6236}" type="datetime1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2024. 03. 23.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EEF9A3-BA80-4D8F-B597-78D383B9DD3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9286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D71BA6-E385-4017-B875-542B0E3C024E}" type="datetime1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2024. 03. 23.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EEF9A3-BA80-4D8F-B597-78D383B9DD3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6124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08C87A-7758-4CBE-A1EE-A5AC742012D0}" type="datetime1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2024. 03. 23.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EEF9A3-BA80-4D8F-B597-78D383B9DD3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7924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epa.oszk.hu/00000/00009/00086/index.html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gallery.hungaricana.hu/hu/BudapestGyujtemeny/1047214/?list=eyJxdWVyeSI6ICJLRVNaSVRPPShcIkJvcnNvcyBKXHUwMGYzenNlZiAoMTgyMS0xODgzKSAoZmVzdFx1MDE1MW1cdTAxNzF2XHUwMGU5c3opXCIpIn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ek.oszk.hu/01600/01605/html/eletrajz.htm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hu.wikipedia.org/wiki/November_17." TargetMode="External"/><Relationship Id="rId3" Type="http://schemas.openxmlformats.org/officeDocument/2006/relationships/hyperlink" Target="https://hu.wikipedia.org/wiki/Markt_Piesting" TargetMode="External"/><Relationship Id="rId7" Type="http://schemas.openxmlformats.org/officeDocument/2006/relationships/hyperlink" Target="https://hu.wikipedia.org/wiki/1862" TargetMode="External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hu.wikipedia.org/wiki/B%C3%A9cs" TargetMode="External"/><Relationship Id="rId5" Type="http://schemas.openxmlformats.org/officeDocument/2006/relationships/hyperlink" Target="https://hu.wikipedia.org/wiki/Okt%C3%B3ber_17." TargetMode="External"/><Relationship Id="rId4" Type="http://schemas.openxmlformats.org/officeDocument/2006/relationships/hyperlink" Target="https://hu.wikipedia.org/wiki/1796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hu.wikipedia.org/wiki/1865" TargetMode="External"/><Relationship Id="rId3" Type="http://schemas.openxmlformats.org/officeDocument/2006/relationships/hyperlink" Target="https://hu.wikipedia.org/wiki/B%C3%A9cs" TargetMode="External"/><Relationship Id="rId7" Type="http://schemas.openxmlformats.org/officeDocument/2006/relationships/hyperlink" Target="https://hu.wikipedia.org/wiki/M%C3%B6dling" TargetMode="External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hu.wikipedia.org/wiki/Hinterbr%C3%BChl" TargetMode="External"/><Relationship Id="rId5" Type="http://schemas.openxmlformats.org/officeDocument/2006/relationships/hyperlink" Target="https://hu.wikipedia.org/wiki/Janu%C3%A1r_15." TargetMode="External"/><Relationship Id="rId10" Type="http://schemas.openxmlformats.org/officeDocument/2006/relationships/hyperlink" Target="https://hu.wikipedia.org/wiki/Biedermeier" TargetMode="External"/><Relationship Id="rId4" Type="http://schemas.openxmlformats.org/officeDocument/2006/relationships/hyperlink" Target="https://hu.wikipedia.org/wiki/1793" TargetMode="External"/><Relationship Id="rId9" Type="http://schemas.openxmlformats.org/officeDocument/2006/relationships/hyperlink" Target="https://hu.wikipedia.org/wiki/Augusztus_23.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ustria" TargetMode="External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ariahilf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en.wikipedia.org/wiki/Neubau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ustria" TargetMode="External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en.wikipedia.org/wiki/Nazarene_movement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ung-art.hu/frames.html?/magyar/b/borsos/index.html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68855" y="-1628869"/>
            <a:ext cx="12192000" cy="9753600"/>
          </a:xfrm>
          <a:prstGeom prst="rect">
            <a:avLst/>
          </a:prstGeom>
        </p:spPr>
      </p:pic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EEF9A3-BA80-4D8F-B597-78D383B9DD3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211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12F959A3-A8ED-4E15-A3DC-0456B641161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880" y="73152"/>
            <a:ext cx="5532120" cy="6858000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C57F388F-5FF3-425E-B63E-266869C8A3DF}"/>
              </a:ext>
            </a:extLst>
          </p:cNvPr>
          <p:cNvSpPr txBox="1"/>
          <p:nvPr/>
        </p:nvSpPr>
        <p:spPr>
          <a:xfrm>
            <a:off x="627530" y="493059"/>
            <a:ext cx="30838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BOR, ASSZONY, SZERELEM</a:t>
            </a:r>
          </a:p>
          <a:p>
            <a:r>
              <a:rPr lang="hu-HU" dirty="0"/>
              <a:t>1847</a:t>
            </a:r>
          </a:p>
          <a:p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xmlns="" id="{D2E21E6C-0FE5-497E-9630-33119C018A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590" y="5084424"/>
            <a:ext cx="2419350" cy="714375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xmlns="" id="{8D188D67-5D73-45C3-90E2-235E57EA9AC2}"/>
              </a:ext>
            </a:extLst>
          </p:cNvPr>
          <p:cNvSpPr txBox="1"/>
          <p:nvPr/>
        </p:nvSpPr>
        <p:spPr>
          <a:xfrm>
            <a:off x="259976" y="5903276"/>
            <a:ext cx="31645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200" dirty="0">
                <a:latin typeface="Arial" panose="020B0604020202020204" pitchFamily="34" charset="0"/>
              </a:rPr>
              <a:t> Tizenkettedik évfolyam, 1913    |   </a:t>
            </a:r>
            <a:r>
              <a:rPr lang="hu-HU" sz="1200" dirty="0">
                <a:latin typeface="Arial" panose="020B0604020202020204" pitchFamily="34" charset="0"/>
                <a:hlinkClick r:id="rId4"/>
              </a:rPr>
              <a:t>Nyolcadik szám</a:t>
            </a:r>
            <a:r>
              <a:rPr lang="hu-HU" sz="1200" dirty="0">
                <a:latin typeface="Arial" panose="020B0604020202020204" pitchFamily="34" charset="0"/>
              </a:rPr>
              <a:t>    |</a:t>
            </a:r>
            <a:endParaRPr lang="hu-HU" sz="1200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968FB-E502-494F-A03B-916A3A5DF824}" type="slidenum">
              <a:rPr lang="hu-HU" smtClean="0"/>
              <a:t>10</a:t>
            </a:fld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1100776" y="1075136"/>
            <a:ext cx="2670048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200" b="1" dirty="0" smtClean="0"/>
              <a:t>Petőfi Sándor</a:t>
            </a:r>
          </a:p>
          <a:p>
            <a:r>
              <a:rPr lang="hu-HU" sz="1200" b="1" dirty="0" smtClean="0"/>
              <a:t>BEFORDÚLTAM A KONYHÁRA...</a:t>
            </a:r>
          </a:p>
          <a:p>
            <a:r>
              <a:rPr lang="hu-HU" sz="1200" dirty="0" err="1" smtClean="0"/>
              <a:t>Befordúltam</a:t>
            </a:r>
            <a:r>
              <a:rPr lang="hu-HU" sz="1200" dirty="0" smtClean="0"/>
              <a:t> a konyhára,</a:t>
            </a:r>
            <a:br>
              <a:rPr lang="hu-HU" sz="1200" dirty="0" smtClean="0"/>
            </a:br>
            <a:r>
              <a:rPr lang="hu-HU" sz="1200" dirty="0" err="1" smtClean="0"/>
              <a:t>Rágyujtottam</a:t>
            </a:r>
            <a:r>
              <a:rPr lang="hu-HU" sz="1200" dirty="0" smtClean="0"/>
              <a:t> a pipára...</a:t>
            </a:r>
            <a:br>
              <a:rPr lang="hu-HU" sz="1200" dirty="0" smtClean="0"/>
            </a:br>
            <a:r>
              <a:rPr lang="hu-HU" sz="1200" dirty="0" smtClean="0"/>
              <a:t>Azaz </a:t>
            </a:r>
            <a:r>
              <a:rPr lang="hu-HU" sz="1200" dirty="0" err="1" smtClean="0"/>
              <a:t>rágyujtottam</a:t>
            </a:r>
            <a:r>
              <a:rPr lang="hu-HU" sz="1200" dirty="0" smtClean="0"/>
              <a:t> volna,</a:t>
            </a:r>
            <a:br>
              <a:rPr lang="hu-HU" sz="1200" dirty="0" smtClean="0"/>
            </a:br>
            <a:r>
              <a:rPr lang="hu-HU" sz="1200" dirty="0" smtClean="0"/>
              <a:t>Hogyha már nem égett volna. </a:t>
            </a:r>
          </a:p>
          <a:p>
            <a:r>
              <a:rPr lang="hu-HU" sz="1200" dirty="0" smtClean="0"/>
              <a:t>A pipám javában égett,</a:t>
            </a:r>
            <a:br>
              <a:rPr lang="hu-HU" sz="1200" dirty="0" smtClean="0"/>
            </a:br>
            <a:r>
              <a:rPr lang="hu-HU" sz="1200" dirty="0" smtClean="0"/>
              <a:t>Nem is mentem én a végett!</a:t>
            </a:r>
            <a:br>
              <a:rPr lang="hu-HU" sz="1200" dirty="0" smtClean="0"/>
            </a:br>
            <a:r>
              <a:rPr lang="hu-HU" sz="1200" dirty="0" smtClean="0"/>
              <a:t>Azért mentem, mert megláttam,</a:t>
            </a:r>
            <a:br>
              <a:rPr lang="hu-HU" sz="1200" dirty="0" smtClean="0"/>
            </a:br>
            <a:r>
              <a:rPr lang="hu-HU" sz="1200" dirty="0" smtClean="0"/>
              <a:t>Hogy odabenn szép leány van. </a:t>
            </a:r>
          </a:p>
          <a:p>
            <a:r>
              <a:rPr lang="hu-HU" sz="1200" dirty="0" smtClean="0"/>
              <a:t>Tüzet </a:t>
            </a:r>
            <a:r>
              <a:rPr lang="hu-HU" sz="1200" dirty="0"/>
              <a:t>rakott eszemadta,</a:t>
            </a:r>
            <a:br>
              <a:rPr lang="hu-HU" sz="1200" dirty="0"/>
            </a:br>
            <a:r>
              <a:rPr lang="hu-HU" sz="1200" dirty="0"/>
              <a:t>Lobogott is, amint rakta;</a:t>
            </a:r>
            <a:br>
              <a:rPr lang="hu-HU" sz="1200" dirty="0"/>
            </a:br>
            <a:r>
              <a:rPr lang="hu-HU" sz="1200" dirty="0"/>
              <a:t>Jaj de hát még szeme párja,</a:t>
            </a:r>
            <a:br>
              <a:rPr lang="hu-HU" sz="1200" dirty="0"/>
            </a:br>
            <a:r>
              <a:rPr lang="hu-HU" sz="1200" dirty="0"/>
              <a:t>Annak volt ám nagy a lángja! </a:t>
            </a:r>
          </a:p>
          <a:p>
            <a:r>
              <a:rPr lang="hu-HU" sz="1200" dirty="0"/>
              <a:t>Én beléptem, ő rám nézett,</a:t>
            </a:r>
            <a:br>
              <a:rPr lang="hu-HU" sz="1200" dirty="0"/>
            </a:br>
            <a:r>
              <a:rPr lang="hu-HU" sz="1200" dirty="0"/>
              <a:t>Aligha meg nem igézett!</a:t>
            </a:r>
            <a:br>
              <a:rPr lang="hu-HU" sz="1200" dirty="0"/>
            </a:br>
            <a:r>
              <a:rPr lang="hu-HU" sz="1200" dirty="0"/>
              <a:t>Égő pipám </a:t>
            </a:r>
            <a:r>
              <a:rPr lang="hu-HU" sz="1200" dirty="0" err="1"/>
              <a:t>kialudott</a:t>
            </a:r>
            <a:r>
              <a:rPr lang="hu-HU" sz="1200" dirty="0"/>
              <a:t>,</a:t>
            </a:r>
            <a:br>
              <a:rPr lang="hu-HU" sz="1200" dirty="0"/>
            </a:br>
            <a:r>
              <a:rPr lang="hu-HU" sz="1200" dirty="0"/>
              <a:t>Alvó szívem </a:t>
            </a:r>
            <a:r>
              <a:rPr lang="hu-HU" sz="1200" dirty="0" err="1"/>
              <a:t>meggyúladott</a:t>
            </a:r>
            <a:r>
              <a:rPr lang="hu-HU" sz="1200" dirty="0"/>
              <a:t>. </a:t>
            </a:r>
          </a:p>
          <a:p>
            <a:r>
              <a:rPr lang="hu-HU" sz="1200" dirty="0" smtClean="0"/>
              <a:t>Pest, 1843. július-augusztus</a:t>
            </a:r>
            <a:endParaRPr lang="hu-HU" sz="1200" dirty="0"/>
          </a:p>
        </p:txBody>
      </p:sp>
    </p:spTree>
    <p:extLst>
      <p:ext uri="{BB962C8B-B14F-4D97-AF65-F5344CB8AC3E}">
        <p14:creationId xmlns:p14="http://schemas.microsoft.com/office/powerpoint/2010/main" val="138990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xmlns="" id="{8BF45407-48C5-475D-B761-71CEA1DABAE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300870" cy="6858000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xmlns="" id="{254321CE-8995-4086-A653-002ECE8C7630}"/>
              </a:ext>
            </a:extLst>
          </p:cNvPr>
          <p:cNvSpPr txBox="1"/>
          <p:nvPr/>
        </p:nvSpPr>
        <p:spPr>
          <a:xfrm>
            <a:off x="5300870" y="698358"/>
            <a:ext cx="366383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b="1" dirty="0"/>
              <a:t>NEMZETŐR</a:t>
            </a:r>
          </a:p>
          <a:p>
            <a:pPr algn="ctr"/>
            <a:endParaRPr lang="hu-HU" dirty="0"/>
          </a:p>
          <a:p>
            <a:pPr algn="ctr"/>
            <a:r>
              <a:rPr lang="hu-HU" dirty="0"/>
              <a:t>1848</a:t>
            </a:r>
          </a:p>
          <a:p>
            <a:pPr algn="ctr"/>
            <a:endParaRPr lang="hu-HU" dirty="0"/>
          </a:p>
          <a:p>
            <a:pPr algn="ctr"/>
            <a:r>
              <a:rPr lang="hu-HU" dirty="0"/>
              <a:t>Olaj, vásznon </a:t>
            </a:r>
            <a:r>
              <a:rPr lang="de-DE" dirty="0"/>
              <a:t>100</a:t>
            </a:r>
            <a:r>
              <a:rPr lang="hu-HU" dirty="0"/>
              <a:t>,</a:t>
            </a:r>
            <a:r>
              <a:rPr lang="de-DE" dirty="0"/>
              <a:t>6 </a:t>
            </a:r>
            <a:r>
              <a:rPr lang="hu-HU" dirty="0"/>
              <a:t>x </a:t>
            </a:r>
            <a:r>
              <a:rPr lang="de-DE" dirty="0"/>
              <a:t>86</a:t>
            </a:r>
            <a:r>
              <a:rPr lang="hu-HU" dirty="0"/>
              <a:t>,</a:t>
            </a:r>
            <a:r>
              <a:rPr lang="de-DE" dirty="0"/>
              <a:t>6 cm</a:t>
            </a:r>
            <a:endParaRPr lang="hu-HU" dirty="0"/>
          </a:p>
          <a:p>
            <a:pPr algn="ctr"/>
            <a:endParaRPr lang="hu-HU" dirty="0"/>
          </a:p>
          <a:p>
            <a:pPr algn="ctr"/>
            <a:r>
              <a:rPr lang="hu-HU" dirty="0"/>
              <a:t>Magyar Nemzeti Múzeum</a:t>
            </a:r>
            <a:r>
              <a:rPr lang="de-DE" dirty="0"/>
              <a:t> </a:t>
            </a:r>
            <a:endParaRPr lang="hu-HU" dirty="0"/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968FB-E502-494F-A03B-916A3A5DF824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8621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66507" y="462781"/>
            <a:ext cx="3685897" cy="780093"/>
          </a:xfrm>
        </p:spPr>
        <p:txBody>
          <a:bodyPr>
            <a:normAutofit/>
          </a:bodyPr>
          <a:lstStyle/>
          <a:p>
            <a:pPr algn="ctr"/>
            <a:r>
              <a:rPr lang="hu-HU" sz="1600" dirty="0" smtClean="0"/>
              <a:t>ROTTENBILLER – NEMZETŐR</a:t>
            </a:r>
            <a:br>
              <a:rPr lang="hu-HU" sz="1600" dirty="0" smtClean="0"/>
            </a:br>
            <a:r>
              <a:rPr lang="hu-HU" sz="1600" dirty="0" smtClean="0"/>
              <a:t>PESTI POLGÁRMESTER</a:t>
            </a:r>
            <a:endParaRPr lang="hu-HU" sz="1600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2404" y="193762"/>
            <a:ext cx="4580878" cy="6505380"/>
          </a:xfrm>
        </p:spPr>
      </p:pic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968FB-E502-494F-A03B-916A3A5DF824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8209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BB87FECF-E109-42E3-8C7C-8F91A00BDD5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551" y="280658"/>
            <a:ext cx="4913455" cy="6332898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35F9B426-C913-4FA2-8216-05712992C372}"/>
              </a:ext>
            </a:extLst>
          </p:cNvPr>
          <p:cNvSpPr txBox="1"/>
          <p:nvPr/>
        </p:nvSpPr>
        <p:spPr>
          <a:xfrm>
            <a:off x="5495365" y="650412"/>
            <a:ext cx="4572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400" dirty="0"/>
              <a:t>Férfi képmás</a:t>
            </a:r>
          </a:p>
          <a:p>
            <a:endParaRPr lang="hu-HU" sz="2400" dirty="0"/>
          </a:p>
          <a:p>
            <a:r>
              <a:rPr lang="hu-HU" dirty="0"/>
              <a:t>1850 körül</a:t>
            </a:r>
          </a:p>
          <a:p>
            <a:endParaRPr lang="hu-HU" dirty="0"/>
          </a:p>
          <a:p>
            <a:r>
              <a:rPr lang="hu-HU" dirty="0"/>
              <a:t>Olaj, vászon, 110 x 90 cm</a:t>
            </a:r>
          </a:p>
          <a:p>
            <a:r>
              <a:rPr lang="hu-HU" dirty="0"/>
              <a:t>Déri Múzeum, Debrecen</a:t>
            </a: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968FB-E502-494F-A03B-916A3A5DF824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3905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8FF3CE71-28DD-4C60-B933-C4FEB1F3BDD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498" y="174921"/>
            <a:ext cx="5124261" cy="6547277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3E68DA29-3DB6-4834-9758-3AE02FCE2E61}"/>
              </a:ext>
            </a:extLst>
          </p:cNvPr>
          <p:cNvSpPr txBox="1"/>
          <p:nvPr/>
        </p:nvSpPr>
        <p:spPr>
          <a:xfrm>
            <a:off x="5567083" y="363542"/>
            <a:ext cx="4572000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000" b="1" dirty="0"/>
              <a:t>Nő csipkegallérral</a:t>
            </a:r>
          </a:p>
          <a:p>
            <a:endParaRPr lang="hu-HU" dirty="0"/>
          </a:p>
          <a:p>
            <a:r>
              <a:rPr lang="hu-HU" dirty="0"/>
              <a:t>1850-es évek</a:t>
            </a:r>
          </a:p>
          <a:p>
            <a:endParaRPr lang="hu-HU" dirty="0"/>
          </a:p>
          <a:p>
            <a:r>
              <a:rPr lang="hu-HU" dirty="0"/>
              <a:t>Olaj, vászon, 63 x 50 cm</a:t>
            </a:r>
          </a:p>
          <a:p>
            <a:r>
              <a:rPr lang="hu-HU" dirty="0"/>
              <a:t>Magyar Nemzeti Galéria, Budapest</a:t>
            </a: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968FB-E502-494F-A03B-916A3A5DF824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8256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FCA0E3D6-5AD3-4FBC-8BCD-D4512E8C8CC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50" y="173736"/>
            <a:ext cx="8572500" cy="6858000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53012603-5084-4FFD-B9F0-08E1D4C3D71F}"/>
              </a:ext>
            </a:extLst>
          </p:cNvPr>
          <p:cNvSpPr txBox="1"/>
          <p:nvPr/>
        </p:nvSpPr>
        <p:spPr>
          <a:xfrm>
            <a:off x="421341" y="94601"/>
            <a:ext cx="4572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b="1" dirty="0">
                <a:solidFill>
                  <a:schemeClr val="bg1"/>
                </a:solidFill>
              </a:rPr>
              <a:t>Csábítás</a:t>
            </a:r>
          </a:p>
          <a:p>
            <a:endParaRPr lang="hu-HU" b="1" dirty="0">
              <a:solidFill>
                <a:schemeClr val="bg1"/>
              </a:solidFill>
            </a:endParaRPr>
          </a:p>
          <a:p>
            <a:r>
              <a:rPr lang="hu-HU" dirty="0">
                <a:solidFill>
                  <a:schemeClr val="bg1"/>
                </a:solidFill>
              </a:rPr>
              <a:t>1851</a:t>
            </a:r>
          </a:p>
          <a:p>
            <a:endParaRPr lang="hu-HU" dirty="0">
              <a:solidFill>
                <a:schemeClr val="bg1"/>
              </a:solidFill>
            </a:endParaRPr>
          </a:p>
          <a:p>
            <a:r>
              <a:rPr lang="hu-HU" dirty="0">
                <a:solidFill>
                  <a:schemeClr val="bg1"/>
                </a:solidFill>
              </a:rPr>
              <a:t>Olaj, fa, 36 x 45 cm</a:t>
            </a:r>
          </a:p>
          <a:p>
            <a:r>
              <a:rPr lang="hu-HU" dirty="0">
                <a:solidFill>
                  <a:schemeClr val="bg1"/>
                </a:solidFill>
              </a:rPr>
              <a:t>Magántulajdon</a:t>
            </a: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968FB-E502-494F-A03B-916A3A5DF824}" type="slidenum">
              <a:rPr lang="hu-HU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3636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86E29FE3-8AE7-4206-9AAA-86566F1ACB4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5" y="0"/>
            <a:ext cx="4570575" cy="6858000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0CA4DF6F-51D3-41E4-B304-7FD740A060AC}"/>
              </a:ext>
            </a:extLst>
          </p:cNvPr>
          <p:cNvSpPr txBox="1"/>
          <p:nvPr/>
        </p:nvSpPr>
        <p:spPr>
          <a:xfrm>
            <a:off x="4840941" y="447346"/>
            <a:ext cx="4572000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000" b="1" dirty="0"/>
              <a:t>Esterházy Pál Antal portréja</a:t>
            </a:r>
          </a:p>
          <a:p>
            <a:endParaRPr lang="hu-HU" sz="2000" b="1" dirty="0"/>
          </a:p>
          <a:p>
            <a:r>
              <a:rPr lang="hu-HU" dirty="0"/>
              <a:t>1852</a:t>
            </a:r>
          </a:p>
          <a:p>
            <a:endParaRPr lang="hu-HU" dirty="0"/>
          </a:p>
          <a:p>
            <a:r>
              <a:rPr lang="hu-HU" dirty="0"/>
              <a:t>olaj, vásznon</a:t>
            </a:r>
          </a:p>
          <a:p>
            <a:r>
              <a:rPr lang="fr-FR" dirty="0"/>
              <a:t>235 </a:t>
            </a:r>
            <a:r>
              <a:rPr lang="hu-HU" dirty="0"/>
              <a:t>x</a:t>
            </a:r>
            <a:r>
              <a:rPr lang="fr-FR" dirty="0"/>
              <a:t>160 cm</a:t>
            </a:r>
            <a:endParaRPr lang="hu-HU" dirty="0"/>
          </a:p>
          <a:p>
            <a:r>
              <a:rPr lang="hu-HU" dirty="0"/>
              <a:t>Magyar Nemzeti Múzeum</a:t>
            </a:r>
          </a:p>
          <a:p>
            <a:endParaRPr lang="hu-HU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968FB-E502-494F-A03B-916A3A5DF824}" type="slidenum">
              <a:rPr lang="hu-HU" smtClean="0"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417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58E8EBE9-080D-48D9-8D86-6628300749E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6095" y="0"/>
            <a:ext cx="5557905" cy="6858000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1331A5A7-2276-41E1-8A1D-948DB68EC971}"/>
              </a:ext>
            </a:extLst>
          </p:cNvPr>
          <p:cNvSpPr txBox="1"/>
          <p:nvPr/>
        </p:nvSpPr>
        <p:spPr>
          <a:xfrm>
            <a:off x="-1353670" y="551801"/>
            <a:ext cx="4572000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hu-HU" sz="2000" b="1" dirty="0" err="1"/>
              <a:t>Almásy</a:t>
            </a:r>
            <a:r>
              <a:rPr lang="hu-HU" sz="2000" b="1" dirty="0"/>
              <a:t> grófnő</a:t>
            </a:r>
          </a:p>
          <a:p>
            <a:pPr algn="r"/>
            <a:endParaRPr lang="hu-HU" dirty="0"/>
          </a:p>
          <a:p>
            <a:pPr algn="r"/>
            <a:r>
              <a:rPr lang="hu-HU" dirty="0"/>
              <a:t>1852</a:t>
            </a:r>
          </a:p>
          <a:p>
            <a:pPr algn="r"/>
            <a:endParaRPr lang="hu-HU" dirty="0"/>
          </a:p>
          <a:p>
            <a:pPr algn="r"/>
            <a:r>
              <a:rPr lang="hu-HU" dirty="0"/>
              <a:t>Olaj, vászon, 89 x 75 cm</a:t>
            </a:r>
          </a:p>
          <a:p>
            <a:pPr algn="r"/>
            <a:r>
              <a:rPr lang="hu-HU" dirty="0"/>
              <a:t>Déri Múzeum, Debrecen</a:t>
            </a: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968FB-E502-494F-A03B-916A3A5DF824}" type="slidenum">
              <a:rPr lang="hu-HU" smtClean="0"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3908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7201DDA1-34A9-4278-902F-3806E195A26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663169" cy="6858000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D4E58DCE-4A26-4805-9CEA-7D9CF005618D}"/>
              </a:ext>
            </a:extLst>
          </p:cNvPr>
          <p:cNvSpPr txBox="1"/>
          <p:nvPr/>
        </p:nvSpPr>
        <p:spPr>
          <a:xfrm>
            <a:off x="5663169" y="480083"/>
            <a:ext cx="45720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000" b="1" dirty="0"/>
              <a:t>Az elégedetlen festő </a:t>
            </a:r>
          </a:p>
          <a:p>
            <a:r>
              <a:rPr lang="hu-HU" dirty="0"/>
              <a:t>(Krízis egy festő életében)</a:t>
            </a:r>
          </a:p>
          <a:p>
            <a:endParaRPr lang="hu-HU" dirty="0"/>
          </a:p>
          <a:p>
            <a:r>
              <a:rPr lang="hu-HU" dirty="0"/>
              <a:t>1852</a:t>
            </a:r>
          </a:p>
          <a:p>
            <a:endParaRPr lang="hu-HU" dirty="0"/>
          </a:p>
          <a:p>
            <a:r>
              <a:rPr lang="hu-HU" dirty="0"/>
              <a:t>Olaj, fa, 97,5 x 81,8 cm</a:t>
            </a:r>
          </a:p>
          <a:p>
            <a:r>
              <a:rPr lang="hu-HU" dirty="0"/>
              <a:t>Magyar Nemzeti Galéria, Budapest</a:t>
            </a: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968FB-E502-494F-A03B-916A3A5DF824}" type="slidenum">
              <a:rPr lang="hu-HU" smtClean="0"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1906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A9E4A27D-93EB-4715-80B3-8D1673D8E1E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836319" cy="6858000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0802F546-2B7D-4904-A022-6404BEAA7C93}"/>
              </a:ext>
            </a:extLst>
          </p:cNvPr>
          <p:cNvSpPr txBox="1"/>
          <p:nvPr/>
        </p:nvSpPr>
        <p:spPr>
          <a:xfrm>
            <a:off x="5029200" y="484094"/>
            <a:ext cx="294042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err="1"/>
              <a:t>Keglevich</a:t>
            </a:r>
            <a:r>
              <a:rPr lang="hu-HU" sz="2000" b="1" dirty="0"/>
              <a:t> János Nepomuk</a:t>
            </a:r>
          </a:p>
          <a:p>
            <a:endParaRPr lang="hu-HU" dirty="0"/>
          </a:p>
          <a:p>
            <a:r>
              <a:rPr lang="hu-HU" dirty="0"/>
              <a:t>1853</a:t>
            </a:r>
          </a:p>
          <a:p>
            <a:endParaRPr lang="hu-HU" dirty="0"/>
          </a:p>
          <a:p>
            <a:r>
              <a:rPr lang="hu-HU" dirty="0"/>
              <a:t>Olaj, vásznon,125x102 cm</a:t>
            </a: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968FB-E502-494F-A03B-916A3A5DF824}" type="slidenum">
              <a:rPr lang="hu-HU" smtClean="0"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1109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87417" y="175491"/>
            <a:ext cx="4507345" cy="6218020"/>
          </a:xfrm>
          <a:prstGeom prst="rect">
            <a:avLst/>
          </a:prstGeom>
        </p:spPr>
      </p:pic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EEF9A3-BA80-4D8F-B597-78D383B9DD3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5537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AA74A5CE-B9D9-4537-B790-10A4F1C4A35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9588" y="0"/>
            <a:ext cx="5588883" cy="6858000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34DE9545-028A-4838-94F2-7928A2B43E10}"/>
              </a:ext>
            </a:extLst>
          </p:cNvPr>
          <p:cNvSpPr txBox="1"/>
          <p:nvPr/>
        </p:nvSpPr>
        <p:spPr>
          <a:xfrm>
            <a:off x="493059" y="533871"/>
            <a:ext cx="2868706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hu-HU" sz="2000" b="1" dirty="0"/>
              <a:t>Galambposta</a:t>
            </a:r>
          </a:p>
          <a:p>
            <a:pPr algn="r"/>
            <a:endParaRPr lang="hu-HU" dirty="0"/>
          </a:p>
          <a:p>
            <a:pPr algn="r"/>
            <a:r>
              <a:rPr lang="hu-HU" dirty="0"/>
              <a:t>1855</a:t>
            </a:r>
          </a:p>
          <a:p>
            <a:pPr algn="r"/>
            <a:endParaRPr lang="hu-HU" dirty="0"/>
          </a:p>
          <a:p>
            <a:pPr algn="r"/>
            <a:r>
              <a:rPr lang="hu-HU" dirty="0"/>
              <a:t>Olaj, vászon, 136 x 108 cm</a:t>
            </a:r>
          </a:p>
          <a:p>
            <a:pPr algn="r"/>
            <a:r>
              <a:rPr lang="hu-HU" dirty="0"/>
              <a:t>Magántulajdon</a:t>
            </a: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968FB-E502-494F-A03B-916A3A5DF824}" type="slidenum">
              <a:rPr lang="hu-HU" smtClean="0"/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8182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3367A848-F54F-41F4-A5A8-1D7E8782927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4944" y="0"/>
            <a:ext cx="5359056" cy="6858000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2687D8A8-B7BC-43DD-AF60-7DC927E1FEA9}"/>
              </a:ext>
            </a:extLst>
          </p:cNvPr>
          <p:cNvSpPr txBox="1"/>
          <p:nvPr/>
        </p:nvSpPr>
        <p:spPr>
          <a:xfrm>
            <a:off x="-1004047" y="533872"/>
            <a:ext cx="4572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hu-HU" b="1" dirty="0"/>
              <a:t>Hölgy lornyonnal</a:t>
            </a:r>
          </a:p>
          <a:p>
            <a:pPr algn="r"/>
            <a:endParaRPr lang="hu-HU" b="1" dirty="0"/>
          </a:p>
          <a:p>
            <a:pPr algn="r"/>
            <a:r>
              <a:rPr lang="hu-HU" dirty="0"/>
              <a:t>1856</a:t>
            </a:r>
          </a:p>
          <a:p>
            <a:pPr algn="r"/>
            <a:endParaRPr lang="hu-HU" dirty="0"/>
          </a:p>
          <a:p>
            <a:pPr algn="r"/>
            <a:r>
              <a:rPr lang="hu-HU" dirty="0"/>
              <a:t>Olaj, vászon, 99 x 80 cm</a:t>
            </a:r>
          </a:p>
          <a:p>
            <a:pPr algn="r"/>
            <a:r>
              <a:rPr lang="hu-HU" dirty="0"/>
              <a:t>Magántulajdon</a:t>
            </a: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968FB-E502-494F-A03B-916A3A5DF824}" type="slidenum">
              <a:rPr lang="hu-HU" smtClean="0"/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7905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15995" y="390617"/>
            <a:ext cx="3488925" cy="487129"/>
          </a:xfrm>
        </p:spPr>
        <p:txBody>
          <a:bodyPr>
            <a:normAutofit/>
          </a:bodyPr>
          <a:lstStyle/>
          <a:p>
            <a:pPr algn="r"/>
            <a:r>
              <a:rPr lang="hu-HU" sz="1400" dirty="0" smtClean="0"/>
              <a:t>ALAMIZSNA: 1847 OLAJ, VÁSZON</a:t>
            </a:r>
            <a:br>
              <a:rPr lang="hu-HU" sz="1400" dirty="0" smtClean="0"/>
            </a:br>
            <a:r>
              <a:rPr lang="hu-HU" sz="1400" dirty="0" smtClean="0"/>
              <a:t>61X48 cm</a:t>
            </a:r>
            <a:endParaRPr lang="hu-HU" sz="1400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9765" y="390617"/>
            <a:ext cx="4920999" cy="6164091"/>
          </a:xfrm>
        </p:spPr>
      </p:pic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968FB-E502-494F-A03B-916A3A5DF824}" type="slidenum">
              <a:rPr lang="hu-HU" smtClean="0"/>
              <a:t>22</a:t>
            </a:fld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317" y="2917889"/>
            <a:ext cx="3194282" cy="362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798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8599" y="236766"/>
            <a:ext cx="4937654" cy="6545773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7374" y="200477"/>
            <a:ext cx="4992401" cy="6618350"/>
          </a:xfrm>
          <a:prstGeom prst="rect">
            <a:avLst/>
          </a:prstGeom>
        </p:spPr>
      </p:pic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968FB-E502-494F-A03B-916A3A5DF824}" type="slidenum">
              <a:rPr lang="hu-HU" smtClean="0"/>
              <a:t>23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8733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55107" y="471659"/>
            <a:ext cx="2556769" cy="691318"/>
          </a:xfrm>
        </p:spPr>
        <p:txBody>
          <a:bodyPr>
            <a:normAutofit/>
          </a:bodyPr>
          <a:lstStyle/>
          <a:p>
            <a:r>
              <a:rPr lang="hu-HU" sz="1400" dirty="0" smtClean="0"/>
              <a:t>BÁL UTÁN, </a:t>
            </a:r>
            <a:r>
              <a:rPr lang="hu-HU" sz="1400" dirty="0"/>
              <a:t>1850. Olaj, fa, 123x126 cm. 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8419" y="365126"/>
            <a:ext cx="4882196" cy="6224799"/>
          </a:xfrm>
          <a:prstGeom prst="rect">
            <a:avLst/>
          </a:prstGeo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968FB-E502-494F-A03B-916A3A5DF824}" type="slidenum">
              <a:rPr lang="hu-HU" smtClean="0"/>
              <a:t>24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9879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73078" y="0"/>
            <a:ext cx="3757189" cy="893306"/>
          </a:xfrm>
        </p:spPr>
        <p:txBody>
          <a:bodyPr>
            <a:normAutofit/>
          </a:bodyPr>
          <a:lstStyle/>
          <a:p>
            <a:pPr algn="ctr"/>
            <a:r>
              <a:rPr lang="hu-HU" sz="1400" dirty="0" smtClean="0"/>
              <a:t>BORSOS JÓZSEF: ÖNARCKÉP </a:t>
            </a:r>
            <a:br>
              <a:rPr lang="hu-HU" sz="1400" dirty="0" smtClean="0"/>
            </a:br>
            <a:r>
              <a:rPr lang="hu-HU" sz="1400" dirty="0" smtClean="0"/>
              <a:t>BÉLYEGKÉP: 513X699</a:t>
            </a:r>
            <a:endParaRPr lang="hu-HU" sz="1400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21861"/>
            <a:ext cx="4503346" cy="6136139"/>
          </a:xfrm>
        </p:spPr>
      </p:pic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968FB-E502-494F-A03B-916A3A5DF824}" type="slidenum">
              <a:rPr lang="hu-HU" smtClean="0"/>
              <a:t>25</a:t>
            </a:fld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7489" y="1682496"/>
            <a:ext cx="3644262" cy="480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39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xmlns="" id="{628E035E-9B53-413B-A740-19550F143B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4" y="68147"/>
            <a:ext cx="4428566" cy="6328188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xmlns="" id="{A00F12FA-178C-4D0F-8483-8D4699911512}"/>
              </a:ext>
            </a:extLst>
          </p:cNvPr>
          <p:cNvSpPr txBox="1"/>
          <p:nvPr/>
        </p:nvSpPr>
        <p:spPr>
          <a:xfrm>
            <a:off x="4437530" y="5934670"/>
            <a:ext cx="47064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200" dirty="0">
                <a:hlinkClick r:id="rId3"/>
              </a:rPr>
              <a:t>https://gallery.hungaricana.hu/hu/BudapestGyujtemeny/1047214/?list=eyJxdWVyeSI6ICJLRVNaSVRPPShcIkJvcnNvcyBKXHUwMGYzenNlZiAoMTgyMS0xODgzKSAoZmVzdFx1MDE1MW1cdTAxNzF2XHUwMGU5c3opXCIpIn</a:t>
            </a:r>
            <a:endParaRPr lang="hu-HU" sz="1200" dirty="0"/>
          </a:p>
          <a:p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xmlns="" id="{AD32ADC4-9B1B-42FA-B068-F79CD234D0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806824"/>
            <a:ext cx="4294095" cy="682878"/>
          </a:xfrm>
          <a:prstGeom prst="rect">
            <a:avLst/>
          </a:prstGeom>
        </p:spPr>
      </p:pic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968FB-E502-494F-A03B-916A3A5DF824}" type="slidenum">
              <a:rPr lang="hu-HU" smtClean="0"/>
              <a:t>26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7888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xmlns="" id="{F5B83350-557F-4D35-AA23-317E07B602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152" y="205273"/>
            <a:ext cx="4534130" cy="6427327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xmlns="" id="{668C4828-024C-49AC-B10C-30D3092FCF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5183" y="578314"/>
            <a:ext cx="3843665" cy="705961"/>
          </a:xfrm>
          <a:prstGeom prst="rect">
            <a:avLst/>
          </a:prstGeom>
        </p:spPr>
      </p:pic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968FB-E502-494F-A03B-916A3A5DF824}" type="slidenum">
              <a:rPr lang="hu-HU" smtClean="0"/>
              <a:t>27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4280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xmlns="" id="{412AED08-9E40-46AF-A9CB-DCE25B59D9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717" y="115691"/>
            <a:ext cx="4814048" cy="6596277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xmlns="" id="{3E9E08AF-C29C-4E14-96D4-A0DFC859BD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8189" y="259977"/>
            <a:ext cx="4087906" cy="698397"/>
          </a:xfrm>
          <a:prstGeom prst="rect">
            <a:avLst/>
          </a:prstGeom>
        </p:spPr>
      </p:pic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968FB-E502-494F-A03B-916A3A5DF824}" type="slidenum">
              <a:rPr lang="hu-HU" smtClean="0"/>
              <a:t>28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227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xmlns="" id="{16973FBD-7C0C-4B8F-B500-8D9473BC31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7812" y="80681"/>
            <a:ext cx="3863787" cy="6654300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xmlns="" id="{E7C41C4C-2CE7-49D4-8FA8-B99C3D6E43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80681"/>
            <a:ext cx="4858870" cy="690283"/>
          </a:xfrm>
          <a:prstGeom prst="rect">
            <a:avLst/>
          </a:prstGeom>
        </p:spPr>
      </p:pic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968FB-E502-494F-A03B-916A3A5DF824}" type="slidenum">
              <a:rPr lang="hu-HU" smtClean="0"/>
              <a:t>29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3168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xmlns="" id="{C2191C34-FF27-42A1-ADE9-AC6B2486E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984" y="219635"/>
            <a:ext cx="5557341" cy="6418729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xmlns="" id="{D4E6D5E5-B6CB-4B38-9000-CC6D8E810A9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53" y="4168588"/>
            <a:ext cx="2705795" cy="1580642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xmlns="" id="{FBA8449E-4038-49FF-9791-BBA4F1BE2820}"/>
              </a:ext>
            </a:extLst>
          </p:cNvPr>
          <p:cNvSpPr txBox="1"/>
          <p:nvPr/>
        </p:nvSpPr>
        <p:spPr>
          <a:xfrm>
            <a:off x="286870" y="568823"/>
            <a:ext cx="53071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>
                <a:hlinkClick r:id="rId4"/>
              </a:rPr>
              <a:t>https://mek.oszk.hu/01600/01605/html/eletrajz.htm</a:t>
            </a:r>
            <a:endParaRPr lang="hu-HU" dirty="0"/>
          </a:p>
          <a:p>
            <a:endParaRPr lang="hu-HU" dirty="0"/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968FB-E502-494F-A03B-916A3A5DF824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0822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873" y="461639"/>
            <a:ext cx="8334564" cy="4722920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612558" y="5380672"/>
            <a:ext cx="75548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dirty="0"/>
              <a:t>A vendéglő tulajdonosa az 1830-as évektől </a:t>
            </a:r>
            <a:r>
              <a:rPr lang="hu-HU" dirty="0" err="1"/>
              <a:t>Szartory</a:t>
            </a:r>
            <a:r>
              <a:rPr lang="hu-HU" dirty="0"/>
              <a:t> Lajos kéményseprő volt. Érdekessége a helynek, hogy 1865-től Borsos József, a kiváló festő lett a kocsmárosa, aki még koncert- és táncszalont is építtetett hozzá. 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724" y="532660"/>
            <a:ext cx="8334564" cy="472292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873" y="461639"/>
            <a:ext cx="8334564" cy="4722920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3208824" y="92307"/>
            <a:ext cx="24626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dirty="0" err="1"/>
              <a:t>Szépjuhászné</a:t>
            </a:r>
            <a:r>
              <a:rPr lang="hu-HU" dirty="0"/>
              <a:t> vendéglő. </a:t>
            </a: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968FB-E502-494F-A03B-916A3A5DF824}" type="slidenum">
              <a:rPr lang="hu-HU" smtClean="0"/>
              <a:t>30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096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4209" y="639192"/>
            <a:ext cx="7031188" cy="5385272"/>
          </a:xfrm>
          <a:prstGeom prst="rect">
            <a:avLst/>
          </a:prstGeom>
        </p:spPr>
      </p:pic>
      <p:sp>
        <p:nvSpPr>
          <p:cNvPr id="7" name="Téglalap 6"/>
          <p:cNvSpPr/>
          <p:nvPr/>
        </p:nvSpPr>
        <p:spPr>
          <a:xfrm>
            <a:off x="292963" y="3244334"/>
            <a:ext cx="56702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 err="1"/>
              <a:t>Szépjuhászné</a:t>
            </a:r>
            <a:r>
              <a:rPr lang="hu-HU" b="1" dirty="0"/>
              <a:t> </a:t>
            </a:r>
            <a:endParaRPr lang="hu-HU" b="1" dirty="0" smtClean="0"/>
          </a:p>
          <a:p>
            <a:r>
              <a:rPr lang="hu-HU" b="1" dirty="0" smtClean="0"/>
              <a:t>Büfé-Étterem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968FB-E502-494F-A03B-916A3A5DF824}" type="slidenum">
              <a:rPr lang="hu-HU" smtClean="0"/>
              <a:t>31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4111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4548" y="26632"/>
            <a:ext cx="4518733" cy="6778099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66582" y="2538518"/>
            <a:ext cx="407929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Szent Ferenc Sebei temploma, Budapest, Batthyány tér. Szent Anna-oltár, </a:t>
            </a:r>
            <a:r>
              <a:rPr lang="hu-HU" dirty="0" err="1">
                <a:solidFill>
                  <a:srgbClr val="FF0000"/>
                </a:solidFill>
              </a:rPr>
              <a:t>Schöfft</a:t>
            </a:r>
            <a:r>
              <a:rPr lang="hu-HU" dirty="0">
                <a:solidFill>
                  <a:srgbClr val="FF0000"/>
                </a:solidFill>
              </a:rPr>
              <a:t> József Károly: </a:t>
            </a:r>
            <a:r>
              <a:rPr lang="hu-HU" dirty="0"/>
              <a:t>Szent Anna a gyermek Máriát tanítja, a háttérben balra Szent Joachim áll c. oltárkép. Balra Szent Jakab, jobbra Keresztelő Szent János szobra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968FB-E502-494F-A03B-916A3A5DF824}" type="slidenum">
              <a:rPr lang="hu-HU" smtClean="0"/>
              <a:t>32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8285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0080" y="435936"/>
            <a:ext cx="4804822" cy="6015638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233709" y="2626235"/>
            <a:ext cx="33919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/>
              <a:t>Leopold </a:t>
            </a:r>
            <a:r>
              <a:rPr lang="hu-HU" b="1" dirty="0" err="1"/>
              <a:t>Kupelwieser</a:t>
            </a:r>
            <a:r>
              <a:rPr lang="hu-HU" dirty="0"/>
              <a:t> (</a:t>
            </a:r>
            <a:r>
              <a:rPr lang="hu-HU" dirty="0" err="1">
                <a:hlinkClick r:id="rId3" tooltip="Markt Piesting"/>
              </a:rPr>
              <a:t>Markt</a:t>
            </a:r>
            <a:r>
              <a:rPr lang="hu-HU" dirty="0">
                <a:hlinkClick r:id="rId3" tooltip="Markt Piesting"/>
              </a:rPr>
              <a:t> Piesting</a:t>
            </a:r>
            <a:r>
              <a:rPr lang="hu-HU" dirty="0"/>
              <a:t>, </a:t>
            </a:r>
            <a:r>
              <a:rPr lang="hu-HU" dirty="0">
                <a:hlinkClick r:id="rId4" tooltip="1796"/>
              </a:rPr>
              <a:t>1796</a:t>
            </a:r>
            <a:r>
              <a:rPr lang="hu-HU" dirty="0"/>
              <a:t>. </a:t>
            </a:r>
            <a:r>
              <a:rPr lang="hu-HU" dirty="0">
                <a:hlinkClick r:id="rId5" tooltip="Október 17."/>
              </a:rPr>
              <a:t>október 17.</a:t>
            </a:r>
            <a:r>
              <a:rPr lang="hu-HU" dirty="0"/>
              <a:t> – </a:t>
            </a:r>
            <a:r>
              <a:rPr lang="hu-HU" dirty="0">
                <a:hlinkClick r:id="rId6" tooltip="Bécs"/>
              </a:rPr>
              <a:t>Bécs</a:t>
            </a:r>
            <a:r>
              <a:rPr lang="hu-HU" dirty="0"/>
              <a:t>, </a:t>
            </a:r>
            <a:r>
              <a:rPr lang="hu-HU" dirty="0">
                <a:hlinkClick r:id="rId7" tooltip="1862"/>
              </a:rPr>
              <a:t>1862</a:t>
            </a:r>
            <a:r>
              <a:rPr lang="hu-HU" dirty="0"/>
              <a:t>. </a:t>
            </a:r>
            <a:r>
              <a:rPr lang="hu-HU" dirty="0">
                <a:hlinkClick r:id="rId8" tooltip="November 17."/>
              </a:rPr>
              <a:t>november 17.</a:t>
            </a:r>
            <a:r>
              <a:rPr lang="hu-HU" dirty="0"/>
              <a:t>)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968FB-E502-494F-A03B-916A3A5DF824}" type="slidenum">
              <a:rPr lang="hu-HU" smtClean="0"/>
              <a:t>33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6169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5553" y="434108"/>
            <a:ext cx="4391247" cy="5938099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244549" y="776752"/>
            <a:ext cx="393404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/>
              <a:t>Ferdinand Georg </a:t>
            </a:r>
            <a:r>
              <a:rPr lang="hu-HU" b="1" dirty="0" err="1"/>
              <a:t>Waldmüller</a:t>
            </a:r>
            <a:r>
              <a:rPr lang="hu-HU" dirty="0"/>
              <a:t> (</a:t>
            </a:r>
            <a:r>
              <a:rPr lang="hu-HU" dirty="0">
                <a:hlinkClick r:id="rId3" tooltip="Bécs"/>
              </a:rPr>
              <a:t>Bécs</a:t>
            </a:r>
            <a:r>
              <a:rPr lang="hu-HU" dirty="0"/>
              <a:t>, </a:t>
            </a:r>
            <a:r>
              <a:rPr lang="hu-HU" dirty="0">
                <a:hlinkClick r:id="rId4" tooltip="1793"/>
              </a:rPr>
              <a:t>1793</a:t>
            </a:r>
            <a:r>
              <a:rPr lang="hu-HU" dirty="0"/>
              <a:t>. </a:t>
            </a:r>
            <a:r>
              <a:rPr lang="hu-HU" dirty="0">
                <a:hlinkClick r:id="rId5" tooltip="Január 15."/>
              </a:rPr>
              <a:t>január 15.</a:t>
            </a:r>
            <a:r>
              <a:rPr lang="hu-HU" dirty="0"/>
              <a:t> – </a:t>
            </a:r>
            <a:r>
              <a:rPr lang="hu-HU" dirty="0" err="1">
                <a:hlinkClick r:id="rId6" tooltip="Hinterbrühl"/>
              </a:rPr>
              <a:t>Hinterbrühl</a:t>
            </a:r>
            <a:r>
              <a:rPr lang="hu-HU" dirty="0"/>
              <a:t> (</a:t>
            </a:r>
            <a:r>
              <a:rPr lang="hu-HU" dirty="0" err="1">
                <a:hlinkClick r:id="rId7" tooltip="Mödling"/>
              </a:rPr>
              <a:t>Mödling</a:t>
            </a:r>
            <a:r>
              <a:rPr lang="hu-HU" dirty="0"/>
              <a:t> mellett), </a:t>
            </a:r>
            <a:r>
              <a:rPr lang="hu-HU" dirty="0">
                <a:hlinkClick r:id="rId8" tooltip="1865"/>
              </a:rPr>
              <a:t>1865</a:t>
            </a:r>
            <a:r>
              <a:rPr lang="hu-HU" dirty="0"/>
              <a:t>. </a:t>
            </a:r>
            <a:r>
              <a:rPr lang="hu-HU" dirty="0">
                <a:hlinkClick r:id="rId9" tooltip="Augusztus 23."/>
              </a:rPr>
              <a:t>augusztus 23.</a:t>
            </a:r>
            <a:r>
              <a:rPr lang="hu-HU" dirty="0"/>
              <a:t> ) osztrák festő, a </a:t>
            </a:r>
            <a:r>
              <a:rPr lang="hu-HU" dirty="0">
                <a:hlinkClick r:id="rId10" tooltip="Biedermeier"/>
              </a:rPr>
              <a:t>biedermeier</a:t>
            </a:r>
            <a:r>
              <a:rPr lang="hu-HU" dirty="0"/>
              <a:t> egyik legjelentősebb mestere. 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968FB-E502-494F-A03B-916A3A5DF824}" type="slidenum">
              <a:rPr lang="hu-HU" smtClean="0"/>
              <a:t>34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5801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7102" y="457888"/>
            <a:ext cx="5190963" cy="5942912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199744" y="2893251"/>
            <a:ext cx="32322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August von </a:t>
            </a:r>
            <a:r>
              <a:rPr lang="en-US" b="1" dirty="0" err="1"/>
              <a:t>Pettenkofen</a:t>
            </a:r>
            <a:r>
              <a:rPr lang="en-US" dirty="0"/>
              <a:t> (10 May 1822 – 21 March 1889) was an </a:t>
            </a:r>
            <a:r>
              <a:rPr lang="en-US" dirty="0">
                <a:hlinkClick r:id="rId3" tooltip="Austria"/>
              </a:rPr>
              <a:t>Austrian</a:t>
            </a:r>
            <a:r>
              <a:rPr lang="en-US" dirty="0"/>
              <a:t> painter.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968FB-E502-494F-A03B-916A3A5DF824}" type="slidenum">
              <a:rPr lang="hu-HU" smtClean="0"/>
              <a:t>35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5798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0372" y="516877"/>
            <a:ext cx="4667692" cy="6075309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340242" y="2967335"/>
            <a:ext cx="37001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Josef </a:t>
            </a:r>
            <a:r>
              <a:rPr lang="en-US" b="1" dirty="0" err="1"/>
              <a:t>Danhauser</a:t>
            </a:r>
            <a:r>
              <a:rPr lang="en-US" dirty="0"/>
              <a:t> (19 August 1805 in </a:t>
            </a:r>
            <a:r>
              <a:rPr lang="en-US" dirty="0" err="1"/>
              <a:t>Laimgrube</a:t>
            </a:r>
            <a:r>
              <a:rPr lang="en-US" dirty="0"/>
              <a:t>, currently part of </a:t>
            </a:r>
            <a:r>
              <a:rPr lang="en-US" dirty="0" err="1">
                <a:hlinkClick r:id="rId3" tooltip="Mariahilf"/>
              </a:rPr>
              <a:t>Mariahilf</a:t>
            </a:r>
            <a:r>
              <a:rPr lang="en-US" dirty="0"/>
              <a:t> or </a:t>
            </a:r>
            <a:r>
              <a:rPr lang="en-US" dirty="0" err="1">
                <a:hlinkClick r:id="rId4" tooltip="Neubau"/>
              </a:rPr>
              <a:t>Neubau</a:t>
            </a:r>
            <a:r>
              <a:rPr lang="en-US" dirty="0"/>
              <a:t>, May 1845)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968FB-E502-494F-A03B-916A3A5DF824}" type="slidenum">
              <a:rPr lang="hu-HU" smtClean="0"/>
              <a:t>36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5134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5702" y="287120"/>
            <a:ext cx="4922874" cy="6377359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542262" y="1365259"/>
            <a:ext cx="278572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/>
              <a:t>Joseph von </a:t>
            </a:r>
            <a:r>
              <a:rPr lang="hu-HU" b="1" dirty="0" err="1"/>
              <a:t>Führich</a:t>
            </a:r>
            <a:r>
              <a:rPr lang="hu-HU" dirty="0"/>
              <a:t> (</a:t>
            </a:r>
            <a:r>
              <a:rPr lang="hu-HU" dirty="0" err="1"/>
              <a:t>fully</a:t>
            </a:r>
            <a:r>
              <a:rPr lang="hu-HU" dirty="0"/>
              <a:t> </a:t>
            </a:r>
            <a:r>
              <a:rPr lang="hu-HU" b="1" dirty="0"/>
              <a:t>Josef Ritter von </a:t>
            </a:r>
            <a:r>
              <a:rPr lang="hu-HU" b="1" dirty="0" err="1"/>
              <a:t>Führich</a:t>
            </a:r>
            <a:r>
              <a:rPr lang="hu-HU" dirty="0"/>
              <a:t>) (9 </a:t>
            </a:r>
            <a:r>
              <a:rPr lang="hu-HU" dirty="0" err="1"/>
              <a:t>February</a:t>
            </a:r>
            <a:r>
              <a:rPr lang="hu-HU" dirty="0"/>
              <a:t> 1800 – 13 </a:t>
            </a:r>
            <a:r>
              <a:rPr lang="hu-HU" dirty="0" err="1"/>
              <a:t>March</a:t>
            </a:r>
            <a:r>
              <a:rPr lang="hu-HU" dirty="0"/>
              <a:t> 1876) </a:t>
            </a:r>
            <a:r>
              <a:rPr lang="hu-HU" dirty="0" err="1"/>
              <a:t>was</a:t>
            </a:r>
            <a:r>
              <a:rPr lang="hu-HU" dirty="0"/>
              <a:t> an </a:t>
            </a:r>
            <a:r>
              <a:rPr lang="hu-HU" dirty="0" err="1">
                <a:hlinkClick r:id="rId3" tooltip="Austria"/>
              </a:rPr>
              <a:t>Austrian</a:t>
            </a:r>
            <a:r>
              <a:rPr lang="hu-HU" dirty="0"/>
              <a:t> </a:t>
            </a:r>
            <a:r>
              <a:rPr lang="hu-HU" dirty="0" err="1"/>
              <a:t>painter</a:t>
            </a:r>
            <a:r>
              <a:rPr lang="hu-HU" dirty="0"/>
              <a:t>, </a:t>
            </a:r>
            <a:r>
              <a:rPr lang="hu-HU" dirty="0" err="1"/>
              <a:t>one</a:t>
            </a:r>
            <a:r>
              <a:rPr lang="hu-HU" dirty="0"/>
              <a:t> of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>
                <a:hlinkClick r:id="rId4" tooltip="Nazarene movement"/>
              </a:rPr>
              <a:t>Nazarenes</a:t>
            </a:r>
            <a:r>
              <a:rPr lang="hu-HU" dirty="0"/>
              <a:t>. 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968FB-E502-494F-A03B-916A3A5DF824}" type="slidenum">
              <a:rPr lang="hu-HU" smtClean="0"/>
              <a:t>37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8384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968FB-E502-494F-A03B-916A3A5DF824}" type="slidenum">
              <a:rPr lang="hu-HU" smtClean="0"/>
              <a:t>38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14309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65566"/>
          </a:xfrm>
        </p:spPr>
        <p:txBody>
          <a:bodyPr>
            <a:normAutofit fontScale="90000"/>
          </a:bodyPr>
          <a:lstStyle/>
          <a:p>
            <a:pPr algn="ctr"/>
            <a:r>
              <a:rPr lang="hu-HU" sz="2000" b="1" dirty="0"/>
              <a:t>A mohácsi csata </a:t>
            </a:r>
            <a:r>
              <a:rPr lang="hu-HU" sz="2000" b="1" dirty="0" smtClean="0"/>
              <a:t>1687-ben</a:t>
            </a:r>
            <a:r>
              <a:rPr lang="hu-HU" sz="2000" i="1" dirty="0" smtClean="0"/>
              <a:t/>
            </a:r>
            <a:br>
              <a:rPr lang="hu-HU" sz="2000" i="1" dirty="0" smtClean="0"/>
            </a:br>
            <a:r>
              <a:rPr lang="hu-HU" sz="2000" dirty="0"/>
              <a:t>1837</a:t>
            </a:r>
            <a:br>
              <a:rPr lang="hu-HU" sz="2000" dirty="0"/>
            </a:br>
            <a:r>
              <a:rPr lang="hu-HU" sz="2000" dirty="0"/>
              <a:t>magasság: 64 cm; szélesség: 105 cm</a:t>
            </a:r>
            <a:br>
              <a:rPr lang="hu-HU" sz="2000" dirty="0"/>
            </a:br>
            <a:r>
              <a:rPr lang="hu-HU" sz="2000" dirty="0"/>
              <a:t>olaj, vásznon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498" y="1465262"/>
            <a:ext cx="8535465" cy="5206634"/>
          </a:xfrm>
          <a:prstGeom prst="rect">
            <a:avLst/>
          </a:prstGeom>
        </p:spPr>
      </p:pic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EEF9A3-BA80-4D8F-B597-78D383B9DD3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0107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302494" y="302983"/>
            <a:ext cx="2041863" cy="410729"/>
          </a:xfrm>
        </p:spPr>
        <p:txBody>
          <a:bodyPr>
            <a:normAutofit fontScale="90000"/>
          </a:bodyPr>
          <a:lstStyle/>
          <a:p>
            <a:r>
              <a:rPr lang="hu-HU" sz="1600" dirty="0" smtClean="0"/>
              <a:t>PSYCHE AJÁNDÉKA 1837</a:t>
            </a:r>
            <a:endParaRPr lang="hu-HU" sz="1600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348" y="713712"/>
            <a:ext cx="8108568" cy="5834359"/>
          </a:xfrm>
          <a:prstGeom prst="rect">
            <a:avLst/>
          </a:prstGeom>
        </p:spPr>
      </p:pic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EEF9A3-BA80-4D8F-B597-78D383B9DD3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426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xmlns="" id="{6C52ABB2-DEA5-4F86-BDD1-8B31FDEEA85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4690" y="-13447"/>
            <a:ext cx="5909310" cy="6858000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xmlns="" id="{6709B229-D2E0-4646-9395-F25A8307D851}"/>
              </a:ext>
            </a:extLst>
          </p:cNvPr>
          <p:cNvSpPr txBox="1"/>
          <p:nvPr/>
        </p:nvSpPr>
        <p:spPr>
          <a:xfrm>
            <a:off x="268940" y="376936"/>
            <a:ext cx="286870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hu-HU" b="1" dirty="0"/>
              <a:t>Szőlőt vagy csókot; Enyelgés</a:t>
            </a:r>
          </a:p>
          <a:p>
            <a:pPr algn="r"/>
            <a:endParaRPr lang="hu-HU" b="1" dirty="0"/>
          </a:p>
          <a:p>
            <a:pPr algn="r"/>
            <a:r>
              <a:rPr lang="hu-HU" dirty="0"/>
              <a:t>1843</a:t>
            </a:r>
          </a:p>
          <a:p>
            <a:pPr algn="r"/>
            <a:endParaRPr lang="hu-HU" dirty="0"/>
          </a:p>
          <a:p>
            <a:pPr algn="r"/>
            <a:r>
              <a:rPr lang="hu-HU" dirty="0"/>
              <a:t>olaj, vászon85 × 73 cm</a:t>
            </a:r>
          </a:p>
          <a:p>
            <a:pPr algn="r"/>
            <a:r>
              <a:rPr lang="hu-HU" dirty="0"/>
              <a:t>Magyar Nemzeti Galéria</a:t>
            </a:r>
          </a:p>
          <a:p>
            <a:pPr algn="r"/>
            <a:endParaRPr lang="hu-HU" dirty="0"/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968FB-E502-494F-A03B-916A3A5DF824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8560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4A8EECF7-01CE-43B7-A7A5-AF1FA2A022A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9064" y="152400"/>
            <a:ext cx="5992836" cy="5699187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C403A57D-6C68-4757-B3EB-66CA96FC9172}"/>
              </a:ext>
            </a:extLst>
          </p:cNvPr>
          <p:cNvSpPr txBox="1"/>
          <p:nvPr/>
        </p:nvSpPr>
        <p:spPr>
          <a:xfrm>
            <a:off x="-1532936" y="1152436"/>
            <a:ext cx="4572000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hu-HU" sz="2000" b="1" dirty="0"/>
              <a:t>Lányok bál után</a:t>
            </a:r>
          </a:p>
          <a:p>
            <a:pPr algn="r"/>
            <a:endParaRPr lang="hu-HU" sz="2000" b="1" dirty="0"/>
          </a:p>
          <a:p>
            <a:pPr algn="r"/>
            <a:r>
              <a:rPr lang="hu-HU" dirty="0"/>
              <a:t>1850</a:t>
            </a:r>
          </a:p>
          <a:p>
            <a:pPr algn="r"/>
            <a:endParaRPr lang="hu-HU" dirty="0"/>
          </a:p>
          <a:p>
            <a:pPr algn="r"/>
            <a:r>
              <a:rPr lang="hu-HU" dirty="0"/>
              <a:t>Olaj, fa, 121,5 x 125 cm</a:t>
            </a:r>
          </a:p>
          <a:p>
            <a:pPr algn="r"/>
            <a:r>
              <a:rPr lang="hu-HU" sz="1600" dirty="0"/>
              <a:t>Magyar Nemzeti Galéria, Budapest</a:t>
            </a: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968FB-E502-494F-A03B-916A3A5DF824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4778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942A9762-511B-440C-841E-2B204A21E50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9310" y="0"/>
            <a:ext cx="5394690" cy="6858000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CBC01B4C-4381-4B95-80A9-B4D21CC8CEB6}"/>
              </a:ext>
            </a:extLst>
          </p:cNvPr>
          <p:cNvSpPr txBox="1"/>
          <p:nvPr/>
        </p:nvSpPr>
        <p:spPr>
          <a:xfrm>
            <a:off x="833717" y="779040"/>
            <a:ext cx="207084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b="1" dirty="0"/>
              <a:t>LIBANONI EMÍR</a:t>
            </a:r>
          </a:p>
          <a:p>
            <a:pPr algn="ctr"/>
            <a:endParaRPr lang="hu-HU" b="1" dirty="0"/>
          </a:p>
          <a:p>
            <a:pPr algn="ctr"/>
            <a:r>
              <a:rPr lang="hu-HU" dirty="0"/>
              <a:t>1843</a:t>
            </a:r>
          </a:p>
          <a:p>
            <a:pPr algn="ctr"/>
            <a:endParaRPr lang="hu-HU" dirty="0"/>
          </a:p>
          <a:p>
            <a:pPr algn="ctr"/>
            <a:r>
              <a:rPr lang="hu-HU" dirty="0"/>
              <a:t>Olaj, vásznon</a:t>
            </a:r>
          </a:p>
          <a:p>
            <a:pPr algn="ctr"/>
            <a:r>
              <a:rPr lang="de-DE" dirty="0"/>
              <a:t>154 cm </a:t>
            </a:r>
            <a:r>
              <a:rPr lang="hu-HU" dirty="0"/>
              <a:t>x </a:t>
            </a:r>
            <a:r>
              <a:rPr lang="de-DE" dirty="0"/>
              <a:t>119 cm</a:t>
            </a:r>
            <a:endParaRPr lang="hu-HU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968FB-E502-494F-A03B-916A3A5DF824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8720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3A20C74F-8886-47A6-90E8-FD0BAC3BA3A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14" y="477645"/>
            <a:ext cx="5087471" cy="6350109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0098574A-6D2E-455E-9FAC-756D9A26DFD4}"/>
              </a:ext>
            </a:extLst>
          </p:cNvPr>
          <p:cNvSpPr txBox="1"/>
          <p:nvPr/>
        </p:nvSpPr>
        <p:spPr>
          <a:xfrm>
            <a:off x="5558117" y="1318735"/>
            <a:ext cx="341555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600" dirty="0"/>
              <a:t>Hegedűs Kristóf arcképe</a:t>
            </a:r>
          </a:p>
          <a:p>
            <a:endParaRPr lang="hu-HU" sz="1600" dirty="0"/>
          </a:p>
          <a:p>
            <a:r>
              <a:rPr lang="hu-HU" sz="1600" dirty="0"/>
              <a:t>1844</a:t>
            </a:r>
          </a:p>
          <a:p>
            <a:endParaRPr lang="hu-HU" sz="1600" dirty="0"/>
          </a:p>
          <a:p>
            <a:r>
              <a:rPr lang="hu-HU" sz="1600" dirty="0"/>
              <a:t>Olaj, vászon, 126,5 x 82 cm</a:t>
            </a:r>
          </a:p>
          <a:p>
            <a:r>
              <a:rPr lang="hu-HU" sz="1600" dirty="0"/>
              <a:t>Történelmi Képcsarnok, </a:t>
            </a:r>
          </a:p>
          <a:p>
            <a:r>
              <a:rPr lang="hu-HU" sz="1600" dirty="0"/>
              <a:t>Magyar Nemzeti Múzeum, </a:t>
            </a:r>
            <a:endParaRPr lang="hu-HU" sz="1600" dirty="0" smtClean="0"/>
          </a:p>
          <a:p>
            <a:r>
              <a:rPr lang="hu-HU" sz="1600" dirty="0" smtClean="0"/>
              <a:t>Budapest</a:t>
            </a:r>
            <a:endParaRPr lang="hu-HU" sz="1600" dirty="0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xmlns="" id="{FBE7D6CC-7AB1-4B29-8086-332DC819910D}"/>
              </a:ext>
            </a:extLst>
          </p:cNvPr>
          <p:cNvSpPr txBox="1"/>
          <p:nvPr/>
        </p:nvSpPr>
        <p:spPr>
          <a:xfrm>
            <a:off x="5246595" y="443657"/>
            <a:ext cx="50874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200" dirty="0">
                <a:hlinkClick r:id="rId3"/>
              </a:rPr>
              <a:t>www.hung-art.hu/frames.html?/magyar/b/borsos/index.html</a:t>
            </a:r>
            <a:endParaRPr lang="hu-HU" sz="1200" dirty="0"/>
          </a:p>
          <a:p>
            <a:endParaRPr lang="hu-HU" sz="1200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xmlns="" id="{F7D4FEEE-0571-4D11-9871-4C32E5B0A0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157"/>
          <a:stretch/>
        </p:blipFill>
        <p:spPr>
          <a:xfrm>
            <a:off x="5115485" y="30246"/>
            <a:ext cx="4028515" cy="461665"/>
          </a:xfrm>
          <a:prstGeom prst="rect">
            <a:avLst/>
          </a:prstGeom>
        </p:spPr>
      </p:pic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968FB-E502-494F-A03B-916A3A5DF824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65521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1672</TotalTime>
  <Words>494</Words>
  <Application>Microsoft Office PowerPoint</Application>
  <PresentationFormat>Diavetítés a képernyőre (4:3 oldalarány)</PresentationFormat>
  <Paragraphs>155</Paragraphs>
  <Slides>38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5</vt:i4>
      </vt:variant>
      <vt:variant>
        <vt:lpstr>Diacímek</vt:lpstr>
      </vt:variant>
      <vt:variant>
        <vt:i4>38</vt:i4>
      </vt:variant>
    </vt:vector>
  </HeadingPairs>
  <TitlesOfParts>
    <vt:vector size="43" baseType="lpstr">
      <vt:lpstr>Office-téma</vt:lpstr>
      <vt:lpstr>1_Office-téma</vt:lpstr>
      <vt:lpstr>2_Office-téma</vt:lpstr>
      <vt:lpstr>4_Office-téma</vt:lpstr>
      <vt:lpstr>5_Office-téma</vt:lpstr>
      <vt:lpstr>PowerPoint bemutató</vt:lpstr>
      <vt:lpstr>PowerPoint bemutató</vt:lpstr>
      <vt:lpstr>PowerPoint bemutató</vt:lpstr>
      <vt:lpstr>A mohácsi csata 1687-ben 1837 magasság: 64 cm; szélesség: 105 cm olaj, vásznon</vt:lpstr>
      <vt:lpstr>PSYCHE AJÁNDÉKA 1837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ROTTENBILLER – NEMZETŐR PESTI POLGÁRMESTER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ALAMIZSNA: 1847 OLAJ, VÁSZON 61X48 cm</vt:lpstr>
      <vt:lpstr>PowerPoint bemutató</vt:lpstr>
      <vt:lpstr>BÁL UTÁN, 1850. Olaj, fa, 123x126 cm. </vt:lpstr>
      <vt:lpstr>BORSOS JÓZSEF: ÖNARCKÉP  BÉLYEGKÉP: 513X699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Haranghy Géza</dc:creator>
  <cp:lastModifiedBy>Judit</cp:lastModifiedBy>
  <cp:revision>59</cp:revision>
  <dcterms:created xsi:type="dcterms:W3CDTF">2024-03-03T13:08:23Z</dcterms:created>
  <dcterms:modified xsi:type="dcterms:W3CDTF">2024-03-23T06:57:53Z</dcterms:modified>
</cp:coreProperties>
</file>