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70" r:id="rId2"/>
    <p:sldId id="284" r:id="rId3"/>
    <p:sldId id="290" r:id="rId4"/>
    <p:sldId id="260" r:id="rId5"/>
    <p:sldId id="258" r:id="rId6"/>
    <p:sldId id="275" r:id="rId7"/>
    <p:sldId id="271" r:id="rId8"/>
    <p:sldId id="274" r:id="rId9"/>
    <p:sldId id="287" r:id="rId10"/>
    <p:sldId id="294" r:id="rId11"/>
    <p:sldId id="286" r:id="rId12"/>
    <p:sldId id="288" r:id="rId13"/>
    <p:sldId id="289" r:id="rId14"/>
    <p:sldId id="263" r:id="rId15"/>
    <p:sldId id="285" r:id="rId16"/>
    <p:sldId id="262" r:id="rId17"/>
    <p:sldId id="264" r:id="rId18"/>
    <p:sldId id="265" r:id="rId19"/>
    <p:sldId id="276" r:id="rId20"/>
    <p:sldId id="261" r:id="rId21"/>
    <p:sldId id="280" r:id="rId22"/>
    <p:sldId id="277" r:id="rId23"/>
    <p:sldId id="278" r:id="rId24"/>
    <p:sldId id="279" r:id="rId25"/>
    <p:sldId id="295" r:id="rId26"/>
    <p:sldId id="283" r:id="rId27"/>
    <p:sldId id="273" r:id="rId28"/>
    <p:sldId id="296" r:id="rId29"/>
    <p:sldId id="269" r:id="rId30"/>
    <p:sldId id="268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2C4"/>
    <a:srgbClr val="ECF3C3"/>
    <a:srgbClr val="C4F2CC"/>
    <a:srgbClr val="E4E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03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ACDD-78EB-46FB-AC50-2C12479E0B3B}" type="datetimeFigureOut">
              <a:rPr lang="hu-HU" smtClean="0"/>
              <a:t>2024. 03. 27.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0CF9C-CCA9-4046-AD79-2F6319D8E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86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6DC4-C7E5-4F14-AD83-72DD937A9979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73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825F-EF59-4E8D-B1E4-5CB379993F6E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398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B4F6-DA04-44F1-9085-D2F7A858CE13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513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D5A4-FE95-427F-8D02-93E55FA91B9B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3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D04D-46B7-464E-BB5C-FECF07B8DF5A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064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AED7-3349-4106-866C-28257720B92E}" type="datetime1">
              <a:rPr lang="hu-HU" smtClean="0"/>
              <a:t>2024. 03. 27.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88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9D55-4859-4C14-A69D-C01EB140CD55}" type="datetime1">
              <a:rPr lang="hu-HU" smtClean="0"/>
              <a:t>2024. 03. 27.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999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D421-1DB0-477B-AAE8-F7A377F63DB4}" type="datetime1">
              <a:rPr lang="hu-HU" smtClean="0"/>
              <a:t>2024. 03. 27.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07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86DF-2F3D-48AD-8F9D-94A0721C6F4F}" type="datetime1">
              <a:rPr lang="hu-HU" smtClean="0"/>
              <a:t>2024. 03. 27.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30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F4423-1EC0-4CC5-83F7-2AADD88AEC30}" type="datetime1">
              <a:rPr lang="hu-HU" smtClean="0"/>
              <a:t>2024. 03. 27.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588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82AFA-A009-4F15-B0BF-D865EAA6E419}" type="datetime1">
              <a:rPr lang="hu-HU" smtClean="0"/>
              <a:t>2024. 03. 27.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89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ACA89-491E-4A15-9B6F-3F739A963845}" type="datetime1">
              <a:rPr lang="hu-HU" smtClean="0"/>
              <a:t>2024. 03. 27.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D1D7-5A82-4A7A-BA78-F22EFC5C3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500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ibrary.hungaricana.hu/hu/view/MEGY_BARA_JPM_evkonyv_1978/?query=Ligeti%20Antal%20H%C3%B6lgyfut%C3%A1r&amp;pg=379&amp;layout=s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library.hungaricana.hu/hu/view/MEGY_BARA_JPM_evkonyv_1978/?query=Ligeti%20Antal%20H%C3%B6lgyfut%C3%A1r&amp;pg=379&amp;layout=s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Magyar_Nemzeti_Gal%C3%A9ri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.exhibitonline.hu/hom-keptar/artwork/488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ibrary.hungaricana.hu/hu/view/MEGY_BEKE_BMMK_41/?query=Ligeti%20Antal%20fest%C5%91&amp;pg=48&amp;layout=s" TargetMode="Externa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.org/details/magyarkpirs00malouof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hyperlink" Target="https://mek.oszk.hu/06900/0691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library.hungaricana.hu/hu/view/BFLV_BTF_2015_12/?query=Ligeti%20Antal%20fest%C5%91&amp;pg=93&amp;layout=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Magyar_Nemzeti_Gal%C3%A9ri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="" xmlns:a16="http://schemas.microsoft.com/office/drawing/2014/main" id="{C60F4BA7-2177-40D5-890D-D25248BD6A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188" y="-45439"/>
            <a:ext cx="5244353" cy="600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33F3DEB3-895A-4340-9E18-31C5EF50EFEB}"/>
              </a:ext>
            </a:extLst>
          </p:cNvPr>
          <p:cNvSpPr txBox="1"/>
          <p:nvPr/>
        </p:nvSpPr>
        <p:spPr>
          <a:xfrm>
            <a:off x="0" y="5231504"/>
            <a:ext cx="4130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dirty="0"/>
              <a:t>Vasárnapi Újság 1890. január 12-én megjelent számában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7DF8AE7D-B8B0-45D1-91C7-1C88E6B4A658}"/>
              </a:ext>
            </a:extLst>
          </p:cNvPr>
          <p:cNvSpPr txBox="1"/>
          <p:nvPr/>
        </p:nvSpPr>
        <p:spPr>
          <a:xfrm>
            <a:off x="414618" y="2958336"/>
            <a:ext cx="3260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 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="" xmlns:a16="http://schemas.microsoft.com/office/drawing/2014/main" id="{40B1EB49-A41C-45DA-9424-C32228E17300}"/>
              </a:ext>
            </a:extLst>
          </p:cNvPr>
          <p:cNvSpPr/>
          <p:nvPr/>
        </p:nvSpPr>
        <p:spPr>
          <a:xfrm>
            <a:off x="489418" y="869594"/>
            <a:ext cx="3410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>
                <a:ln/>
                <a:solidFill>
                  <a:schemeClr val="accent3"/>
                </a:solidFill>
                <a:effectLst/>
              </a:rPr>
              <a:t>Ligeti Antal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34D8B90C-2F35-47D2-A837-08B43AA2F490}"/>
              </a:ext>
            </a:extLst>
          </p:cNvPr>
          <p:cNvSpPr txBox="1"/>
          <p:nvPr/>
        </p:nvSpPr>
        <p:spPr>
          <a:xfrm>
            <a:off x="580884" y="1918157"/>
            <a:ext cx="3227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(1823-1890)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="" xmlns:a16="http://schemas.microsoft.com/office/drawing/2014/main" id="{61B4D983-1076-4BCB-BEA5-DA96D92812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06" y="5963890"/>
            <a:ext cx="943115" cy="646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EDB1DFAA-5322-4DDB-BCA3-B9E91CC9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52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9E1FEB00-02ED-421C-BDE3-D1674368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61" y="116542"/>
            <a:ext cx="8874245" cy="588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BABCF314-ACD5-4DED-8B94-EEC20076B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576" y="0"/>
            <a:ext cx="5243014" cy="6005080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7FED214F-C570-46AE-BAAC-E0D1DDE3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4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4AA0DAC-BC27-463F-B9A8-E96C255C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58587"/>
            <a:ext cx="7886700" cy="672353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/>
              <a:t>Názáret 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400" dirty="0"/>
              <a:t>1862 </a:t>
            </a:r>
            <a:br>
              <a:rPr lang="hu-HU" sz="2400" dirty="0"/>
            </a:br>
            <a:r>
              <a:rPr lang="hu-HU" sz="2400" dirty="0"/>
              <a:t>Olaj, vászon 53 × 77 cm magángyűjtemény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C73D9F3-E701-4ADC-8583-FA6D75C33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1307544"/>
            <a:ext cx="8086165" cy="5451844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99BEFFAB-F3BD-483E-8C70-7169E755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9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244C6EC-2DBA-42C2-A022-48348492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6" y="24467"/>
            <a:ext cx="8659906" cy="719603"/>
          </a:xfrm>
        </p:spPr>
        <p:txBody>
          <a:bodyPr>
            <a:normAutofit fontScale="90000"/>
          </a:bodyPr>
          <a:lstStyle/>
          <a:p>
            <a:r>
              <a:rPr lang="hu-HU" sz="1200" u="sng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Forrás:</a:t>
            </a:r>
            <a: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https://library.hungaricana.hu/hu/view/MEGY_BARA_JPM_evkonyv_1978/?query=Ligeti%20Antal%20H%C3%B6lgyfut%C3%A1r&amp;pg=379&amp;layout=s</a:t>
            </a:r>
            <a:r>
              <a:rPr lang="hu-HU" sz="1200" dirty="0"/>
              <a:t/>
            </a:r>
            <a:br>
              <a:rPr lang="hu-HU" sz="1200" dirty="0"/>
            </a:br>
            <a:endParaRPr lang="hu-HU" sz="1200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B82F3AEE-C708-4FD0-A6C4-5EF23522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79" y="609598"/>
            <a:ext cx="7780146" cy="60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44FA800D-A875-4B8A-95EA-BCFDE60B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971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1A9E110-D3C7-4D54-8A18-A5C76DCC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542"/>
            <a:ext cx="7886700" cy="502024"/>
          </a:xfrm>
        </p:spPr>
        <p:txBody>
          <a:bodyPr>
            <a:normAutofit fontScale="90000"/>
          </a:bodyPr>
          <a:lstStyle/>
          <a:p>
            <a:r>
              <a:rPr lang="hu-HU" sz="1200" b="1" u="sng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Forrás</a:t>
            </a:r>
            <a:r>
              <a:rPr lang="hu-HU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https://library.hungaricana.hu/hu/view/MEGY_BARA_JPM_evkonyv_1978/?query=Ligeti%20Antal%20H%C3%B6lgyfut%C3%A1r&amp;pg=379&amp;layout=s</a:t>
            </a:r>
            <a:r>
              <a:rPr lang="hu-HU" sz="1200" dirty="0"/>
              <a:t/>
            </a:r>
            <a:br>
              <a:rPr lang="hu-HU" sz="1200" dirty="0"/>
            </a:br>
            <a:endParaRPr lang="hu-HU" sz="120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ADD3A960-8569-4CD4-B6DE-7B93558E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13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06EB949-9CA4-4903-83A0-875A002A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64" y="591668"/>
            <a:ext cx="6992471" cy="612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68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8E0CC77-61AA-403E-AE4A-E8AC79B40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6816" cy="350702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D693C1B-06DA-4949-A727-136251E4EE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88" y="3495441"/>
            <a:ext cx="4365812" cy="326562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3E16809-2D41-4999-8756-22D37B847C66}"/>
              </a:ext>
            </a:extLst>
          </p:cNvPr>
          <p:cNvSpPr txBox="1"/>
          <p:nvPr/>
        </p:nvSpPr>
        <p:spPr>
          <a:xfrm>
            <a:off x="1631576" y="4025153"/>
            <a:ext cx="2940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Csontváry Koszta Tivadar</a:t>
            </a:r>
          </a:p>
          <a:p>
            <a:pPr algn="r"/>
            <a:endParaRPr lang="hu-HU" b="1" dirty="0"/>
          </a:p>
          <a:p>
            <a:pPr algn="r"/>
            <a:r>
              <a:rPr lang="hu-HU" dirty="0"/>
              <a:t>Magányos cédrus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1907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vásznon 194x248 cm</a:t>
            </a:r>
          </a:p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2FB94225-CA3D-4340-AA06-7F97EE6EABBE}"/>
              </a:ext>
            </a:extLst>
          </p:cNvPr>
          <p:cNvSpPr txBox="1"/>
          <p:nvPr/>
        </p:nvSpPr>
        <p:spPr>
          <a:xfrm>
            <a:off x="5934634" y="96932"/>
            <a:ext cx="2877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Ligeti Antal</a:t>
            </a:r>
          </a:p>
          <a:p>
            <a:endParaRPr lang="hu-HU" b="1" dirty="0"/>
          </a:p>
          <a:p>
            <a:r>
              <a:rPr lang="hu-HU" dirty="0"/>
              <a:t>Libanoni cédrusliget</a:t>
            </a:r>
          </a:p>
          <a:p>
            <a:endParaRPr lang="hu-HU" dirty="0"/>
          </a:p>
          <a:p>
            <a:r>
              <a:rPr lang="hu-HU" dirty="0"/>
              <a:t>1876</a:t>
            </a:r>
          </a:p>
          <a:p>
            <a:endParaRPr lang="hu-HU" dirty="0"/>
          </a:p>
          <a:p>
            <a:r>
              <a:rPr lang="hu-HU" dirty="0"/>
              <a:t>Olaj, vászon?</a:t>
            </a:r>
          </a:p>
          <a:p>
            <a:r>
              <a:rPr lang="hu-HU" dirty="0"/>
              <a:t>Magyar Tudományos Akadémia, Budapest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856959DA-B8A4-4FA4-B75A-FFE89FAE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787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900B5DF-5F81-40A8-AD06-F8FC90EF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221"/>
            <a:ext cx="7886700" cy="820276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/>
              <a:t/>
            </a:r>
            <a:br>
              <a:rPr lang="hu-HU" sz="2000" b="1" dirty="0"/>
            </a:br>
            <a:r>
              <a:rPr lang="hu-HU" sz="2800" b="1" dirty="0"/>
              <a:t>Oázis a sivatagban</a:t>
            </a:r>
            <a:r>
              <a:rPr lang="hu-HU" sz="1000" dirty="0"/>
              <a:t> </a:t>
            </a:r>
            <a:br>
              <a:rPr lang="hu-HU" sz="1000" dirty="0"/>
            </a:br>
            <a:r>
              <a:rPr lang="hu-HU" sz="2000" dirty="0"/>
              <a:t>1862 </a:t>
            </a:r>
            <a:br>
              <a:rPr lang="hu-HU" sz="2000" dirty="0"/>
            </a:br>
            <a:r>
              <a:rPr lang="hu-HU" sz="2000" dirty="0"/>
              <a:t>Olaj, vászon 127 × 187.5 cm </a:t>
            </a:r>
            <a:r>
              <a:rPr lang="hu-HU" sz="2000" dirty="0">
                <a:hlinkClick r:id="rId3"/>
              </a:rPr>
              <a:t>Magyar Nemzeti Galéria</a:t>
            </a:r>
            <a:r>
              <a:rPr lang="hu-HU" sz="2000" dirty="0"/>
              <a:t>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47D340F-E193-4A90-BEC5-A390DFF37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12" y="1185402"/>
            <a:ext cx="8202706" cy="5672598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A959665D-7B4D-4772-B88C-982632FA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7832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22465E4A-7BAE-45D3-B3FB-5E7CBADC2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27D09599-FF8E-489A-A2BE-7D3FA213AC7C}"/>
              </a:ext>
            </a:extLst>
          </p:cNvPr>
          <p:cNvSpPr txBox="1"/>
          <p:nvPr/>
        </p:nvSpPr>
        <p:spPr>
          <a:xfrm>
            <a:off x="1658471" y="21091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Taormina</a:t>
            </a:r>
          </a:p>
          <a:p>
            <a:r>
              <a:rPr lang="hu-HU" dirty="0"/>
              <a:t>1860 előtt Olaj, vászon 71 × 99 cm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77407383-53EB-4E1F-9F70-AE91070A7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313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3E06B05-D000-49AE-98A0-16D33C6795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560"/>
            <a:ext cx="9144000" cy="475488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41E9BFA8-9939-4CC7-9C0C-A201DF1FD1B9}"/>
              </a:ext>
            </a:extLst>
          </p:cNvPr>
          <p:cNvSpPr txBox="1"/>
          <p:nvPr/>
        </p:nvSpPr>
        <p:spPr>
          <a:xfrm>
            <a:off x="1766047" y="35858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Csontváry Taormina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0DFA22C9-4CC8-4EB5-B11D-7D1C0C9A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8379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B57A180-73C2-4455-8876-A87E33E9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1" y="0"/>
            <a:ext cx="7744385" cy="100203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/>
              <a:t>Vonuló tevekaraván 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1870 </a:t>
            </a:r>
            <a:br>
              <a:rPr lang="hu-HU" sz="2400" dirty="0"/>
            </a:br>
            <a:r>
              <a:rPr lang="hu-HU" sz="2400" dirty="0"/>
              <a:t>olaj, vászon: 112x192 cm Magántulajdon, Szeged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C7375E46-8382-4EE9-A8DD-5EAFE5BF1B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3" y="1002039"/>
            <a:ext cx="8749553" cy="4993562"/>
          </a:xfrm>
          <a:prstGeom prst="rect">
            <a:avLst/>
          </a:prstGeom>
        </p:spPr>
      </p:pic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098769E0-C762-4D35-9028-5DB6E779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076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065CA2C-6ABB-488E-8163-92360B10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68" y="230655"/>
            <a:ext cx="3943350" cy="791321"/>
          </a:xfrm>
        </p:spPr>
        <p:txBody>
          <a:bodyPr>
            <a:normAutofit/>
          </a:bodyPr>
          <a:lstStyle/>
          <a:p>
            <a:r>
              <a:rPr lang="hu-HU" sz="2400" b="1" dirty="0"/>
              <a:t>Pest látképe a Ferencváros felől (1866)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EE0FF0BC-285D-489E-80AA-40F37B5FD5E6}"/>
              </a:ext>
            </a:extLst>
          </p:cNvPr>
          <p:cNvSpPr txBox="1"/>
          <p:nvPr/>
        </p:nvSpPr>
        <p:spPr>
          <a:xfrm>
            <a:off x="3899647" y="723662"/>
            <a:ext cx="52443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dirty="0"/>
              <a:t>A mester többször is megörökítette a főváros különböző részeit</a:t>
            </a:r>
          </a:p>
          <a:p>
            <a:pPr algn="r"/>
            <a:r>
              <a:rPr lang="hu-HU" dirty="0"/>
              <a:t>(Forrás: Rózsa György: Budapest legszebb látképei, 1995)</a:t>
            </a:r>
            <a:br>
              <a:rPr lang="hu-HU" dirty="0"/>
            </a:b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026D4615-C9D3-4A7D-A1EA-20F813CA06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3905"/>
            <a:ext cx="9144000" cy="4663440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9F46A5B7-6C79-4BBE-B11F-967D0EBF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574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9E1FEB00-02ED-421C-BDE3-D1674368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61" y="116542"/>
            <a:ext cx="8874245" cy="588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BABCF314-ACD5-4DED-8B94-EEC20076B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576" y="0"/>
            <a:ext cx="5243014" cy="6005080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7FED214F-C570-46AE-BAAC-E0D1DDE3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61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BD9EF1E-F6B3-458C-BE56-AE79374A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53" y="1150117"/>
            <a:ext cx="7988623" cy="554065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3B18DF5-70E6-4EE0-B3D0-93A890895E1E}"/>
              </a:ext>
            </a:extLst>
          </p:cNvPr>
          <p:cNvSpPr txBox="1"/>
          <p:nvPr/>
        </p:nvSpPr>
        <p:spPr>
          <a:xfrm>
            <a:off x="580464" y="167225"/>
            <a:ext cx="7649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Ligeti Antal: </a:t>
            </a:r>
            <a:r>
              <a:rPr lang="hu-HU" dirty="0"/>
              <a:t>Pest-Buda látképe a Rózsadombról, 1870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Olaj, karton 25,5 x 37 cm Jelezve balra lent: Ligeti A.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1C7B38D7-7F1D-4554-82BC-E3A5FCA6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98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BC40C050-D1C1-4DEA-BAFA-F89159E8E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795"/>
            <a:ext cx="9144000" cy="602041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DD80848-D450-490B-9854-616E20679DB8}"/>
              </a:ext>
            </a:extLst>
          </p:cNvPr>
          <p:cNvSpPr txBox="1"/>
          <p:nvPr/>
        </p:nvSpPr>
        <p:spPr>
          <a:xfrm>
            <a:off x="510988" y="111240"/>
            <a:ext cx="758414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Tájkép ménessel</a:t>
            </a:r>
            <a:r>
              <a:rPr lang="hu-HU" dirty="0"/>
              <a:t>, 1868</a:t>
            </a:r>
          </a:p>
          <a:p>
            <a:pPr algn="ctr"/>
            <a:r>
              <a:rPr lang="hu-HU" sz="1400" dirty="0"/>
              <a:t>olaj, vászon, 101x150 cm</a:t>
            </a:r>
          </a:p>
          <a:p>
            <a:pPr algn="ctr"/>
            <a:r>
              <a:rPr lang="hu-HU" sz="1600" dirty="0"/>
              <a:t>Képzőművészeti Gyűjtemény, </a:t>
            </a:r>
            <a:r>
              <a:rPr lang="hu-HU" sz="1600" dirty="0" err="1"/>
              <a:t>ltsz</a:t>
            </a:r>
            <a:r>
              <a:rPr lang="hu-HU" sz="1600" dirty="0"/>
              <a:t>: 63.38.</a:t>
            </a:r>
          </a:p>
          <a:p>
            <a:pPr algn="ctr"/>
            <a:r>
              <a:rPr lang="hu-HU" sz="1600" dirty="0">
                <a:hlinkClick r:id="rId3"/>
              </a:rPr>
              <a:t>https://visit.exhibitonline.hu/hom-keptar/artwork/4884</a:t>
            </a:r>
            <a:endParaRPr lang="hu-HU" sz="1600" dirty="0"/>
          </a:p>
          <a:p>
            <a:pPr algn="ctr"/>
            <a:r>
              <a:rPr lang="hu-HU" dirty="0"/>
              <a:t>.</a:t>
            </a:r>
          </a:p>
        </p:txBody>
      </p:sp>
      <p:sp>
        <p:nvSpPr>
          <p:cNvPr id="6" name="Keret 5">
            <a:extLst>
              <a:ext uri="{FF2B5EF4-FFF2-40B4-BE49-F238E27FC236}">
                <a16:creationId xmlns="" xmlns:a16="http://schemas.microsoft.com/office/drawing/2014/main" id="{65678638-CFF9-49D9-A803-DEA511DC2E1D}"/>
              </a:ext>
            </a:extLst>
          </p:cNvPr>
          <p:cNvSpPr/>
          <p:nvPr/>
        </p:nvSpPr>
        <p:spPr>
          <a:xfrm>
            <a:off x="1470213" y="3254189"/>
            <a:ext cx="2832846" cy="1782126"/>
          </a:xfrm>
          <a:prstGeom prst="fram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31A18870-95AA-4FA7-8537-F001C8001E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77" y="1754326"/>
            <a:ext cx="8175445" cy="4212701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16CBFC40-C209-4BD5-934B-C077B811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73F3454-45CC-457D-AE42-584687BB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753573"/>
            <a:ext cx="8390965" cy="610442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24A620C8-E357-42EB-A9CD-34E188B06B96}"/>
              </a:ext>
            </a:extLst>
          </p:cNvPr>
          <p:cNvSpPr txBox="1"/>
          <p:nvPr/>
        </p:nvSpPr>
        <p:spPr>
          <a:xfrm>
            <a:off x="376517" y="107242"/>
            <a:ext cx="7951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Magyar Tudományos Akadémia épülete, ahol Ligeti Antal képei is megtalálhatók. A felvétel 1865 körül készült (Forrás: FSZEK Budapest Gyűjtemény)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8C42A4E-3BB2-423E-844F-4F1EA15A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877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18B73F1-2E67-43BF-8BD9-3566F7B4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614" y="1846728"/>
            <a:ext cx="6865133" cy="5031449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EB4812A8-E8D0-4C8F-9BC8-1846E8DF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23</a:t>
            </a:fld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EFAD7E8-72BA-4607-BA21-7AB5A76EA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68" y="993079"/>
            <a:ext cx="6702063" cy="50713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FCD4F204-5C4D-451F-80E2-3D28C30BF7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" y="877127"/>
            <a:ext cx="9144000" cy="60010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179C7418-12BF-4D3F-ADB0-0F47D073CBB5}"/>
              </a:ext>
            </a:extLst>
          </p:cNvPr>
          <p:cNvSpPr txBox="1"/>
          <p:nvPr/>
        </p:nvSpPr>
        <p:spPr>
          <a:xfrm>
            <a:off x="2563906" y="96216"/>
            <a:ext cx="389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Trenycsén</a:t>
            </a:r>
            <a:r>
              <a:rPr lang="hu-HU" dirty="0"/>
              <a:t> vára </a:t>
            </a:r>
          </a:p>
          <a:p>
            <a:pPr algn="ctr"/>
            <a:r>
              <a:rPr lang="hu-HU" dirty="0"/>
              <a:t>MTA</a:t>
            </a:r>
          </a:p>
        </p:txBody>
      </p:sp>
    </p:spTree>
    <p:extLst>
      <p:ext uri="{BB962C8B-B14F-4D97-AF65-F5344CB8AC3E}">
        <p14:creationId xmlns:p14="http://schemas.microsoft.com/office/powerpoint/2010/main" val="18059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72ED676-A60B-4E39-8F59-6AD34C170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235" y="349623"/>
            <a:ext cx="6732495" cy="6107068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080981CE-C5CF-469E-8A73-E48DFD1F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037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9E1FEB00-02ED-421C-BDE3-D1674368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61" y="116542"/>
            <a:ext cx="8874245" cy="588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BABCF314-ACD5-4DED-8B94-EEC20076B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576" y="0"/>
            <a:ext cx="5243014" cy="6005080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7FED214F-C570-46AE-BAAC-E0D1DDE3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50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FC0A9DC-145D-428D-B5EA-6239E7D571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" t="1942" r="998" b="2265"/>
          <a:stretch/>
        </p:blipFill>
        <p:spPr>
          <a:xfrm>
            <a:off x="0" y="1048871"/>
            <a:ext cx="8937811" cy="530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B93529B-A51F-4FA1-9DC4-4119987532F5}"/>
              </a:ext>
            </a:extLst>
          </p:cNvPr>
          <p:cNvSpPr txBox="1"/>
          <p:nvPr/>
        </p:nvSpPr>
        <p:spPr>
          <a:xfrm>
            <a:off x="372034" y="178857"/>
            <a:ext cx="8193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Magyar Nemzeti Múzeum épületéről készül felvétel az 1870-es évekből, Ligeti </a:t>
            </a:r>
            <a:r>
              <a:rPr lang="hu-HU" dirty="0" err="1"/>
              <a:t>idejéből</a:t>
            </a:r>
            <a:r>
              <a:rPr lang="hu-HU" dirty="0"/>
              <a:t>. Itt lakott a festő 1868 és 1890 között (Forrás: FSZEK Budapest Gyűjtemény)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34CD27D8-427C-47B3-82AB-937E0419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5254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BA7B190-76EA-4881-A4A8-A7AAF96A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67" y="640994"/>
            <a:ext cx="2033868" cy="513415"/>
          </a:xfrm>
        </p:spPr>
        <p:txBody>
          <a:bodyPr>
            <a:normAutofit/>
          </a:bodyPr>
          <a:lstStyle/>
          <a:p>
            <a:r>
              <a:rPr lang="hu-HU" sz="2400" dirty="0"/>
              <a:t>Támogatottjai: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1ED34C99-6DE0-4A12-AB26-2ACF08C792C0}"/>
              </a:ext>
            </a:extLst>
          </p:cNvPr>
          <p:cNvSpPr txBox="1"/>
          <p:nvPr/>
        </p:nvSpPr>
        <p:spPr>
          <a:xfrm>
            <a:off x="1049071" y="1154409"/>
            <a:ext cx="275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Mészöly Géza</a:t>
            </a:r>
          </a:p>
          <a:p>
            <a:pPr algn="ctr"/>
            <a:r>
              <a:rPr lang="hu-HU" dirty="0"/>
              <a:t>1844 - 1887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ECB9CC6-90FC-4A41-975E-2FB7FCD31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569" y="1800740"/>
            <a:ext cx="4333875" cy="48768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1AB2EB60-AEB2-4D10-AB18-E6447234C9FD}"/>
              </a:ext>
            </a:extLst>
          </p:cNvPr>
          <p:cNvSpPr txBox="1"/>
          <p:nvPr/>
        </p:nvSpPr>
        <p:spPr>
          <a:xfrm>
            <a:off x="5622094" y="1107547"/>
            <a:ext cx="233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Munkácsy Mihály</a:t>
            </a:r>
          </a:p>
          <a:p>
            <a:pPr algn="ctr"/>
            <a:r>
              <a:rPr lang="hu-HU" dirty="0"/>
              <a:t>1844 - 1900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267264F1-1840-4BC6-9D72-FCC337AF7D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00" y="1898751"/>
            <a:ext cx="3696196" cy="449190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503B6CC5-1D65-48DC-8549-F746D0FEAD71}"/>
              </a:ext>
            </a:extLst>
          </p:cNvPr>
          <p:cNvSpPr txBox="1"/>
          <p:nvPr/>
        </p:nvSpPr>
        <p:spPr>
          <a:xfrm>
            <a:off x="792512" y="6488668"/>
            <a:ext cx="3041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Pollák Zsigmond metszete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E7F7763A-3EDE-404F-90DD-50CD7BEF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27</a:t>
            </a:fld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10584FE2-FEC5-4722-9C34-08F347B67BE6}"/>
              </a:ext>
            </a:extLst>
          </p:cNvPr>
          <p:cNvSpPr txBox="1"/>
          <p:nvPr/>
        </p:nvSpPr>
        <p:spPr>
          <a:xfrm>
            <a:off x="2480154" y="115838"/>
            <a:ext cx="647429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Forrás:https</a:t>
            </a:r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://library.hungaricana.hu/hu/view/MEGY_BEKE_BMMK_41/?query=Ligeti%20Antal%20fest%C5%91&amp;pg=48&amp;layout=s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1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2B953484-59FE-436D-BBA1-D41552B4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28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44BF8ED-21E7-4408-A9E4-7BA55006B8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01" y="1206015"/>
            <a:ext cx="7080997" cy="542581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85C204D4-F496-43E9-8A68-558DFC2E1200}"/>
              </a:ext>
            </a:extLst>
          </p:cNvPr>
          <p:cNvSpPr txBox="1"/>
          <p:nvPr/>
        </p:nvSpPr>
        <p:spPr>
          <a:xfrm>
            <a:off x="628650" y="136524"/>
            <a:ext cx="7886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1" dirty="0"/>
              <a:t>A Műcsarnok (ma Képzőművészeti Egyetem) épülete az Andrássy úton. Az Országos Magyar Képzőművészeti Társulat kezdeményezésére tervezte Láng Adolf. Ligeti műveit is ezek között a falak között állították ki </a:t>
            </a:r>
            <a:r>
              <a:rPr lang="hu-HU" sz="1600" i="1" dirty="0"/>
              <a:t>(Forrás: FSZEK Budapest Gyűjtemény)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012473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2D86A972-A0A3-4EE6-9403-69AC9472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29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13D9D873-1D48-465D-A52B-9FB9C717842A}"/>
              </a:ext>
            </a:extLst>
          </p:cNvPr>
          <p:cNvSpPr txBox="1"/>
          <p:nvPr/>
        </p:nvSpPr>
        <p:spPr>
          <a:xfrm>
            <a:off x="502023" y="5793970"/>
            <a:ext cx="286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Forrás: </a:t>
            </a:r>
            <a:r>
              <a:rPr lang="hu-HU" dirty="0">
                <a:hlinkClick r:id="rId3"/>
              </a:rPr>
              <a:t>Internet </a:t>
            </a:r>
            <a:r>
              <a:rPr lang="hu-HU" dirty="0" err="1">
                <a:hlinkClick r:id="rId3"/>
              </a:rPr>
              <a:t>Archive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hlinkClick r:id="rId4"/>
              </a:rPr>
              <a:t>OSZK MEK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C322F363-E425-4EF4-AAEF-D9B1BE906D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833" y="0"/>
            <a:ext cx="54951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5A28A61E-F604-4108-B5A8-C59A1258B147}"/>
              </a:ext>
            </a:extLst>
          </p:cNvPr>
          <p:cNvSpPr txBox="1"/>
          <p:nvPr/>
        </p:nvSpPr>
        <p:spPr>
          <a:xfrm>
            <a:off x="98611" y="961961"/>
            <a:ext cx="36755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 </a:t>
            </a:r>
            <a:r>
              <a:rPr lang="hu-HU" b="1" dirty="0"/>
              <a:t>Ligeti Antal arcképe</a:t>
            </a:r>
          </a:p>
          <a:p>
            <a:pPr algn="ctr"/>
            <a:r>
              <a:rPr lang="hu-HU" dirty="0"/>
              <a:t>(1823-1890)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festmény, arckép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A magyar képírás úttörői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    Festészet, grafika</a:t>
            </a:r>
          </a:p>
          <a:p>
            <a:pPr algn="ctr"/>
            <a:r>
              <a:rPr lang="hu-HU" dirty="0"/>
              <a:t>    festőművész, rajz, arckép</a:t>
            </a:r>
          </a:p>
        </p:txBody>
      </p:sp>
    </p:spTree>
    <p:extLst>
      <p:ext uri="{BB962C8B-B14F-4D97-AF65-F5344CB8AC3E}">
        <p14:creationId xmlns:p14="http://schemas.microsoft.com/office/powerpoint/2010/main" val="107581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36EDC41-E692-4DD3-A082-55052BE060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70" y="2731598"/>
            <a:ext cx="2989061" cy="380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46D2F24-4953-49E5-8943-E3DF7ADAF0B2}"/>
              </a:ext>
            </a:extLst>
          </p:cNvPr>
          <p:cNvSpPr txBox="1"/>
          <p:nvPr/>
        </p:nvSpPr>
        <p:spPr>
          <a:xfrm>
            <a:off x="166517" y="1548611"/>
            <a:ext cx="3425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dirty="0"/>
              <a:t>Szathmáry Pap Károly</a:t>
            </a:r>
          </a:p>
          <a:p>
            <a:pPr algn="ctr"/>
            <a:endParaRPr lang="hu-HU" sz="2000" dirty="0"/>
          </a:p>
          <a:p>
            <a:pPr algn="ctr"/>
            <a:r>
              <a:rPr lang="hu-HU" sz="2000" dirty="0"/>
              <a:t>1812-1887</a:t>
            </a:r>
          </a:p>
          <a:p>
            <a:pPr algn="ctr"/>
            <a:endParaRPr lang="hu-HU" sz="2800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="" xmlns:a16="http://schemas.microsoft.com/office/drawing/2014/main" id="{D5023222-12DE-4CE6-B7C5-AA781E95C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942334"/>
              </p:ext>
            </p:extLst>
          </p:nvPr>
        </p:nvGraphicFramePr>
        <p:xfrm>
          <a:off x="6751529" y="2858294"/>
          <a:ext cx="2392471" cy="365760"/>
        </p:xfrm>
        <a:graphic>
          <a:graphicData uri="http://schemas.openxmlformats.org/drawingml/2006/table">
            <a:tbl>
              <a:tblPr/>
              <a:tblGrid>
                <a:gridCol w="240112">
                  <a:extLst>
                    <a:ext uri="{9D8B030D-6E8A-4147-A177-3AD203B41FA5}">
                      <a16:colId xmlns="" xmlns:a16="http://schemas.microsoft.com/office/drawing/2014/main" val="1346914633"/>
                    </a:ext>
                  </a:extLst>
                </a:gridCol>
                <a:gridCol w="2152359">
                  <a:extLst>
                    <a:ext uri="{9D8B030D-6E8A-4147-A177-3AD203B41FA5}">
                      <a16:colId xmlns="" xmlns:a16="http://schemas.microsoft.com/office/drawing/2014/main" val="14329724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hu-HU" dirty="0">
                        <a:effectLst/>
                      </a:endParaRPr>
                    </a:p>
                  </a:txBody>
                  <a:tcPr marR="228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hu-H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3979369"/>
                  </a:ext>
                </a:extLst>
              </a:tr>
            </a:tbl>
          </a:graphicData>
        </a:graphic>
      </p:graphicFrame>
      <p:sp>
        <p:nvSpPr>
          <p:cNvPr id="12" name="Dia számának helye 11">
            <a:extLst>
              <a:ext uri="{FF2B5EF4-FFF2-40B4-BE49-F238E27FC236}">
                <a16:creationId xmlns="" xmlns:a16="http://schemas.microsoft.com/office/drawing/2014/main" id="{C0B36F2A-8D03-409E-B410-6A9C2186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3</a:t>
            </a:fld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68A06D0-3D4A-4A75-9601-C2C57560A1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672" y="-96990"/>
            <a:ext cx="4647530" cy="53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1F81392-B0D0-4FA6-ADFA-5673D9D910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4716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205AF31-128A-4829-B96D-4F41F6125E26}"/>
              </a:ext>
            </a:extLst>
          </p:cNvPr>
          <p:cNvSpPr txBox="1"/>
          <p:nvPr/>
        </p:nvSpPr>
        <p:spPr>
          <a:xfrm>
            <a:off x="4840942" y="641010"/>
            <a:ext cx="4222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1" dirty="0"/>
              <a:t>A </a:t>
            </a:r>
            <a:r>
              <a:rPr lang="hu-HU" b="1" i="1" dirty="0"/>
              <a:t>Ligeti Antal </a:t>
            </a:r>
            <a:r>
              <a:rPr lang="hu-HU" i="1" dirty="0"/>
              <a:t>síremléke az </a:t>
            </a:r>
          </a:p>
          <a:p>
            <a:r>
              <a:rPr lang="hu-HU" i="1" dirty="0"/>
              <a:t>Új Idők 1897. november 14-én megjelent számában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76B42CA-1EFE-47EF-8D6F-BBF3204F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188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="" xmlns:a16="http://schemas.microsoft.com/office/drawing/2014/main" id="{8C45A3C4-E8C7-456A-BA61-611B7F1A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31</a:t>
            </a:fld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139BCD2-AE54-4A7D-828D-9045C571D65E}"/>
              </a:ext>
            </a:extLst>
          </p:cNvPr>
          <p:cNvSpPr txBox="1"/>
          <p:nvPr/>
        </p:nvSpPr>
        <p:spPr>
          <a:xfrm>
            <a:off x="152400" y="4478914"/>
            <a:ext cx="8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sz="1400" dirty="0"/>
              <a:t>Forrás:</a:t>
            </a:r>
          </a:p>
          <a:p>
            <a:r>
              <a:rPr lang="hu-HU" sz="1400" dirty="0">
                <a:hlinkClick r:id="rId2"/>
              </a:rPr>
              <a:t>https://library.hungaricana.hu/hu/view/BFLV_BTF_2015_12/?query=Ligeti%20Antal%20fest%C5%91&amp;pg=93&amp;layout=s</a:t>
            </a:r>
            <a:endParaRPr lang="hu-HU" sz="1400" dirty="0"/>
          </a:p>
          <a:p>
            <a:endParaRPr lang="hu-HU" sz="1400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08F9242-D3BA-4D49-965A-910037474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136524"/>
            <a:ext cx="5763488" cy="438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077AEA1-80F1-4B2C-B0B7-177F9EC53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03" y="802803"/>
            <a:ext cx="3748362" cy="32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F4A718A7-5410-4627-90CC-A23152DA12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2383" y="-319087"/>
            <a:ext cx="5576868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5D30D14D-B0B3-4557-A6C3-E82BF6635333}"/>
              </a:ext>
            </a:extLst>
          </p:cNvPr>
          <p:cNvSpPr txBox="1"/>
          <p:nvPr/>
        </p:nvSpPr>
        <p:spPr>
          <a:xfrm>
            <a:off x="5474485" y="5719482"/>
            <a:ext cx="33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Összeállította: </a:t>
            </a:r>
            <a:r>
              <a:rPr lang="hu-HU" dirty="0" err="1"/>
              <a:t>Haranghyné</a:t>
            </a:r>
            <a:r>
              <a:rPr lang="hu-HU" dirty="0"/>
              <a:t> Anka</a:t>
            </a:r>
          </a:p>
          <a:p>
            <a:pPr algn="ctr"/>
            <a:r>
              <a:rPr lang="hu-HU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451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A151BB8-E2F2-4E43-929D-408F685A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707" y="390242"/>
            <a:ext cx="3218330" cy="84688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/>
              <a:t>id. Markó Károly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1790-1860</a:t>
            </a:r>
            <a:br>
              <a:rPr lang="hu-HU" sz="1800" dirty="0"/>
            </a:br>
            <a:endParaRPr lang="hu-HU" sz="1800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5C93C78-1422-4F20-8544-0646BDA29B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553" y="1391528"/>
            <a:ext cx="3026488" cy="3709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B9109A90-E9A0-44DB-8DFC-A01B677C23A0}"/>
              </a:ext>
            </a:extLst>
          </p:cNvPr>
          <p:cNvSpPr txBox="1"/>
          <p:nvPr/>
        </p:nvSpPr>
        <p:spPr>
          <a:xfrm>
            <a:off x="4280037" y="512846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/>
              <a:t>Markó</a:t>
            </a:r>
            <a:r>
              <a:rPr lang="hu-HU" dirty="0"/>
              <a:t> az első magyar</a:t>
            </a:r>
          </a:p>
          <a:p>
            <a:pPr algn="r"/>
            <a:r>
              <a:rPr lang="hu-HU" dirty="0"/>
              <a:t>származású művész, akinek arcképe a világhírű mesterek Pantheonjába, a firenzei </a:t>
            </a:r>
            <a:r>
              <a:rPr lang="hu-HU" dirty="0" err="1"/>
              <a:t>Pittibe</a:t>
            </a:r>
            <a:r>
              <a:rPr lang="hu-HU" dirty="0"/>
              <a:t> került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E815E12B-8AB2-4911-B520-9446759E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4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85CD737-3044-421A-B77A-E49F3441B6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297" y="-79408"/>
            <a:ext cx="4289334" cy="47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4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6A0F395-E196-4A35-9E8E-08890ABCAC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17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CB73DB8-3DC7-4C79-8967-133AF469DA03}"/>
              </a:ext>
            </a:extLst>
          </p:cNvPr>
          <p:cNvSpPr txBox="1"/>
          <p:nvPr/>
        </p:nvSpPr>
        <p:spPr>
          <a:xfrm>
            <a:off x="528917" y="251460"/>
            <a:ext cx="3971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/>
              <a:t>id. Markó Károly</a:t>
            </a:r>
          </a:p>
          <a:p>
            <a:pPr algn="r"/>
            <a:r>
              <a:rPr lang="hu-HU" dirty="0"/>
              <a:t>1790-1860</a:t>
            </a:r>
          </a:p>
          <a:p>
            <a:pPr algn="r"/>
            <a:r>
              <a:rPr lang="hu-HU" dirty="0"/>
              <a:t>Készült: 1820</a:t>
            </a:r>
          </a:p>
          <a:p>
            <a:pPr algn="r"/>
            <a:r>
              <a:rPr lang="hu-HU" i="1" dirty="0"/>
              <a:t>Visegrád</a:t>
            </a:r>
          </a:p>
          <a:p>
            <a:pPr algn="r"/>
            <a:r>
              <a:rPr lang="hu-HU" i="1" dirty="0"/>
              <a:t>Olaj, vászon</a:t>
            </a:r>
          </a:p>
          <a:p>
            <a:pPr algn="r"/>
            <a:r>
              <a:rPr lang="hu-HU" i="1" dirty="0"/>
              <a:t>58,5x</a:t>
            </a:r>
            <a:r>
              <a:rPr lang="hu-HU" dirty="0"/>
              <a:t>× 83,5 cm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9A88DD6-FAB5-46E2-80A0-FB67903B18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77540"/>
            <a:ext cx="5224330" cy="355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312EE8F-C94E-4526-BE7E-644B09BCF8B1}"/>
              </a:ext>
            </a:extLst>
          </p:cNvPr>
          <p:cNvSpPr txBox="1"/>
          <p:nvPr/>
        </p:nvSpPr>
        <p:spPr>
          <a:xfrm>
            <a:off x="5224331" y="3495795"/>
            <a:ext cx="2512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Ligeti Antal</a:t>
            </a:r>
          </a:p>
          <a:p>
            <a:r>
              <a:rPr lang="hu-HU" dirty="0"/>
              <a:t>Visegrád</a:t>
            </a:r>
          </a:p>
          <a:p>
            <a:r>
              <a:rPr lang="hu-HU" dirty="0"/>
              <a:t>1860</a:t>
            </a:r>
          </a:p>
          <a:p>
            <a:r>
              <a:rPr lang="hu-HU" dirty="0"/>
              <a:t>Olaj, vászon 28 × 42 cm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A7E61B8E-0811-47C6-92C5-C6224753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5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B972B0B-9C6D-4DFA-BD9D-80775A63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083C945-459A-436C-9BBC-3E9417A52D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950" cy="5387788"/>
          </a:xfrm>
          <a:prstGeom prst="rect">
            <a:avLst/>
          </a:prstGeom>
        </p:spPr>
      </p:pic>
      <p:sp>
        <p:nvSpPr>
          <p:cNvPr id="7" name="Keret 6">
            <a:extLst>
              <a:ext uri="{FF2B5EF4-FFF2-40B4-BE49-F238E27FC236}">
                <a16:creationId xmlns="" xmlns:a16="http://schemas.microsoft.com/office/drawing/2014/main" id="{06B4293E-1907-4206-9307-2EE327A3E5D7}"/>
              </a:ext>
            </a:extLst>
          </p:cNvPr>
          <p:cNvSpPr/>
          <p:nvPr/>
        </p:nvSpPr>
        <p:spPr>
          <a:xfrm>
            <a:off x="1407459" y="4500283"/>
            <a:ext cx="1344706" cy="69924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="" xmlns:a16="http://schemas.microsoft.com/office/drawing/2014/main" id="{C5FE1DFF-3FD7-4EFA-8702-194CFE9C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72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9898186-67A5-4153-933C-3C395D84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65" y="4884054"/>
            <a:ext cx="38447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/>
              <a:t>Gróf Károlyi István 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200" dirty="0"/>
              <a:t>(Bécs, 1797. november 18. – Fót, 1881. június 12.) </a:t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>gróf, főispán, politikus, akadémikus, </a:t>
            </a:r>
            <a:br>
              <a:rPr lang="hu-HU" sz="2200" dirty="0"/>
            </a:br>
            <a:r>
              <a:rPr lang="hu-HU" sz="2200" dirty="0"/>
              <a:t>Újpest alapítója.</a:t>
            </a:r>
            <a:r>
              <a:rPr lang="hu-HU" sz="1050" dirty="0"/>
              <a:t> </a:t>
            </a:r>
            <a:br>
              <a:rPr lang="hu-HU" sz="1050" dirty="0"/>
            </a:br>
            <a:r>
              <a:rPr lang="hu-HU" sz="2200" dirty="0"/>
              <a:t>Pollák Zsigmond metszete</a:t>
            </a:r>
            <a:br>
              <a:rPr lang="hu-HU" sz="2200" dirty="0"/>
            </a:br>
            <a:endParaRPr lang="hu-HU" sz="2200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8CD509EB-99AC-4856-8158-F12EFC008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643" y="755960"/>
            <a:ext cx="2689886" cy="322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4A231E7-6799-4EE9-B68E-490D6BE7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7</a:t>
            </a:fld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D2D392F3-0846-4713-A3C6-781EBE89F5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770" y="0"/>
            <a:ext cx="4135641" cy="46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B3880D6-F5F5-41AF-91AC-DFDD83CD8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Károlyi kastély Fót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E081277-A4F4-4803-A419-9FF153049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3" y="1371156"/>
            <a:ext cx="7902817" cy="5289620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3CAF647A-C241-4278-B4AC-29CDD267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343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D58AFAD-1E74-4634-8288-1E1630E7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62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Olasz táj</a:t>
            </a:r>
            <a:br>
              <a:rPr lang="hu-HU" sz="2800" dirty="0"/>
            </a:br>
            <a:r>
              <a:rPr lang="hu-HU" sz="2800" dirty="0"/>
              <a:t> </a:t>
            </a:r>
            <a:r>
              <a:rPr lang="hu-HU" sz="2000" dirty="0"/>
              <a:t>1867 </a:t>
            </a:r>
            <a:br>
              <a:rPr lang="hu-HU" sz="2000" dirty="0"/>
            </a:br>
            <a:r>
              <a:rPr lang="hu-HU" sz="2000" dirty="0"/>
              <a:t>Olaj, vászon 31.6 × 50 cm</a:t>
            </a:r>
            <a:r>
              <a:rPr lang="hu-HU" sz="2000" dirty="0">
                <a:hlinkClick r:id="rId3"/>
              </a:rPr>
              <a:t> Magyar Nemzeti Galéria</a:t>
            </a:r>
            <a:r>
              <a:rPr lang="hu-HU" sz="2000" dirty="0"/>
              <a:t>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4952F155-1317-452E-A229-D1B078E311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79184"/>
            <a:ext cx="7959538" cy="5478815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6C83A77D-1CA8-49FE-BA08-4503935C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D1D7-5A82-4A7A-BA78-F22EFC5C3A0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73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15914</TotalTime>
  <Words>389</Words>
  <Application>Microsoft Office PowerPoint</Application>
  <PresentationFormat>Diavetítés a képernyőre (4:3 oldalarány)</PresentationFormat>
  <Paragraphs>117</Paragraphs>
  <Slides>31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Office Theme</vt:lpstr>
      <vt:lpstr>PowerPoint bemutató</vt:lpstr>
      <vt:lpstr>PowerPoint bemutató</vt:lpstr>
      <vt:lpstr>PowerPoint bemutató</vt:lpstr>
      <vt:lpstr>id. Markó Károly 1790-1860 </vt:lpstr>
      <vt:lpstr>PowerPoint bemutató</vt:lpstr>
      <vt:lpstr>PowerPoint bemutató</vt:lpstr>
      <vt:lpstr>Gróf Károlyi István   (Bécs, 1797. november 18. – Fót, 1881. június 12.)   gróf, főispán, politikus, akadémikus,  Újpest alapítója.  Pollák Zsigmond metszete </vt:lpstr>
      <vt:lpstr>Károlyi kastély Fót</vt:lpstr>
      <vt:lpstr>Olasz táj  1867  Olaj, vászon 31.6 × 50 cm Magyar Nemzeti Galéria, Budapest</vt:lpstr>
      <vt:lpstr>PowerPoint bemutató</vt:lpstr>
      <vt:lpstr>Názáret  1862  Olaj, vászon 53 × 77 cm magángyűjtemény</vt:lpstr>
      <vt:lpstr>Forrás:  https://library.hungaricana.hu/hu/view/MEGY_BARA_JPM_evkonyv_1978/?query=Ligeti%20Antal%20H%C3%B6lgyfut%C3%A1r&amp;pg=379&amp;layout=s </vt:lpstr>
      <vt:lpstr>Forrás https://library.hungaricana.hu/hu/view/MEGY_BARA_JPM_evkonyv_1978/?query=Ligeti%20Antal%20H%C3%B6lgyfut%C3%A1r&amp;pg=379&amp;layout=s </vt:lpstr>
      <vt:lpstr>PowerPoint bemutató</vt:lpstr>
      <vt:lpstr> Oázis a sivatagban  1862  Olaj, vászon 127 × 187.5 cm Magyar Nemzeti Galéria, Budapest</vt:lpstr>
      <vt:lpstr>PowerPoint bemutató</vt:lpstr>
      <vt:lpstr>PowerPoint bemutató</vt:lpstr>
      <vt:lpstr>Vonuló tevekaraván  1870  olaj, vászon: 112x192 cm Magántulajdon, Szeged</vt:lpstr>
      <vt:lpstr>Pest látképe a Ferencváros felől (1866)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Támogatottjai: 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Haranghy Géza</dc:creator>
  <cp:lastModifiedBy>Judit</cp:lastModifiedBy>
  <cp:revision>72</cp:revision>
  <dcterms:created xsi:type="dcterms:W3CDTF">2024-03-04T15:29:28Z</dcterms:created>
  <dcterms:modified xsi:type="dcterms:W3CDTF">2024-03-27T20:48:22Z</dcterms:modified>
</cp:coreProperties>
</file>