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4"/>
  </p:notesMasterIdLst>
  <p:sldIdLst>
    <p:sldId id="266" r:id="rId2"/>
    <p:sldId id="258" r:id="rId3"/>
    <p:sldId id="260" r:id="rId4"/>
    <p:sldId id="294" r:id="rId5"/>
    <p:sldId id="284" r:id="rId6"/>
    <p:sldId id="265" r:id="rId7"/>
    <p:sldId id="296" r:id="rId8"/>
    <p:sldId id="262" r:id="rId9"/>
    <p:sldId id="285" r:id="rId10"/>
    <p:sldId id="289" r:id="rId11"/>
    <p:sldId id="263" r:id="rId12"/>
    <p:sldId id="264" r:id="rId13"/>
    <p:sldId id="270" r:id="rId14"/>
    <p:sldId id="286" r:id="rId15"/>
    <p:sldId id="287" r:id="rId16"/>
    <p:sldId id="290" r:id="rId17"/>
    <p:sldId id="276" r:id="rId18"/>
    <p:sldId id="291" r:id="rId19"/>
    <p:sldId id="274" r:id="rId20"/>
    <p:sldId id="271" r:id="rId21"/>
    <p:sldId id="272" r:id="rId22"/>
    <p:sldId id="273" r:id="rId23"/>
    <p:sldId id="277" r:id="rId24"/>
    <p:sldId id="275" r:id="rId25"/>
    <p:sldId id="278" r:id="rId26"/>
    <p:sldId id="279" r:id="rId27"/>
    <p:sldId id="280" r:id="rId28"/>
    <p:sldId id="293" r:id="rId29"/>
    <p:sldId id="283" r:id="rId30"/>
    <p:sldId id="282" r:id="rId31"/>
    <p:sldId id="288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115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72E1B-387C-404D-806C-D3E3DF78228C}" type="datetimeFigureOut">
              <a:rPr lang="hu-HU" smtClean="0"/>
              <a:t>2024. 03. 14.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DF7C-6473-427A-AD03-C52788E64ABA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57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C96D62F-52B2-47C0-BEC4-1A423A44F2BC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2349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18511-1206-4D38-8067-70BEDC72421F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870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8520-C91D-45CB-B477-AB0C0F460A6C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8673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7DC4-61A4-4F2C-9158-6476A057384B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025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F71269-FE40-423A-B382-E591F8A63D28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0080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80F7-04BC-4CCF-9762-A52D188A6819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245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BAC2-1F05-4982-B7D9-CE72336EF7F2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342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5A14-C603-4162-9554-6B8E634E76C4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8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09316-639D-49BE-A1D2-3F780682117A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358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D12D1C-699B-4AB3-A00A-71B07EE00A60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311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21F2E1-E15B-4346-9939-6F2F061DEA98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2BBEBC33-A9FA-4550-888D-D054E4148B15}" type="datetime1">
              <a:rPr lang="hu-HU" smtClean="0"/>
              <a:t>2024. 03. 14.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0BD1DEE-205E-4A73-ADEC-34C54E0E1D9E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58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mandadb.hu/tetel/60964/Tornyai_Janos_Bus_magyar_sors_Oneletrajz__leirokartonj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ek.oszk.hu/05300/05369/html/szuletes.ht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YA0NygFySMQ?t=63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n.m.wikipedia.org/wiki/File:Academie_Julian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ibrary.hungaricana.hu/hu/view/SzeremleiTarsasagEK_2009/?query=Tornyai%20J%C3%A1nos%20fest%C5%91&amp;pg=350&amp;layout=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D85FBED-4489-4D81-AC02-78B90ECE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972" y="4267862"/>
            <a:ext cx="2662344" cy="1049235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/>
              <a:t>Csaknem 40 év után újra Tornyai János-kiállítás nyílt a Szolnoki Galériában</a:t>
            </a:r>
            <a:br>
              <a:rPr lang="hu-HU" sz="2400" b="1" dirty="0"/>
            </a:br>
            <a:endParaRPr lang="hu-HU" sz="24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814269C-0B39-4ACB-BC35-65BA45F5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EE7DB651-0E80-4489-8ECF-64F16C7D9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21" y="3208250"/>
            <a:ext cx="5908525" cy="33258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2EB5D219-5463-4468-B3F0-8D7F8F6607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54" y="2801"/>
            <a:ext cx="5527325" cy="369962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CD1E8B9-F933-43AA-88D1-FD3394F5C4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867" y="107577"/>
            <a:ext cx="2111016" cy="28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BA5AD86-D6AF-4FE8-BC7F-76374113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10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DBD8B6D1-06EE-4E77-8883-26A91D9C8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27" y="1332343"/>
            <a:ext cx="1861612" cy="18616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201493A7-C58C-4563-8865-D73644EE533A}"/>
              </a:ext>
            </a:extLst>
          </p:cNvPr>
          <p:cNvSpPr txBox="1"/>
          <p:nvPr/>
        </p:nvSpPr>
        <p:spPr>
          <a:xfrm>
            <a:off x="3502019" y="1188035"/>
            <a:ext cx="177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Pásztor János</a:t>
            </a:r>
          </a:p>
          <a:p>
            <a:r>
              <a:rPr lang="hu-HU" dirty="0"/>
              <a:t>Szobrász művész</a:t>
            </a: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2CFDDE2-2292-4452-AB4F-2DC094CC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902" y="1199135"/>
            <a:ext cx="1874585" cy="222986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C40ED43E-3F1F-4B51-A055-BCF5ECCE13D4}"/>
              </a:ext>
            </a:extLst>
          </p:cNvPr>
          <p:cNvSpPr txBox="1"/>
          <p:nvPr/>
        </p:nvSpPr>
        <p:spPr>
          <a:xfrm>
            <a:off x="7624791" y="1199136"/>
            <a:ext cx="148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Endre Béla</a:t>
            </a:r>
          </a:p>
          <a:p>
            <a:r>
              <a:rPr lang="hu-HU" dirty="0"/>
              <a:t>festőművész</a:t>
            </a: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C2E4A619-32DA-415F-80F0-CD2D0E8F7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27" y="3959447"/>
            <a:ext cx="1912530" cy="249393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="" xmlns:a16="http://schemas.microsoft.com/office/drawing/2014/main" id="{79F37462-28DC-4EEE-94BF-96BB397D5EC3}"/>
              </a:ext>
            </a:extLst>
          </p:cNvPr>
          <p:cNvSpPr txBox="1"/>
          <p:nvPr/>
        </p:nvSpPr>
        <p:spPr>
          <a:xfrm>
            <a:off x="3482039" y="3858930"/>
            <a:ext cx="168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Rudnai Gyula</a:t>
            </a:r>
          </a:p>
          <a:p>
            <a:r>
              <a:rPr lang="hu-HU" dirty="0"/>
              <a:t>Festőművész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="" xmlns:a16="http://schemas.microsoft.com/office/drawing/2014/main" id="{16CD453D-A9CC-4A77-8F03-117CD2F62B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214" y="3849084"/>
            <a:ext cx="2055273" cy="3163991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="" xmlns:a16="http://schemas.microsoft.com/office/drawing/2014/main" id="{D09BCE25-CCEE-4486-9335-3F08FFDDBF3D}"/>
              </a:ext>
            </a:extLst>
          </p:cNvPr>
          <p:cNvSpPr txBox="1"/>
          <p:nvPr/>
        </p:nvSpPr>
        <p:spPr>
          <a:xfrm>
            <a:off x="7703161" y="3806663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Kiss Lajos </a:t>
            </a:r>
          </a:p>
          <a:p>
            <a:r>
              <a:rPr lang="hu-HU" dirty="0"/>
              <a:t>Néprajzkutató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="" xmlns:a16="http://schemas.microsoft.com/office/drawing/2014/main" id="{73C2D4FF-0E28-4607-A6F4-EAD93F756870}"/>
              </a:ext>
            </a:extLst>
          </p:cNvPr>
          <p:cNvSpPr txBox="1"/>
          <p:nvPr/>
        </p:nvSpPr>
        <p:spPr>
          <a:xfrm>
            <a:off x="1712746" y="179380"/>
            <a:ext cx="6589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 Alföldi Művészek Társasága </a:t>
            </a:r>
            <a:r>
              <a:rPr lang="hu-HU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Jövendő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címmel folyóiratot indított</a:t>
            </a: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7C05771-AD1E-40FF-A95B-DD7C259E1A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0" y="12110"/>
            <a:ext cx="1489243" cy="19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1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9BF26EC-38FA-41FF-A5A0-512D87A7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8" y="959224"/>
            <a:ext cx="6460994" cy="949274"/>
          </a:xfrm>
        </p:spPr>
        <p:txBody>
          <a:bodyPr>
            <a:noAutofit/>
          </a:bodyPr>
          <a:lstStyle/>
          <a:p>
            <a:endParaRPr lang="hu-HU" sz="18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996B761-2929-4170-B344-217F63D1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11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755A46B-1A9E-4272-8707-A0799188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5506"/>
            <a:ext cx="9105243" cy="701302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87EB985-90FD-496E-A38B-0C601EEF42F3}"/>
              </a:ext>
            </a:extLst>
          </p:cNvPr>
          <p:cNvSpPr txBox="1"/>
          <p:nvPr/>
        </p:nvSpPr>
        <p:spPr>
          <a:xfrm>
            <a:off x="4370294" y="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800" dirty="0">
                <a:solidFill>
                  <a:schemeClr val="bg1"/>
                </a:solidFill>
              </a:rPr>
              <a:t>Bús magyar sors, 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1910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Ezer év mesterművei.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Corvina, Budapest, 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1987, 417. kép.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Fotó: Schiller Alfréd</a:t>
            </a:r>
            <a:br>
              <a:rPr lang="hu-HU" sz="1800" dirty="0">
                <a:solidFill>
                  <a:schemeClr val="bg1"/>
                </a:solidFill>
              </a:rPr>
            </a:br>
            <a:r>
              <a:rPr lang="hu-HU" sz="1800" dirty="0">
                <a:solidFill>
                  <a:schemeClr val="bg1"/>
                </a:solidFill>
              </a:rPr>
              <a:t>Hódmezővásárhely, Tornyai János Múzeum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D20B70D2-C58F-4B55-B050-A9B4F48FA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35" y="187801"/>
            <a:ext cx="7511473" cy="1312480"/>
          </a:xfrm>
        </p:spPr>
        <p:txBody>
          <a:bodyPr>
            <a:normAutofit/>
          </a:bodyPr>
          <a:lstStyle/>
          <a:p>
            <a:r>
              <a:rPr lang="hu-HU" sz="1300" b="1" dirty="0">
                <a:hlinkClick r:id="rId2"/>
              </a:rPr>
              <a:t>MAGYAR NEMZETI DIGITÁLIS ARCHIVUM</a:t>
            </a:r>
            <a:r>
              <a:rPr lang="hu-HU" sz="1300" dirty="0">
                <a:hlinkClick r:id="rId2"/>
              </a:rPr>
              <a:t/>
            </a:r>
            <a:br>
              <a:rPr lang="hu-HU" sz="1300" dirty="0">
                <a:hlinkClick r:id="rId2"/>
              </a:rPr>
            </a:br>
            <a:r>
              <a:rPr lang="hu-HU" sz="1300" dirty="0">
                <a:hlinkClick r:id="rId2"/>
              </a:rPr>
              <a:t>https://mandadb.hu/tetel/60964/Tornyai_Janos_Bus_magyar_sors_Oneletrajz__leirokartonja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1079441-30ED-49BD-9968-4BB2B27F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12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09D855E3-ED5E-4977-8B11-2E5ADAA0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60" y="951322"/>
            <a:ext cx="8525166" cy="57188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="" xmlns:a16="http://schemas.microsoft.com/office/drawing/2014/main" id="{23FCF2F3-80F0-47CA-BAAB-180DFE15A7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785" y="2199390"/>
            <a:ext cx="3242559" cy="24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935BAD7-F03C-4AB9-8DC9-D09AFDE1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13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60E8FCC-42DD-4900-9B96-E8CE7774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26" y="1151219"/>
            <a:ext cx="7669395" cy="540948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F36D99F-DBD8-49D5-8776-27977E8EF979}"/>
              </a:ext>
            </a:extLst>
          </p:cNvPr>
          <p:cNvSpPr txBox="1"/>
          <p:nvPr/>
        </p:nvSpPr>
        <p:spPr>
          <a:xfrm>
            <a:off x="2286000" y="3946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JUSS</a:t>
            </a:r>
          </a:p>
          <a:p>
            <a:pPr algn="ctr"/>
            <a:r>
              <a:rPr lang="hu-HU" dirty="0"/>
              <a:t>1920 körül - Olaj, vászon, 99,3x137,8 cm</a:t>
            </a:r>
          </a:p>
          <a:p>
            <a:pPr algn="ctr"/>
            <a:r>
              <a:rPr lang="hu-HU" dirty="0"/>
              <a:t>Magyar Nemzeti Galéria </a:t>
            </a:r>
          </a:p>
        </p:txBody>
      </p:sp>
    </p:spTree>
    <p:extLst>
      <p:ext uri="{BB962C8B-B14F-4D97-AF65-F5344CB8AC3E}">
        <p14:creationId xmlns:p14="http://schemas.microsoft.com/office/powerpoint/2010/main" val="19970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79AC24E3-000C-457B-9FEA-6398CBA3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14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2772D599-AFF2-40CD-944D-6C42FD6ACE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67075" y="857250"/>
            <a:ext cx="6858000" cy="51435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31455178-CA09-4322-9CFF-554AEF5A4F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36" y="0"/>
            <a:ext cx="4179149" cy="314661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="" xmlns:a16="http://schemas.microsoft.com/office/drawing/2014/main" id="{A87D1A4D-6E32-49A2-94DF-89135B063C85}"/>
              </a:ext>
            </a:extLst>
          </p:cNvPr>
          <p:cNvSpPr txBox="1"/>
          <p:nvPr/>
        </p:nvSpPr>
        <p:spPr>
          <a:xfrm>
            <a:off x="842682" y="3281082"/>
            <a:ext cx="2626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Munkácsy Mihály </a:t>
            </a:r>
          </a:p>
          <a:p>
            <a:pPr algn="ctr"/>
            <a:r>
              <a:rPr lang="hu-HU" dirty="0"/>
              <a:t>Milton</a:t>
            </a:r>
          </a:p>
          <a:p>
            <a:pPr algn="ctr"/>
            <a:r>
              <a:rPr lang="hu-HU" dirty="0"/>
              <a:t>1878</a:t>
            </a:r>
          </a:p>
          <a:p>
            <a:pPr algn="ctr"/>
            <a:r>
              <a:rPr lang="hu-HU" dirty="0"/>
              <a:t>Olaj, vásznon</a:t>
            </a:r>
          </a:p>
          <a:p>
            <a:pPr algn="ctr"/>
            <a:r>
              <a:rPr lang="hu-HU" dirty="0"/>
              <a:t>93,8x123,9 cm</a:t>
            </a:r>
          </a:p>
        </p:txBody>
      </p:sp>
    </p:spTree>
    <p:extLst>
      <p:ext uri="{BB962C8B-B14F-4D97-AF65-F5344CB8AC3E}">
        <p14:creationId xmlns:p14="http://schemas.microsoft.com/office/powerpoint/2010/main" val="10170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4499C25A-F25A-48F7-BAE1-718FA67F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2E36BB9-1FA9-42A1-A4EF-EC188440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15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1184674C-C04D-4070-89FA-D20AFFDE8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4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506D1C5-70F4-491B-BD4B-00E37AE3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D59F1A8-479A-4F6C-9318-B1F5B344B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16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6D23540-5CDD-41D4-85CD-0D4CCD677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2331" cy="65730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A95418A-E85C-4001-A16A-25B8AEC0E0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1"/>
            <a:ext cx="1504095" cy="20237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F6B3B3A-2FC3-480A-B025-6D7C9A10E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341" y="0"/>
            <a:ext cx="1350558" cy="19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8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2AC4039-2584-4298-B62B-063B21F7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373CBDB2-CAAA-4583-AA6B-819D6312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17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61B6580A-71E0-4E17-9F15-80CC7CC2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6" y="510988"/>
            <a:ext cx="8358607" cy="53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F05ED05-B511-4B8F-991B-1F0ADB6E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C393BA7-5156-4BB0-8707-D6DF7BE7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127AE881-7C18-4862-A2F6-88D2F0E1D6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0834" cy="64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C8EA3D7B-7986-4F66-9B91-45102D41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19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FB90C54-01E7-41BD-826F-F42CF89710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329"/>
            <a:ext cx="4250826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C72022E0-9CE5-4B35-8E04-CB14A6B60DE3}"/>
              </a:ext>
            </a:extLst>
          </p:cNvPr>
          <p:cNvSpPr txBox="1"/>
          <p:nvPr/>
        </p:nvSpPr>
        <p:spPr>
          <a:xfrm>
            <a:off x="4093535" y="2168168"/>
            <a:ext cx="46889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(1932. dec. 6.) ezt olvashatjuk: 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"Soha nem lehet igazi juss, ha nem szakadozott, rongyos (vaksötét-világos) kezeléssel, mint a viharfelhő)!!! Az ítéletidő!!!... Az ecsetkezelésen fordul meg minden!"</a:t>
            </a:r>
          </a:p>
        </p:txBody>
      </p:sp>
    </p:spTree>
    <p:extLst>
      <p:ext uri="{BB962C8B-B14F-4D97-AF65-F5344CB8AC3E}">
        <p14:creationId xmlns:p14="http://schemas.microsoft.com/office/powerpoint/2010/main" val="27077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4148423-6370-45D4-BD5C-67654EB4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="" xmlns:a16="http://schemas.microsoft.com/office/drawing/2014/main" id="{10D12230-8B63-459A-A929-91F6F350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E6CA3FB1-F283-4F58-BF7C-0F372DAFF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9525"/>
            <a:ext cx="9086850" cy="683895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D936EEFF-ECF2-4670-93F4-5D9B5E1425C0}"/>
              </a:ext>
            </a:extLst>
          </p:cNvPr>
          <p:cNvSpPr txBox="1"/>
          <p:nvPr/>
        </p:nvSpPr>
        <p:spPr>
          <a:xfrm>
            <a:off x="6212540" y="115651"/>
            <a:ext cx="2602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dirty="0">
                <a:solidFill>
                  <a:schemeClr val="bg1"/>
                </a:solidFill>
              </a:rPr>
              <a:t>A műterem ablaka </a:t>
            </a:r>
            <a:r>
              <a:rPr lang="hu-HU" dirty="0">
                <a:solidFill>
                  <a:schemeClr val="bg1"/>
                </a:solidFill>
              </a:rPr>
              <a:t>(1934)</a:t>
            </a:r>
          </a:p>
        </p:txBody>
      </p:sp>
    </p:spTree>
    <p:extLst>
      <p:ext uri="{BB962C8B-B14F-4D97-AF65-F5344CB8AC3E}">
        <p14:creationId xmlns:p14="http://schemas.microsoft.com/office/powerpoint/2010/main" val="30760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894E57E-BA2C-4C66-8299-F66D75F26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C42AE5A-4D75-4B38-81E3-43F6C333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95"/>
            <a:ext cx="9121870" cy="55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E7448EE-50BA-47E5-9649-541E9D27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45A0071-035D-40F8-BD4C-F561879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21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ED3B387D-AAEB-4A19-B046-4F04E217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5" y="247089"/>
            <a:ext cx="8323169" cy="63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D3EBD54-BA5D-4356-B73E-A8BEF7C6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099676AA-1C00-4A00-B10B-3A9A4F15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22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3DBDDA2-2B13-4661-8329-6E437884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502783"/>
            <a:ext cx="7843501" cy="5950603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F84C58AE-1464-45E5-9B6A-CFEF30A0DD60}"/>
              </a:ext>
            </a:extLst>
          </p:cNvPr>
          <p:cNvSpPr txBox="1"/>
          <p:nvPr/>
        </p:nvSpPr>
        <p:spPr>
          <a:xfrm>
            <a:off x="5486400" y="685800"/>
            <a:ext cx="2815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Plohn József </a:t>
            </a:r>
          </a:p>
          <a:p>
            <a:r>
              <a:rPr lang="hu-HU" dirty="0"/>
              <a:t>Beállítás a Juss című képéhez 1898-1899 körül.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004E3669-6AD3-4E4F-A646-80CEE0767575}"/>
              </a:ext>
            </a:extLst>
          </p:cNvPr>
          <p:cNvSpPr txBox="1"/>
          <p:nvPr/>
        </p:nvSpPr>
        <p:spPr>
          <a:xfrm>
            <a:off x="1028700" y="41943"/>
            <a:ext cx="736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képen látható első felesége Szabados Leona és maga Tornyai János</a:t>
            </a:r>
          </a:p>
        </p:txBody>
      </p:sp>
      <p:sp>
        <p:nvSpPr>
          <p:cNvPr id="7" name="Keret 6">
            <a:extLst>
              <a:ext uri="{FF2B5EF4-FFF2-40B4-BE49-F238E27FC236}">
                <a16:creationId xmlns="" xmlns:a16="http://schemas.microsoft.com/office/drawing/2014/main" id="{4274DE30-3118-44E5-89D0-01B0CC848D1A}"/>
              </a:ext>
            </a:extLst>
          </p:cNvPr>
          <p:cNvSpPr/>
          <p:nvPr/>
        </p:nvSpPr>
        <p:spPr>
          <a:xfrm>
            <a:off x="2447365" y="1837765"/>
            <a:ext cx="896470" cy="1073427"/>
          </a:xfrm>
          <a:prstGeom prst="fram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9" name="Keret 8">
            <a:extLst>
              <a:ext uri="{FF2B5EF4-FFF2-40B4-BE49-F238E27FC236}">
                <a16:creationId xmlns="" xmlns:a16="http://schemas.microsoft.com/office/drawing/2014/main" id="{4BA24D86-EFAE-4965-A79C-64310F93A4CC}"/>
              </a:ext>
            </a:extLst>
          </p:cNvPr>
          <p:cNvSpPr/>
          <p:nvPr/>
        </p:nvSpPr>
        <p:spPr>
          <a:xfrm>
            <a:off x="4823012" y="1837765"/>
            <a:ext cx="959223" cy="1073427"/>
          </a:xfrm>
          <a:prstGeom prst="fram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17396CFA-F0B0-44E5-97EE-A71EA819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2E21C63-0A0D-4293-95A7-FE735757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23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7A7133E-BE7B-4EF0-8242-FE0BE0DE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65" y="376237"/>
            <a:ext cx="8217339" cy="57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2D161BE8-2523-4A0B-B0AB-5A52869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24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85D49053-30CF-4113-B5B6-C613429B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29" y="1017133"/>
            <a:ext cx="7766076" cy="543625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D6723028-74D9-4600-B887-7B955DEA2878}"/>
              </a:ext>
            </a:extLst>
          </p:cNvPr>
          <p:cNvSpPr txBox="1"/>
          <p:nvPr/>
        </p:nvSpPr>
        <p:spPr>
          <a:xfrm>
            <a:off x="2196352" y="174583"/>
            <a:ext cx="631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JUSS első megfogalmazása - az 1904-es tavaszi</a:t>
            </a:r>
          </a:p>
          <a:p>
            <a:r>
              <a:rPr lang="hu-HU" dirty="0"/>
              <a:t>műcsarnoki tárlaton a festmény Ráth György-díjat nyert.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="" xmlns:a16="http://schemas.microsoft.com/office/drawing/2014/main" id="{CB23BDA6-7FBF-4D29-90CC-7E043FF3C895}"/>
              </a:ext>
            </a:extLst>
          </p:cNvPr>
          <p:cNvSpPr txBox="1"/>
          <p:nvPr/>
        </p:nvSpPr>
        <p:spPr>
          <a:xfrm>
            <a:off x="2626658" y="6475668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50" dirty="0">
                <a:hlinkClick r:id="rId3"/>
              </a:rPr>
              <a:t>https://mek.oszk.hu/05300/05369/html/szuletes.htm</a:t>
            </a:r>
            <a:endParaRPr lang="hu-HU" sz="1050" dirty="0"/>
          </a:p>
          <a:p>
            <a:pPr algn="ctr"/>
            <a:endParaRPr lang="hu-HU" sz="1050" dirty="0"/>
          </a:p>
        </p:txBody>
      </p:sp>
    </p:spTree>
    <p:extLst>
      <p:ext uri="{BB962C8B-B14F-4D97-AF65-F5344CB8AC3E}">
        <p14:creationId xmlns:p14="http://schemas.microsoft.com/office/powerpoint/2010/main" val="4216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3017BEA-1331-43B1-8A47-6E060341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D69C6210-A8CC-4634-950F-006AA4E4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25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1EA9362-2143-45FC-95F4-50D05BBC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3" y="217394"/>
            <a:ext cx="8090769" cy="59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0321656A-5940-45EB-8199-1F189691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880D03B-782B-44C5-891E-A33E348D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26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5D3C1DE7-DC6A-41E2-BC87-6E7F5D37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13" y="257736"/>
            <a:ext cx="8341045" cy="560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E7CEF1EB-7A5F-4E0A-B882-FAB807BEA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815CE725-D291-4DF0-A720-7D5B741F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27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06DA5D14-1857-498D-B5B3-70563C77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72850"/>
            <a:ext cx="8782329" cy="63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9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C344A4EC-5C9E-486A-BAD9-80DAB5A4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7C865F0B-9393-4B30-92C2-3D046470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63827ED-15B0-4445-8E0B-E6111D2C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21090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A5A7CE5-C2C7-4364-B99D-A57902CF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90" y="32216"/>
            <a:ext cx="4225979" cy="6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E562E5A-7911-4672-A37A-1B988993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8B430A57-2258-40AB-BCBB-4D1A1AEC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29</a:t>
            </a:fld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="" xmlns:a16="http://schemas.microsoft.com/office/drawing/2014/main" id="{75A5EAD3-D636-43C6-9C81-662895C40F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Keret 5">
            <a:extLst>
              <a:ext uri="{FF2B5EF4-FFF2-40B4-BE49-F238E27FC236}">
                <a16:creationId xmlns="" xmlns:a16="http://schemas.microsoft.com/office/drawing/2014/main" id="{703DC3EF-FCD4-4905-8361-8DD17B7BEE9A}"/>
              </a:ext>
            </a:extLst>
          </p:cNvPr>
          <p:cNvSpPr/>
          <p:nvPr/>
        </p:nvSpPr>
        <p:spPr>
          <a:xfrm>
            <a:off x="2823882" y="2994212"/>
            <a:ext cx="537883" cy="78889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00AFAA96-63A5-421A-81DB-D1E727296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-54344"/>
            <a:ext cx="4985093" cy="6886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382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4F45DF7-E3EE-456B-9347-B399690C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9" y="365126"/>
            <a:ext cx="3523129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Ajtóban álló nő </a:t>
            </a:r>
            <a:br>
              <a:rPr lang="hu-HU" dirty="0"/>
            </a:br>
            <a:r>
              <a:rPr lang="hu-HU" dirty="0"/>
              <a:t>1933–34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="" xmlns:a16="http://schemas.microsoft.com/office/drawing/2014/main" id="{DF8EFD88-CB23-4FBE-A91E-8302DE05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C22929D0-62D8-4B95-9B4A-BD0176D963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87926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38E63AF2-3A66-4CCA-A2D3-46C6DA7635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93064" y="1809902"/>
            <a:ext cx="4945798" cy="43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C449CCD-26FB-424C-9E05-A129E89C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DADE6016-B42F-49E8-BF09-8AD740D1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30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952766C2-319C-439B-9DE6-21100490BD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37ADEDC5-BCF1-4219-9379-E47C0E66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65" y="681614"/>
            <a:ext cx="7200900" cy="1485900"/>
          </a:xfrm>
        </p:spPr>
        <p:txBody>
          <a:bodyPr/>
          <a:lstStyle/>
          <a:p>
            <a:pPr algn="ctr"/>
            <a:r>
              <a:rPr lang="hu-HU" dirty="0"/>
              <a:t>Tornyai és Mári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3127DC1-168B-45B8-B2E4-B62B2664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31</a:t>
            </a:fld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54E063E1-C57B-4A2E-9778-9DDE0F63B664}"/>
              </a:ext>
            </a:extLst>
          </p:cNvPr>
          <p:cNvSpPr txBox="1"/>
          <p:nvPr/>
        </p:nvSpPr>
        <p:spPr>
          <a:xfrm>
            <a:off x="2286000" y="3105835"/>
            <a:ext cx="512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="" xmlns:a16="http://schemas.microsoft.com/office/drawing/2014/main" id="{79F69343-A6DD-473A-AD1F-D7026AD823E6}"/>
              </a:ext>
            </a:extLst>
          </p:cNvPr>
          <p:cNvSpPr txBox="1"/>
          <p:nvPr/>
        </p:nvSpPr>
        <p:spPr>
          <a:xfrm>
            <a:off x="2841812" y="31058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https://youtu.be/YA0NygFySMQ?t=63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73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AC910A44-C7BB-4D42-B615-4FB0C7071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E8783A9-82B7-4F43-A8F5-286A3FF8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32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A0677664-A34B-45A4-A18B-8DD1855D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6" y="268941"/>
            <a:ext cx="7946493" cy="61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4</a:t>
            </a:fld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15458" y="410123"/>
            <a:ext cx="3756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Mesterei: 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</a:rPr>
              <a:t>Mintarajz Iskolában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501852A-2523-4F89-B901-24A8C4306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05" y="1806386"/>
            <a:ext cx="2857500" cy="43910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E5F2F80D-B578-41D6-91CA-986CF4D7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86" y="1806386"/>
            <a:ext cx="2586409" cy="436880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1E089CE-0812-4ACF-BB50-39562232B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586" y="1807195"/>
            <a:ext cx="2961814" cy="3897124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15458" y="1246722"/>
            <a:ext cx="1704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Székely Bertalan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629713" y="1246722"/>
            <a:ext cx="151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Lotz Károly és </a:t>
            </a:r>
          </a:p>
        </p:txBody>
      </p:sp>
      <p:sp>
        <p:nvSpPr>
          <p:cNvPr id="9" name="Téglalap 8"/>
          <p:cNvSpPr/>
          <p:nvPr/>
        </p:nvSpPr>
        <p:spPr>
          <a:xfrm>
            <a:off x="6745296" y="1246722"/>
            <a:ext cx="1561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Greguss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János.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23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F48B539E-2A00-420C-BBA2-11DF0B8B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3041276" cy="14859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/>
              <a:t>Az ifjú Tornyai János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1892</a:t>
            </a:r>
            <a:br>
              <a:rPr lang="hu-HU" sz="2000" dirty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fotó: Plohn Illés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5AB1A0F2-7D7A-406B-B9A2-A69AABB3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5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34771FB2-F25B-4328-843A-6484B1A5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4226" y="-49306"/>
            <a:ext cx="4869774" cy="638287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51542F0F-6746-494D-A894-BFEF110B26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29" y="6009394"/>
            <a:ext cx="365791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75842236-7C45-434A-A835-A0D3538A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122405"/>
            <a:ext cx="7511473" cy="757653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Acadéimian Julian </a:t>
            </a:r>
            <a:br>
              <a:rPr lang="hu-HU" dirty="0"/>
            </a:br>
            <a:r>
              <a:rPr lang="hu-HU" sz="1600" dirty="0">
                <a:hlinkClick r:id="rId2"/>
              </a:rPr>
              <a:t>https://en.m.wikipedia.org/wiki/File:Academie_Julian.jpg</a:t>
            </a: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069B0406-7F2E-466C-85C3-625EBC24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672EA951-4BD8-4CF6-90A1-955C143EA1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3" y="1113544"/>
            <a:ext cx="7991564" cy="48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7</a:t>
            </a:fld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04D617D4-E90B-4302-92D8-324D78D9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791"/>
            <a:ext cx="4935074" cy="687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B23F8B21-818D-482C-9EA7-1EE60C51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048" y="266515"/>
            <a:ext cx="2993091" cy="1325563"/>
          </a:xfrm>
        </p:spPr>
        <p:txBody>
          <a:bodyPr>
            <a:normAutofit/>
          </a:bodyPr>
          <a:lstStyle/>
          <a:p>
            <a:r>
              <a:rPr lang="hu-H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Munkácsy Mihály</a:t>
            </a:r>
            <a:endParaRPr lang="hu-HU" sz="280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FD19DB55-6811-4361-904F-0C5EB684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8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CE4E06EE-06B4-4400-BA35-F40AFA0D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75" y="0"/>
            <a:ext cx="4490183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4315DD49-1BAB-4500-A122-F7AC42344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758" y="726141"/>
            <a:ext cx="4201470" cy="4572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D79EDDE1-9505-4643-85C0-C3E807C996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189" y="726141"/>
            <a:ext cx="4160607" cy="359484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75AA2983-FAF5-43E8-8990-8BBD5C9C02C8}"/>
              </a:ext>
            </a:extLst>
          </p:cNvPr>
          <p:cNvSpPr txBox="1"/>
          <p:nvPr/>
        </p:nvSpPr>
        <p:spPr>
          <a:xfrm>
            <a:off x="5118848" y="5455364"/>
            <a:ext cx="39175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Női tanulmányfej 1895</a:t>
            </a:r>
          </a:p>
          <a:p>
            <a:r>
              <a:rPr lang="hu-HU" sz="1400" dirty="0"/>
              <a:t>Olaj, vászon 47x43cm </a:t>
            </a:r>
          </a:p>
          <a:p>
            <a:r>
              <a:rPr lang="hu-HU" dirty="0"/>
              <a:t>Részlet: TORNYAI könyv</a:t>
            </a:r>
          </a:p>
          <a:p>
            <a:r>
              <a:rPr lang="hu-HU" dirty="0"/>
              <a:t>Nagy Imre-Tóth Károly-Nátyi Róbert</a:t>
            </a:r>
          </a:p>
        </p:txBody>
      </p:sp>
    </p:spTree>
    <p:extLst>
      <p:ext uri="{BB962C8B-B14F-4D97-AF65-F5344CB8AC3E}">
        <p14:creationId xmlns:p14="http://schemas.microsoft.com/office/powerpoint/2010/main" val="16628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="" xmlns:a16="http://schemas.microsoft.com/office/drawing/2014/main" id="{57A3D687-D3B5-4121-8F7C-FF01BECF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12" y="121024"/>
            <a:ext cx="7200900" cy="891988"/>
          </a:xfrm>
        </p:spPr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/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Párizs, 1894. aug. 23. </a:t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(Bodnár Éva: Tornyai János Dr. Baksa Lajos polgármesterhez 1894. aug. 23-án írt levele. Az újra felfedezett Tornyai. Budapest, 1986.)</a:t>
            </a:r>
            <a:br>
              <a:rPr lang="hu-HU" sz="1400" dirty="0">
                <a:effectLst/>
                <a:latin typeface="Times New Roman" panose="02020603050405020304" pitchFamily="18" charset="0"/>
              </a:rPr>
            </a:br>
            <a:r>
              <a:rPr lang="hu-HU" sz="1400" dirty="0">
                <a:effectLst/>
                <a:latin typeface="Times New Roman" panose="02020603050405020304" pitchFamily="18" charset="0"/>
              </a:rPr>
              <a:t> </a:t>
            </a:r>
            <a:r>
              <a:rPr lang="hu-HU" sz="2700" dirty="0"/>
              <a:t>Munkácsy ajánló sorai: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Alulírott megtekintve Tornyai János fiatal festő munkáit, meleg szívvel ajánlom őt a nagytekintetű Városi tanács becses figyelmébe és pártfogásába.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Paris. 1895. márc. 8. Munkácsy Mihály </a:t>
            </a:r>
            <a:br>
              <a:rPr lang="hu-HU" sz="2700" dirty="0"/>
            </a:br>
            <a:r>
              <a:rPr lang="hu-HU" sz="2700" dirty="0"/>
              <a:t/>
            </a:r>
            <a:br>
              <a:rPr lang="hu-HU" sz="2700" dirty="0"/>
            </a:br>
            <a:r>
              <a:rPr lang="hu-HU" sz="2700" dirty="0"/>
              <a:t>[Munkácsy ajánló sorai megtalálhatók az MNG gyűjteményében is.] 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="" xmlns:a16="http://schemas.microsoft.com/office/drawing/2014/main" id="{A9723479-112D-47EC-AD46-8D0F478D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D1DEE-205E-4A73-ADEC-34C54E0E1D9E}" type="slidenum">
              <a:rPr lang="hu-HU" smtClean="0"/>
              <a:t>9</a:t>
            </a:fld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CBD0B497-1155-4C59-8C99-5F66852D78D4}"/>
              </a:ext>
            </a:extLst>
          </p:cNvPr>
          <p:cNvSpPr txBox="1"/>
          <p:nvPr/>
        </p:nvSpPr>
        <p:spPr>
          <a:xfrm>
            <a:off x="842229" y="5536647"/>
            <a:ext cx="770113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hlinkClick r:id="rId2"/>
              </a:rPr>
              <a:t>https://library.hungaricana.hu/hu/view/SzeremleiTarsasagEK_2009/?query=Tornyai%20J%C3%A1nos%20fest%C5%91&amp;pg=350&amp;layout=s</a:t>
            </a: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21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örülvágás">
  <a:themeElements>
    <a:clrScheme name="Körülvágá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örülvágá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örülvágá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9298</TotalTime>
  <Words>230</Words>
  <Application>Microsoft Office PowerPoint</Application>
  <PresentationFormat>Diavetítés a képernyőre (4:3 oldalarány)</PresentationFormat>
  <Paragraphs>78</Paragraphs>
  <Slides>32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Körülvágás</vt:lpstr>
      <vt:lpstr>Csaknem 40 év után újra Tornyai János-kiállítás nyílt a Szolnoki Galériában </vt:lpstr>
      <vt:lpstr>PowerPoint bemutató</vt:lpstr>
      <vt:lpstr>Ajtóban álló nő  1933–34</vt:lpstr>
      <vt:lpstr>PowerPoint bemutató</vt:lpstr>
      <vt:lpstr>Az ifjú Tornyai János  1892  fotó: Plohn Illés </vt:lpstr>
      <vt:lpstr>Acadéimian Julian  https://en.m.wikipedia.org/wiki/File:Academie_Julian.jpg </vt:lpstr>
      <vt:lpstr>PowerPoint bemutató</vt:lpstr>
      <vt:lpstr>Munkácsy Mihály</vt:lpstr>
      <vt:lpstr>  Párizs, 1894. aug. 23.  (Bodnár Éva: Tornyai János Dr. Baksa Lajos polgármesterhez 1894. aug. 23-án írt levele. Az újra felfedezett Tornyai. Budapest, 1986.)  Munkácsy ajánló sorai:   Alulírott megtekintve Tornyai János fiatal festő munkáit, meleg szívvel ajánlom őt a nagytekintetű Városi tanács becses figyelmébe és pártfogásába.   Paris. 1895. márc. 8. Munkácsy Mihály   [Munkácsy ajánló sorai megtalálhatók az MNG gyűjteményében is.] </vt:lpstr>
      <vt:lpstr>PowerPoint bemutató</vt:lpstr>
      <vt:lpstr>PowerPoint bemutató</vt:lpstr>
      <vt:lpstr>MAGYAR NEMZETI DIGITÁLIS ARCHIVUM https://mandadb.hu/tetel/60964/Tornyai_Janos_Bus_magyar_sors_Oneletrajz__leirokartonja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Tornyai és Mári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Tornyai János</dc:title>
  <dc:creator>Haranghy Géza</dc:creator>
  <cp:lastModifiedBy>Judit</cp:lastModifiedBy>
  <cp:revision>58</cp:revision>
  <dcterms:created xsi:type="dcterms:W3CDTF">2024-03-05T12:39:24Z</dcterms:created>
  <dcterms:modified xsi:type="dcterms:W3CDTF">2024-03-14T09:41:55Z</dcterms:modified>
</cp:coreProperties>
</file>