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9" r:id="rId4"/>
    <p:sldId id="290" r:id="rId5"/>
    <p:sldId id="291" r:id="rId6"/>
    <p:sldId id="258" r:id="rId7"/>
    <p:sldId id="259" r:id="rId8"/>
    <p:sldId id="260" r:id="rId9"/>
    <p:sldId id="257" r:id="rId10"/>
    <p:sldId id="261" r:id="rId11"/>
    <p:sldId id="292" r:id="rId12"/>
    <p:sldId id="293" r:id="rId13"/>
    <p:sldId id="296" r:id="rId14"/>
    <p:sldId id="295" r:id="rId15"/>
    <p:sldId id="294" r:id="rId16"/>
    <p:sldId id="297" r:id="rId17"/>
    <p:sldId id="263" r:id="rId18"/>
    <p:sldId id="264" r:id="rId19"/>
    <p:sldId id="283" r:id="rId20"/>
    <p:sldId id="284" r:id="rId21"/>
    <p:sldId id="265" r:id="rId22"/>
    <p:sldId id="268" r:id="rId23"/>
    <p:sldId id="267" r:id="rId24"/>
    <p:sldId id="266" r:id="rId25"/>
    <p:sldId id="298" r:id="rId26"/>
    <p:sldId id="269" r:id="rId27"/>
    <p:sldId id="270" r:id="rId28"/>
    <p:sldId id="271" r:id="rId29"/>
    <p:sldId id="272" r:id="rId30"/>
    <p:sldId id="273" r:id="rId31"/>
    <p:sldId id="282" r:id="rId32"/>
    <p:sldId id="288" r:id="rId33"/>
    <p:sldId id="274" r:id="rId34"/>
    <p:sldId id="299" r:id="rId35"/>
    <p:sldId id="300" r:id="rId36"/>
    <p:sldId id="275" r:id="rId37"/>
    <p:sldId id="281" r:id="rId38"/>
    <p:sldId id="302" r:id="rId39"/>
    <p:sldId id="276" r:id="rId40"/>
    <p:sldId id="277" r:id="rId41"/>
    <p:sldId id="285" r:id="rId42"/>
    <p:sldId id="286" r:id="rId43"/>
    <p:sldId id="278" r:id="rId44"/>
    <p:sldId id="279" r:id="rId45"/>
    <p:sldId id="280" r:id="rId46"/>
    <p:sldId id="301" r:id="rId47"/>
  </p:sldIdLst>
  <p:sldSz cx="9144000" cy="6858000" type="screen4x3"/>
  <p:notesSz cx="6858000" cy="9144000"/>
  <p:photoAlbum/>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28696597-AF61-42E4-B5B4-964B2F8542D2}" type="datetimeFigureOut">
              <a:rPr lang="hu-HU" smtClean="0"/>
              <a:pPr/>
              <a:t>2024. 03. 28.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0A8A03B-20E6-413F-84D0-B30CABC76584}"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96597-AF61-42E4-B5B4-964B2F8542D2}" type="datetimeFigureOut">
              <a:rPr lang="hu-HU" smtClean="0"/>
              <a:pPr/>
              <a:t>2024. 03. 28.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8A03B-20E6-413F-84D0-B30CABC76584}"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KISMŰVÉSZETEK</a:t>
            </a:r>
            <a:endParaRPr lang="hu-HU" dirty="0"/>
          </a:p>
        </p:txBody>
      </p:sp>
      <p:sp>
        <p:nvSpPr>
          <p:cNvPr id="3" name="Alcím 2"/>
          <p:cNvSpPr>
            <a:spLocks noGrp="1"/>
          </p:cNvSpPr>
          <p:nvPr>
            <p:ph type="subTitle" idx="1"/>
          </p:nvPr>
        </p:nvSpPr>
        <p:spPr/>
        <p:txBody>
          <a:bodyPr/>
          <a:lstStyle/>
          <a:p>
            <a:r>
              <a:rPr lang="hu-HU" smtClean="0"/>
              <a:t>szerző: Windows-felhasználó</a:t>
            </a:r>
            <a:endParaRPr lang="hu-HU"/>
          </a:p>
        </p:txBody>
      </p:sp>
      <p:sp>
        <p:nvSpPr>
          <p:cNvPr id="4" name="Szövegdoboz 3"/>
          <p:cNvSpPr txBox="1"/>
          <p:nvPr/>
        </p:nvSpPr>
        <p:spPr>
          <a:xfrm>
            <a:off x="539552" y="5301208"/>
            <a:ext cx="4536504" cy="369332"/>
          </a:xfrm>
          <a:prstGeom prst="rect">
            <a:avLst/>
          </a:prstGeom>
          <a:noFill/>
        </p:spPr>
        <p:txBody>
          <a:bodyPr wrap="square" rtlCol="0">
            <a:spAutoFit/>
          </a:bodyPr>
          <a:lstStyle/>
          <a:p>
            <a:r>
              <a:rPr lang="hu-HU" dirty="0" err="1" smtClean="0"/>
              <a:t>FoEr</a:t>
            </a:r>
            <a:r>
              <a:rPr lang="hu-HU" dirty="0" smtClean="0"/>
              <a:t> 2024.február</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1920_orszaghaz-tervezoiroda.jpg"/>
          <p:cNvPicPr>
            <a:picLocks noGrp="1" noChangeAspect="1"/>
          </p:cNvPicPr>
          <p:nvPr isPhoto="1"/>
        </p:nvPicPr>
        <p:blipFill>
          <a:blip r:embed="rId2" cstate="print">
            <a:lum/>
          </a:blip>
          <a:stretch>
            <a:fillRect/>
          </a:stretch>
        </p:blipFill>
        <p:spPr>
          <a:xfrm>
            <a:off x="290513" y="0"/>
            <a:ext cx="8561387" cy="6858000"/>
          </a:xfrm>
          <a:prstGeom prst="rect">
            <a:avLst/>
          </a:prstGeom>
          <a:noFill/>
          <a:ln>
            <a:noFill/>
          </a:ln>
        </p:spPr>
      </p:pic>
      <p:sp>
        <p:nvSpPr>
          <p:cNvPr id="3" name="Szövegdoboz 2"/>
          <p:cNvSpPr txBox="1"/>
          <p:nvPr/>
        </p:nvSpPr>
        <p:spPr>
          <a:xfrm>
            <a:off x="395536" y="6525344"/>
            <a:ext cx="5400600" cy="369332"/>
          </a:xfrm>
          <a:prstGeom prst="rect">
            <a:avLst/>
          </a:prstGeom>
          <a:noFill/>
        </p:spPr>
        <p:txBody>
          <a:bodyPr wrap="square" rtlCol="0">
            <a:spAutoFit/>
          </a:bodyPr>
          <a:lstStyle/>
          <a:p>
            <a:r>
              <a:rPr lang="hu-HU" dirty="0" smtClean="0"/>
              <a:t>Országházi tervezőiroda 1920</a:t>
            </a:r>
            <a:endParaRPr lang="hu-H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1520" y="404664"/>
            <a:ext cx="8064896" cy="369332"/>
          </a:xfrm>
          <a:prstGeom prst="rect">
            <a:avLst/>
          </a:prstGeom>
          <a:noFill/>
        </p:spPr>
        <p:txBody>
          <a:bodyPr wrap="square" rtlCol="0">
            <a:spAutoFit/>
          </a:bodyPr>
          <a:lstStyle/>
          <a:p>
            <a:r>
              <a:rPr lang="hu-HU" b="1" dirty="0" smtClean="0"/>
              <a:t>Ötvösművészet</a:t>
            </a:r>
            <a:endParaRPr lang="hu-HU" b="1" dirty="0"/>
          </a:p>
        </p:txBody>
      </p:sp>
      <p:sp>
        <p:nvSpPr>
          <p:cNvPr id="3" name="Szövegdoboz 2"/>
          <p:cNvSpPr txBox="1"/>
          <p:nvPr/>
        </p:nvSpPr>
        <p:spPr>
          <a:xfrm>
            <a:off x="251520" y="1052736"/>
            <a:ext cx="8640960" cy="5078313"/>
          </a:xfrm>
          <a:prstGeom prst="rect">
            <a:avLst/>
          </a:prstGeom>
          <a:noFill/>
        </p:spPr>
        <p:txBody>
          <a:bodyPr wrap="square" rtlCol="0">
            <a:spAutoFit/>
          </a:bodyPr>
          <a:lstStyle/>
          <a:p>
            <a:r>
              <a:rPr lang="hu-HU" b="1" dirty="0" smtClean="0"/>
              <a:t>Talán csak </a:t>
            </a:r>
            <a:r>
              <a:rPr lang="hu-HU" dirty="0" smtClean="0"/>
              <a:t>a régebben a leginkább magyarnak érzett művesség, az ötvösművészet szorult háttérbe. Anyagi és kidolgozásbeli költségei meghaladták a fiatal polgárság igényét és lehetőségét. Ezért olyan érdekes alakja e korszaknak –több más kisebb kitűnő </a:t>
            </a:r>
            <a:r>
              <a:rPr lang="hu-HU" dirty="0" err="1" smtClean="0"/>
              <a:t>ötvösmester</a:t>
            </a:r>
            <a:r>
              <a:rPr lang="hu-HU" dirty="0" smtClean="0"/>
              <a:t> mellet-</a:t>
            </a:r>
          </a:p>
          <a:p>
            <a:r>
              <a:rPr lang="hu-HU" dirty="0" smtClean="0"/>
              <a:t> </a:t>
            </a:r>
            <a:r>
              <a:rPr lang="hu-HU" b="1" dirty="0" smtClean="0"/>
              <a:t>Szentpéteri József  </a:t>
            </a:r>
            <a:r>
              <a:rPr lang="hu-HU" dirty="0" smtClean="0"/>
              <a:t>(1781-1862 Rimaszombat), aki a barokk zsúfoltságot, erős plaszticitást, sőt az előadás drámaiságát igyekezett életre kelteni nagy technikai készséggel domborított réz-és ezüstreliefjein, amelyek egy-egy híres ókori esemény ábrázolását nyújtják.</a:t>
            </a:r>
          </a:p>
          <a:p>
            <a:endParaRPr lang="hu-HU" dirty="0" smtClean="0"/>
          </a:p>
          <a:p>
            <a:r>
              <a:rPr lang="hu-HU" b="1" dirty="0" smtClean="0"/>
              <a:t>Az ötvös céheknek kevesebb </a:t>
            </a:r>
            <a:r>
              <a:rPr lang="hu-HU" dirty="0" smtClean="0"/>
              <a:t>működési terük volt, bár asztalkészletek, gyertyatartók, keresztelői tárgyak most is finom ötvösmunkával készültek, a költségesebb tárgyak helyettesítésére, az élet ünnepi és köznapi céljaira használják.</a:t>
            </a:r>
          </a:p>
          <a:p>
            <a:endParaRPr lang="hu-HU" dirty="0" smtClean="0"/>
          </a:p>
          <a:p>
            <a:r>
              <a:rPr lang="hu-HU" b="1" dirty="0" smtClean="0"/>
              <a:t>De a kor már nem érdeklődik </a:t>
            </a:r>
            <a:r>
              <a:rPr lang="hu-HU" dirty="0" smtClean="0"/>
              <a:t>Nagy Sándor (Átkelés a </a:t>
            </a:r>
            <a:r>
              <a:rPr lang="hu-HU" dirty="0" err="1" smtClean="0"/>
              <a:t>Gracinuson</a:t>
            </a:r>
            <a:r>
              <a:rPr lang="hu-HU" dirty="0" smtClean="0"/>
              <a:t>) és </a:t>
            </a:r>
            <a:r>
              <a:rPr lang="hu-HU" dirty="0" err="1" smtClean="0"/>
              <a:t>Porus</a:t>
            </a:r>
            <a:r>
              <a:rPr lang="hu-HU" dirty="0" smtClean="0"/>
              <a:t> király iránt, az aktuális élet eseményei és kérdései foglalkoztatják, és ezért Szentpéteri megkésett törekvései erkölcsi és anyagi méltánylás nélkül maradtak.</a:t>
            </a:r>
          </a:p>
          <a:p>
            <a:endParaRPr lang="hu-HU" dirty="0" smtClean="0"/>
          </a:p>
          <a:p>
            <a:r>
              <a:rPr lang="hu-HU" b="1" dirty="0" smtClean="0"/>
              <a:t>Érdekes egyéniségéről</a:t>
            </a:r>
            <a:r>
              <a:rPr lang="hu-HU" dirty="0" smtClean="0"/>
              <a:t>, törekvéseiről önéletírása ad hiteles képet, mely Barabás Miklós Önéletrajzához hasonlóan, a kor legfontosabb művészeti forrásai közé tartozik.</a:t>
            </a:r>
            <a:endParaRPr lang="hu-H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Kisművészetek\375px-Hora_Portrait_of_silversmith_József_Szentpéteri_1846.jpg"/>
          <p:cNvPicPr>
            <a:picLocks noChangeAspect="1" noChangeArrowheads="1"/>
          </p:cNvPicPr>
          <p:nvPr/>
        </p:nvPicPr>
        <p:blipFill>
          <a:blip r:embed="rId2" cstate="print"/>
          <a:srcRect/>
          <a:stretch>
            <a:fillRect/>
          </a:stretch>
        </p:blipFill>
        <p:spPr bwMode="auto">
          <a:xfrm>
            <a:off x="323528" y="332656"/>
            <a:ext cx="4762500" cy="5829300"/>
          </a:xfrm>
          <a:prstGeom prst="rect">
            <a:avLst/>
          </a:prstGeom>
          <a:noFill/>
        </p:spPr>
      </p:pic>
      <p:sp>
        <p:nvSpPr>
          <p:cNvPr id="3" name="Szövegdoboz 2"/>
          <p:cNvSpPr txBox="1"/>
          <p:nvPr/>
        </p:nvSpPr>
        <p:spPr>
          <a:xfrm>
            <a:off x="5508104" y="476672"/>
            <a:ext cx="3024336" cy="923330"/>
          </a:xfrm>
          <a:prstGeom prst="rect">
            <a:avLst/>
          </a:prstGeom>
          <a:noFill/>
        </p:spPr>
        <p:txBody>
          <a:bodyPr wrap="square" rtlCol="0">
            <a:spAutoFit/>
          </a:bodyPr>
          <a:lstStyle/>
          <a:p>
            <a:r>
              <a:rPr lang="hu-HU" dirty="0" smtClean="0"/>
              <a:t>Szentpéteri József </a:t>
            </a:r>
            <a:r>
              <a:rPr lang="hu-HU" dirty="0" err="1" smtClean="0"/>
              <a:t>ötvösmester</a:t>
            </a:r>
            <a:endParaRPr lang="hu-HU" dirty="0" smtClean="0"/>
          </a:p>
          <a:p>
            <a:r>
              <a:rPr lang="hu-HU" dirty="0" smtClean="0"/>
              <a:t>1781-1862 Rimaszombat</a:t>
            </a:r>
            <a:endParaRPr lang="hu-H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Kisművészetek\nagysándorátkelésea Granicusfolyónvörösréz64x37x5,2.jpg"/>
          <p:cNvPicPr>
            <a:picLocks noChangeAspect="1" noChangeArrowheads="1"/>
          </p:cNvPicPr>
          <p:nvPr/>
        </p:nvPicPr>
        <p:blipFill>
          <a:blip r:embed="rId2" cstate="print"/>
          <a:srcRect/>
          <a:stretch>
            <a:fillRect/>
          </a:stretch>
        </p:blipFill>
        <p:spPr bwMode="auto">
          <a:xfrm>
            <a:off x="899592" y="476672"/>
            <a:ext cx="7272808" cy="4752528"/>
          </a:xfrm>
          <a:prstGeom prst="rect">
            <a:avLst/>
          </a:prstGeom>
          <a:noFill/>
        </p:spPr>
      </p:pic>
      <p:sp>
        <p:nvSpPr>
          <p:cNvPr id="3" name="Szövegdoboz 2"/>
          <p:cNvSpPr txBox="1"/>
          <p:nvPr/>
        </p:nvSpPr>
        <p:spPr>
          <a:xfrm>
            <a:off x="755576" y="5373216"/>
            <a:ext cx="8064896" cy="646331"/>
          </a:xfrm>
          <a:prstGeom prst="rect">
            <a:avLst/>
          </a:prstGeom>
          <a:noFill/>
        </p:spPr>
        <p:txBody>
          <a:bodyPr wrap="square" rtlCol="0">
            <a:spAutoFit/>
          </a:bodyPr>
          <a:lstStyle/>
          <a:p>
            <a:r>
              <a:rPr lang="hu-HU" dirty="0" smtClean="0"/>
              <a:t>Szentpéteri József : Nagy Sándor átkelése a </a:t>
            </a:r>
            <a:r>
              <a:rPr lang="hu-HU" dirty="0" err="1" smtClean="0"/>
              <a:t>Gracinus</a:t>
            </a:r>
            <a:r>
              <a:rPr lang="hu-HU" dirty="0" smtClean="0"/>
              <a:t> folyón</a:t>
            </a:r>
          </a:p>
          <a:p>
            <a:r>
              <a:rPr lang="hu-HU" dirty="0" smtClean="0"/>
              <a:t>Vörösréz 64x37x5,2</a:t>
            </a:r>
            <a:endParaRPr lang="hu-H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Kisművészetek\kávéskészlet1823szj..jpg"/>
          <p:cNvPicPr>
            <a:picLocks noChangeAspect="1" noChangeArrowheads="1"/>
          </p:cNvPicPr>
          <p:nvPr/>
        </p:nvPicPr>
        <p:blipFill>
          <a:blip r:embed="rId2" cstate="print"/>
          <a:srcRect/>
          <a:stretch>
            <a:fillRect/>
          </a:stretch>
        </p:blipFill>
        <p:spPr bwMode="auto">
          <a:xfrm>
            <a:off x="539552" y="476672"/>
            <a:ext cx="5328592" cy="5149279"/>
          </a:xfrm>
          <a:prstGeom prst="rect">
            <a:avLst/>
          </a:prstGeom>
          <a:noFill/>
        </p:spPr>
      </p:pic>
      <p:sp>
        <p:nvSpPr>
          <p:cNvPr id="3" name="Szövegdoboz 2"/>
          <p:cNvSpPr txBox="1"/>
          <p:nvPr/>
        </p:nvSpPr>
        <p:spPr>
          <a:xfrm>
            <a:off x="6084168" y="908720"/>
            <a:ext cx="2592288" cy="646331"/>
          </a:xfrm>
          <a:prstGeom prst="rect">
            <a:avLst/>
          </a:prstGeom>
          <a:noFill/>
        </p:spPr>
        <p:txBody>
          <a:bodyPr wrap="square" rtlCol="0">
            <a:spAutoFit/>
          </a:bodyPr>
          <a:lstStyle/>
          <a:p>
            <a:r>
              <a:rPr lang="hu-HU" dirty="0" smtClean="0"/>
              <a:t>Szentpéteri József</a:t>
            </a:r>
          </a:p>
          <a:p>
            <a:r>
              <a:rPr lang="hu-HU" dirty="0" smtClean="0"/>
              <a:t>Kávéskészlet 1823</a:t>
            </a:r>
            <a:endParaRPr lang="hu-H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Kisművészetek\antikezüstkanálkészletszentpétery.jpg"/>
          <p:cNvPicPr>
            <a:picLocks noChangeAspect="1" noChangeArrowheads="1"/>
          </p:cNvPicPr>
          <p:nvPr/>
        </p:nvPicPr>
        <p:blipFill>
          <a:blip r:embed="rId2" cstate="print"/>
          <a:srcRect/>
          <a:stretch>
            <a:fillRect/>
          </a:stretch>
        </p:blipFill>
        <p:spPr bwMode="auto">
          <a:xfrm>
            <a:off x="755576" y="692696"/>
            <a:ext cx="4536504" cy="3960440"/>
          </a:xfrm>
          <a:prstGeom prst="rect">
            <a:avLst/>
          </a:prstGeom>
          <a:noFill/>
        </p:spPr>
      </p:pic>
      <p:sp>
        <p:nvSpPr>
          <p:cNvPr id="3" name="Szövegdoboz 2"/>
          <p:cNvSpPr txBox="1"/>
          <p:nvPr/>
        </p:nvSpPr>
        <p:spPr>
          <a:xfrm>
            <a:off x="5796136" y="836712"/>
            <a:ext cx="2880320" cy="646331"/>
          </a:xfrm>
          <a:prstGeom prst="rect">
            <a:avLst/>
          </a:prstGeom>
          <a:noFill/>
        </p:spPr>
        <p:txBody>
          <a:bodyPr wrap="square" rtlCol="0">
            <a:spAutoFit/>
          </a:bodyPr>
          <a:lstStyle/>
          <a:p>
            <a:r>
              <a:rPr lang="hu-HU" dirty="0" smtClean="0"/>
              <a:t>Antik ezüst kanálkészlet</a:t>
            </a:r>
          </a:p>
          <a:p>
            <a:r>
              <a:rPr lang="hu-HU" dirty="0" smtClean="0"/>
              <a:t>Szentpéteri József</a:t>
            </a:r>
            <a:endParaRPr lang="hu-H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394692"/>
            <a:ext cx="8712968" cy="7017306"/>
          </a:xfrm>
          <a:prstGeom prst="rect">
            <a:avLst/>
          </a:prstGeom>
          <a:noFill/>
        </p:spPr>
        <p:txBody>
          <a:bodyPr wrap="square" rtlCol="0">
            <a:spAutoFit/>
          </a:bodyPr>
          <a:lstStyle/>
          <a:p>
            <a:r>
              <a:rPr lang="hu-HU" b="1" dirty="0" smtClean="0"/>
              <a:t>Porcelán és kerámiaipar </a:t>
            </a:r>
          </a:p>
          <a:p>
            <a:endParaRPr lang="hu-HU" dirty="0" smtClean="0"/>
          </a:p>
          <a:p>
            <a:r>
              <a:rPr lang="hu-HU" b="1" dirty="0" smtClean="0"/>
              <a:t>A polgári családok </a:t>
            </a:r>
            <a:r>
              <a:rPr lang="hu-HU" dirty="0" smtClean="0"/>
              <a:t>eseményeinek egyre igényesebb kiszolgálására a kerámia-és a porcelánipar tárgyai kerülnek előtérbe. Ezek legkiválóbbja a herendi porcelángyár, amely a század második harmadában éli virágkorát.</a:t>
            </a:r>
          </a:p>
          <a:p>
            <a:r>
              <a:rPr lang="hu-HU" b="1" dirty="0" smtClean="0"/>
              <a:t>A hazánkra nézve </a:t>
            </a:r>
            <a:r>
              <a:rPr lang="hu-HU" dirty="0" smtClean="0"/>
              <a:t>kedvezőtlen és részrehajlóan megállapított vámtarifák megnehezítik, olykor megállítják a korábbi fajanszgyárak (Holics, Tata és társaik) működését, mert az olcsó külföldi áru behozatalát mozdítják elő.</a:t>
            </a:r>
          </a:p>
          <a:p>
            <a:r>
              <a:rPr lang="hu-HU" b="1" dirty="0" smtClean="0"/>
              <a:t>Fajanszgyárak</a:t>
            </a:r>
          </a:p>
          <a:p>
            <a:r>
              <a:rPr lang="hu-HU" b="1" dirty="0" smtClean="0"/>
              <a:t>Ugyan a 18.században a porcelántárgyak iránt megnőtt az érdeklődés, de áruk még igen magas volt, ezért mutatkozott kereslet az olcsóbb fajansz iránt, </a:t>
            </a:r>
            <a:r>
              <a:rPr lang="hu-HU" dirty="0" smtClean="0"/>
              <a:t>amely éppolyan fehéren csillogott mint a porcelán. Ezen igények kielégítésére alapították meg az első magyar manufaktúrákat. Ezen termékek többsége két manufaktúrából került ki. </a:t>
            </a:r>
            <a:r>
              <a:rPr lang="hu-HU" b="1" dirty="0" smtClean="0"/>
              <a:t>Az egyiket Mária Terézia és férje Ferenc császár alapította Holicson (1743), a másikat Esterházy József Tatán (1758).</a:t>
            </a:r>
            <a:endParaRPr lang="hu-HU" dirty="0" smtClean="0"/>
          </a:p>
          <a:p>
            <a:r>
              <a:rPr lang="hu-HU" b="1" dirty="0" smtClean="0"/>
              <a:t>Esterházy József </a:t>
            </a:r>
            <a:r>
              <a:rPr lang="hu-HU" dirty="0" smtClean="0"/>
              <a:t>tatai birtokán Holicsról elvándorolt mesterek közreműködésével létesült a fajanszgyár, s így az ott gyártott tálak, kancsók,edények formálásában, díszítésében, színkeverésében méltó utódai, színvonalban pedig méltó versenytársai lettek a </a:t>
            </a:r>
            <a:r>
              <a:rPr lang="hu-HU" dirty="0" err="1" smtClean="0"/>
              <a:t>holicsiaknak</a:t>
            </a:r>
            <a:r>
              <a:rPr lang="hu-HU" dirty="0" smtClean="0"/>
              <a:t>. </a:t>
            </a:r>
            <a:r>
              <a:rPr lang="hu-HU" b="1" dirty="0" smtClean="0"/>
              <a:t>A tatainak, mint magánalapítású </a:t>
            </a:r>
            <a:r>
              <a:rPr lang="hu-HU" dirty="0" smtClean="0"/>
              <a:t>gyárnak megrendelői köre sokkal szűkebb lehetett, mint az udvar támogatását élvező </a:t>
            </a:r>
            <a:r>
              <a:rPr lang="hu-HU" dirty="0" err="1" smtClean="0"/>
              <a:t>holicsinak</a:t>
            </a:r>
            <a:r>
              <a:rPr lang="hu-HU" dirty="0" smtClean="0"/>
              <a:t>. </a:t>
            </a:r>
            <a:r>
              <a:rPr lang="hu-HU" b="1" dirty="0" smtClean="0"/>
              <a:t>Legjellegzetesebb alkotásaik az úgynevezett rákos-tányérok, amelyeken domborműként rák, vagy csiga látható.</a:t>
            </a:r>
          </a:p>
          <a:p>
            <a:r>
              <a:rPr lang="hu-HU" b="1" dirty="0" smtClean="0"/>
              <a:t>A Szlovák Nemzeti Múzeum Történeti Múzeuma </a:t>
            </a:r>
            <a:r>
              <a:rPr lang="hu-HU" dirty="0" smtClean="0"/>
              <a:t>rendelkezik a holicsi fajanszedények leggazdagabb múzeumi gyűjteményével.</a:t>
            </a:r>
          </a:p>
          <a:p>
            <a:endParaRPr lang="hu-HU" dirty="0" smtClean="0"/>
          </a:p>
          <a:p>
            <a:endParaRPr lang="hu-HU"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30px-11_Festetics_Kastély_Keszthely_Herendi_váza.JPG"/>
          <p:cNvPicPr>
            <a:picLocks noGrp="1" noChangeAspect="1"/>
          </p:cNvPicPr>
          <p:nvPr isPhoto="1"/>
        </p:nvPicPr>
        <p:blipFill>
          <a:blip r:embed="rId2" cstate="print">
            <a:lum/>
          </a:blip>
          <a:stretch>
            <a:fillRect/>
          </a:stretch>
        </p:blipFill>
        <p:spPr>
          <a:xfrm>
            <a:off x="0" y="6350"/>
            <a:ext cx="9144000" cy="6843713"/>
          </a:xfrm>
          <a:prstGeom prst="rect">
            <a:avLst/>
          </a:prstGeom>
          <a:noFill/>
          <a:ln>
            <a:noFill/>
          </a:ln>
        </p:spPr>
      </p:pic>
      <p:sp>
        <p:nvSpPr>
          <p:cNvPr id="3" name="Szövegdoboz 2"/>
          <p:cNvSpPr txBox="1"/>
          <p:nvPr/>
        </p:nvSpPr>
        <p:spPr>
          <a:xfrm>
            <a:off x="1331640" y="5805264"/>
            <a:ext cx="6768752" cy="369332"/>
          </a:xfrm>
          <a:prstGeom prst="rect">
            <a:avLst/>
          </a:prstGeom>
          <a:noFill/>
        </p:spPr>
        <p:txBody>
          <a:bodyPr wrap="square" rtlCol="0">
            <a:spAutoFit/>
          </a:bodyPr>
          <a:lstStyle/>
          <a:p>
            <a:r>
              <a:rPr lang="hu-HU" dirty="0" smtClean="0"/>
              <a:t>Festetics Kastély  herendi porcelánváza</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erendi-porcelanok.jpg"/>
          <p:cNvPicPr>
            <a:picLocks noGrp="1" noChangeAspect="1"/>
          </p:cNvPicPr>
          <p:nvPr isPhoto="1"/>
        </p:nvPicPr>
        <p:blipFill>
          <a:blip r:embed="rId2" cstate="print">
            <a:lum/>
          </a:blip>
          <a:stretch>
            <a:fillRect/>
          </a:stretch>
        </p:blipFill>
        <p:spPr>
          <a:xfrm>
            <a:off x="522288" y="0"/>
            <a:ext cx="8099425" cy="6858000"/>
          </a:xfrm>
          <a:prstGeom prst="rect">
            <a:avLst/>
          </a:prstGeom>
          <a:noFill/>
          <a:ln>
            <a:noFill/>
          </a:ln>
        </p:spPr>
      </p:pic>
      <p:sp>
        <p:nvSpPr>
          <p:cNvPr id="3" name="Szövegdoboz 2"/>
          <p:cNvSpPr txBox="1"/>
          <p:nvPr/>
        </p:nvSpPr>
        <p:spPr>
          <a:xfrm>
            <a:off x="5436096" y="260648"/>
            <a:ext cx="3312368" cy="369332"/>
          </a:xfrm>
          <a:prstGeom prst="rect">
            <a:avLst/>
          </a:prstGeom>
          <a:noFill/>
        </p:spPr>
        <p:txBody>
          <a:bodyPr wrap="square" rtlCol="0">
            <a:spAutoFit/>
          </a:bodyPr>
          <a:lstStyle/>
          <a:p>
            <a:r>
              <a:rPr lang="hu-HU" dirty="0" smtClean="0"/>
              <a:t>Herendi porcelán készlet</a:t>
            </a:r>
            <a:endParaRPr lang="hu-H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zsolnay-gyár.jpg"/>
          <p:cNvPicPr>
            <a:picLocks noGrp="1" noChangeAspect="1"/>
          </p:cNvPicPr>
          <p:nvPr isPhoto="1"/>
        </p:nvPicPr>
        <p:blipFill>
          <a:blip r:embed="rId2" cstate="print">
            <a:lum/>
          </a:blip>
          <a:stretch>
            <a:fillRect/>
          </a:stretch>
        </p:blipFill>
        <p:spPr>
          <a:xfrm>
            <a:off x="539552" y="0"/>
            <a:ext cx="4629150" cy="6858000"/>
          </a:xfrm>
          <a:prstGeom prst="rect">
            <a:avLst/>
          </a:prstGeom>
          <a:noFill/>
          <a:ln>
            <a:noFill/>
          </a:ln>
        </p:spPr>
      </p:pic>
      <p:sp>
        <p:nvSpPr>
          <p:cNvPr id="3" name="Szövegdoboz 2"/>
          <p:cNvSpPr txBox="1"/>
          <p:nvPr/>
        </p:nvSpPr>
        <p:spPr>
          <a:xfrm>
            <a:off x="5436096" y="404664"/>
            <a:ext cx="2664296" cy="369332"/>
          </a:xfrm>
          <a:prstGeom prst="rect">
            <a:avLst/>
          </a:prstGeom>
          <a:noFill/>
        </p:spPr>
        <p:txBody>
          <a:bodyPr wrap="square" rtlCol="0">
            <a:spAutoFit/>
          </a:bodyPr>
          <a:lstStyle/>
          <a:p>
            <a:r>
              <a:rPr lang="hu-HU" dirty="0" smtClean="0"/>
              <a:t>Zsolnai kerámia</a:t>
            </a:r>
            <a:endParaRPr lang="hu-H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Johann_Joachim_Winckelmann_(Raphael_Mengs_after_1755).jpg"/>
          <p:cNvPicPr>
            <a:picLocks noChangeAspect="1" noChangeArrowheads="1"/>
          </p:cNvPicPr>
          <p:nvPr/>
        </p:nvPicPr>
        <p:blipFill>
          <a:blip r:embed="rId2" cstate="print"/>
          <a:srcRect/>
          <a:stretch>
            <a:fillRect/>
          </a:stretch>
        </p:blipFill>
        <p:spPr bwMode="auto">
          <a:xfrm>
            <a:off x="179512" y="692696"/>
            <a:ext cx="4896544" cy="5508104"/>
          </a:xfrm>
          <a:prstGeom prst="rect">
            <a:avLst/>
          </a:prstGeom>
          <a:noFill/>
        </p:spPr>
      </p:pic>
      <p:sp>
        <p:nvSpPr>
          <p:cNvPr id="3" name="Szövegdoboz 2"/>
          <p:cNvSpPr txBox="1"/>
          <p:nvPr/>
        </p:nvSpPr>
        <p:spPr>
          <a:xfrm>
            <a:off x="5292080" y="692696"/>
            <a:ext cx="3672408" cy="2585323"/>
          </a:xfrm>
          <a:prstGeom prst="rect">
            <a:avLst/>
          </a:prstGeom>
          <a:noFill/>
        </p:spPr>
        <p:txBody>
          <a:bodyPr wrap="square" rtlCol="0">
            <a:spAutoFit/>
          </a:bodyPr>
          <a:lstStyle/>
          <a:p>
            <a:r>
              <a:rPr lang="hu-HU" b="1" dirty="0" smtClean="0"/>
              <a:t>Johann Joachim </a:t>
            </a:r>
            <a:r>
              <a:rPr lang="hu-HU" b="1" dirty="0" err="1" smtClean="0"/>
              <a:t>Winckelmann</a:t>
            </a:r>
            <a:r>
              <a:rPr lang="hu-HU" b="1" dirty="0" smtClean="0"/>
              <a:t> </a:t>
            </a:r>
          </a:p>
          <a:p>
            <a:r>
              <a:rPr lang="hu-HU" b="1" dirty="0" smtClean="0"/>
              <a:t>1717-1768</a:t>
            </a:r>
          </a:p>
          <a:p>
            <a:r>
              <a:rPr lang="hu-HU" dirty="0" smtClean="0"/>
              <a:t>Német régész, a mai értelemben vett művészettörténet első írója, a tudományos régészet megalapítója.</a:t>
            </a:r>
          </a:p>
          <a:p>
            <a:r>
              <a:rPr lang="hu-HU" dirty="0" smtClean="0"/>
              <a:t>A németországi klasszicizmus szellemi megalapítója.</a:t>
            </a:r>
          </a:p>
          <a:p>
            <a:endParaRPr lang="hu-HU" dirty="0" smtClean="0"/>
          </a:p>
          <a:p>
            <a:r>
              <a:rPr lang="hu-HU" dirty="0" smtClean="0"/>
              <a:t>(Az ókori művészet története)</a:t>
            </a:r>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zsolnay-gyár2.jpg"/>
          <p:cNvPicPr>
            <a:picLocks noGrp="1" noChangeAspect="1"/>
          </p:cNvPicPr>
          <p:nvPr isPhoto="1"/>
        </p:nvPicPr>
        <p:blipFill>
          <a:blip r:embed="rId2" cstate="print">
            <a:lum/>
          </a:blip>
          <a:stretch>
            <a:fillRect/>
          </a:stretch>
        </p:blipFill>
        <p:spPr>
          <a:xfrm>
            <a:off x="323528" y="0"/>
            <a:ext cx="4583113" cy="6858000"/>
          </a:xfrm>
          <a:prstGeom prst="rect">
            <a:avLst/>
          </a:prstGeom>
          <a:noFill/>
          <a:ln>
            <a:noFill/>
          </a:ln>
        </p:spPr>
      </p:pic>
      <p:sp>
        <p:nvSpPr>
          <p:cNvPr id="3" name="Szövegdoboz 2"/>
          <p:cNvSpPr txBox="1"/>
          <p:nvPr/>
        </p:nvSpPr>
        <p:spPr>
          <a:xfrm>
            <a:off x="5076056" y="404664"/>
            <a:ext cx="3384376" cy="369332"/>
          </a:xfrm>
          <a:prstGeom prst="rect">
            <a:avLst/>
          </a:prstGeom>
          <a:noFill/>
        </p:spPr>
        <p:txBody>
          <a:bodyPr wrap="square" rtlCol="0">
            <a:spAutoFit/>
          </a:bodyPr>
          <a:lstStyle/>
          <a:p>
            <a:r>
              <a:rPr lang="hu-HU" dirty="0" smtClean="0"/>
              <a:t>Zsolnai kerámia</a:t>
            </a:r>
            <a:endParaRPr lang="hu-H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licsimanufaktura.jpg"/>
          <p:cNvPicPr>
            <a:picLocks noGrp="1" noChangeAspect="1"/>
          </p:cNvPicPr>
          <p:nvPr isPhoto="1"/>
        </p:nvPicPr>
        <p:blipFill>
          <a:blip r:embed="rId2" cstate="print">
            <a:lum/>
          </a:blip>
          <a:stretch>
            <a:fillRect/>
          </a:stretch>
        </p:blipFill>
        <p:spPr>
          <a:xfrm>
            <a:off x="0" y="777875"/>
            <a:ext cx="9144000" cy="6080125"/>
          </a:xfrm>
          <a:prstGeom prst="rect">
            <a:avLst/>
          </a:prstGeom>
          <a:noFill/>
          <a:ln>
            <a:noFill/>
          </a:ln>
        </p:spPr>
      </p:pic>
      <p:sp>
        <p:nvSpPr>
          <p:cNvPr id="3" name="Szövegdoboz 2"/>
          <p:cNvSpPr txBox="1"/>
          <p:nvPr/>
        </p:nvSpPr>
        <p:spPr>
          <a:xfrm>
            <a:off x="467544" y="260648"/>
            <a:ext cx="7704856" cy="369332"/>
          </a:xfrm>
          <a:prstGeom prst="rect">
            <a:avLst/>
          </a:prstGeom>
          <a:noFill/>
        </p:spPr>
        <p:txBody>
          <a:bodyPr wrap="square" rtlCol="0">
            <a:spAutoFit/>
          </a:bodyPr>
          <a:lstStyle/>
          <a:p>
            <a:r>
              <a:rPr lang="hu-HU" dirty="0" smtClean="0"/>
              <a:t>Holicsi manufaktúra cukorkatartó</a:t>
            </a:r>
            <a:endParaRPr lang="hu-H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tataifajansz.jpg"/>
          <p:cNvPicPr>
            <a:picLocks noGrp="1" noChangeAspect="1"/>
          </p:cNvPicPr>
          <p:nvPr isPhoto="1"/>
        </p:nvPicPr>
        <p:blipFill>
          <a:blip r:embed="rId2" cstate="print">
            <a:lum/>
          </a:blip>
          <a:stretch>
            <a:fillRect/>
          </a:stretch>
        </p:blipFill>
        <p:spPr>
          <a:xfrm>
            <a:off x="0" y="765175"/>
            <a:ext cx="9144000" cy="6092825"/>
          </a:xfrm>
          <a:prstGeom prst="rect">
            <a:avLst/>
          </a:prstGeom>
          <a:noFill/>
          <a:ln>
            <a:noFill/>
          </a:ln>
        </p:spPr>
      </p:pic>
      <p:sp>
        <p:nvSpPr>
          <p:cNvPr id="3" name="Szövegdoboz 2"/>
          <p:cNvSpPr txBox="1"/>
          <p:nvPr/>
        </p:nvSpPr>
        <p:spPr>
          <a:xfrm>
            <a:off x="539552" y="332656"/>
            <a:ext cx="6552728" cy="369332"/>
          </a:xfrm>
          <a:prstGeom prst="rect">
            <a:avLst/>
          </a:prstGeom>
          <a:noFill/>
        </p:spPr>
        <p:txBody>
          <a:bodyPr wrap="square" rtlCol="0">
            <a:spAutoFit/>
          </a:bodyPr>
          <a:lstStyle/>
          <a:p>
            <a:r>
              <a:rPr lang="hu-HU" dirty="0" smtClean="0"/>
              <a:t>Tatai manufaktúra - káposzta</a:t>
            </a:r>
            <a:endParaRPr lang="hu-H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tatai fajansz.jpg"/>
          <p:cNvPicPr>
            <a:picLocks noGrp="1" noChangeAspect="1"/>
          </p:cNvPicPr>
          <p:nvPr isPhoto="1"/>
        </p:nvPicPr>
        <p:blipFill>
          <a:blip r:embed="rId2" cstate="print">
            <a:lum/>
          </a:blip>
          <a:stretch>
            <a:fillRect/>
          </a:stretch>
        </p:blipFill>
        <p:spPr>
          <a:xfrm>
            <a:off x="0" y="765175"/>
            <a:ext cx="9144000" cy="6092825"/>
          </a:xfrm>
          <a:prstGeom prst="rect">
            <a:avLst/>
          </a:prstGeom>
          <a:noFill/>
          <a:ln>
            <a:noFill/>
          </a:ln>
        </p:spPr>
      </p:pic>
      <p:sp>
        <p:nvSpPr>
          <p:cNvPr id="3" name="Szövegdoboz 2"/>
          <p:cNvSpPr txBox="1"/>
          <p:nvPr/>
        </p:nvSpPr>
        <p:spPr>
          <a:xfrm>
            <a:off x="323528" y="404664"/>
            <a:ext cx="6192688" cy="369332"/>
          </a:xfrm>
          <a:prstGeom prst="rect">
            <a:avLst/>
          </a:prstGeom>
          <a:noFill/>
        </p:spPr>
        <p:txBody>
          <a:bodyPr wrap="square" rtlCol="0">
            <a:spAutoFit/>
          </a:bodyPr>
          <a:lstStyle/>
          <a:p>
            <a:r>
              <a:rPr lang="hu-HU" dirty="0" smtClean="0"/>
              <a:t>Tatai manufaktúra-rákos tányér</a:t>
            </a:r>
            <a:endParaRPr lang="hu-H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licsi fajanszok.jpg"/>
          <p:cNvPicPr>
            <a:picLocks noGrp="1" noChangeAspect="1"/>
          </p:cNvPicPr>
          <p:nvPr isPhoto="1"/>
        </p:nvPicPr>
        <p:blipFill>
          <a:blip r:embed="rId2" cstate="print">
            <a:lum/>
          </a:blip>
          <a:stretch>
            <a:fillRect/>
          </a:stretch>
        </p:blipFill>
        <p:spPr>
          <a:xfrm>
            <a:off x="0" y="749300"/>
            <a:ext cx="9144000" cy="6108700"/>
          </a:xfrm>
          <a:prstGeom prst="rect">
            <a:avLst/>
          </a:prstGeom>
          <a:noFill/>
          <a:ln>
            <a:noFill/>
          </a:ln>
        </p:spPr>
      </p:pic>
      <p:sp>
        <p:nvSpPr>
          <p:cNvPr id="3" name="Szövegdoboz 2"/>
          <p:cNvSpPr txBox="1"/>
          <p:nvPr/>
        </p:nvSpPr>
        <p:spPr>
          <a:xfrm>
            <a:off x="251520" y="332656"/>
            <a:ext cx="7776864" cy="369332"/>
          </a:xfrm>
          <a:prstGeom prst="rect">
            <a:avLst/>
          </a:prstGeom>
          <a:noFill/>
        </p:spPr>
        <p:txBody>
          <a:bodyPr wrap="square" rtlCol="0">
            <a:spAutoFit/>
          </a:bodyPr>
          <a:lstStyle/>
          <a:p>
            <a:r>
              <a:rPr lang="hu-HU" dirty="0" smtClean="0"/>
              <a:t>Holicsi fajanszok- Szlovák Nemzeti Múzeum Történeti Múzeumának kiállítása</a:t>
            </a:r>
            <a:endParaRPr lang="hu-H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0"/>
            <a:ext cx="8892480" cy="5909310"/>
          </a:xfrm>
          <a:prstGeom prst="rect">
            <a:avLst/>
          </a:prstGeom>
          <a:noFill/>
        </p:spPr>
        <p:txBody>
          <a:bodyPr wrap="square" rtlCol="0">
            <a:spAutoFit/>
          </a:bodyPr>
          <a:lstStyle/>
          <a:p>
            <a:endParaRPr lang="hu-HU" b="1" dirty="0" smtClean="0"/>
          </a:p>
          <a:p>
            <a:r>
              <a:rPr lang="hu-HU" b="1" dirty="0" smtClean="0"/>
              <a:t>Üvegművészet</a:t>
            </a:r>
          </a:p>
          <a:p>
            <a:endParaRPr lang="hu-HU" dirty="0" smtClean="0"/>
          </a:p>
          <a:p>
            <a:r>
              <a:rPr lang="hu-HU" b="1" dirty="0" smtClean="0"/>
              <a:t>Magyarországon a 14.századtól </a:t>
            </a:r>
            <a:r>
              <a:rPr lang="hu-HU" dirty="0" smtClean="0"/>
              <a:t>dokumentált az üvegfestők munkája. </a:t>
            </a:r>
          </a:p>
          <a:p>
            <a:r>
              <a:rPr lang="hu-HU" b="1" dirty="0" smtClean="0"/>
              <a:t>Az első önálló üveges </a:t>
            </a:r>
            <a:r>
              <a:rPr lang="hu-HU" dirty="0" smtClean="0"/>
              <a:t>céh Kassán alakult meg 1714-ben. Középületekben a 19.század végétől váltak gyakorivá a színes üvegablakok.</a:t>
            </a:r>
          </a:p>
          <a:p>
            <a:r>
              <a:rPr lang="hu-HU" b="1" dirty="0" smtClean="0"/>
              <a:t>Már a Habsburg </a:t>
            </a:r>
            <a:r>
              <a:rPr lang="hu-HU" dirty="0" smtClean="0"/>
              <a:t>birodalomban elkülönül az üveggyártás és az üvegművészet. A 17.század közepétől a reformáció hatására a vallásos témájú díszítéseket világi témák (üvegre festett portrék,tájképek) váltották fel..</a:t>
            </a:r>
          </a:p>
          <a:p>
            <a:r>
              <a:rPr lang="hu-HU" b="1" dirty="0" smtClean="0"/>
              <a:t>A 18-19.században </a:t>
            </a:r>
            <a:r>
              <a:rPr lang="hu-HU" dirty="0" smtClean="0"/>
              <a:t>megjelent a tömegtermeléssel előállított ablaküveg, a színes és ólmozott üvegek gyártása visszaesett. Az épületek színes üvegeit és az átlátszó üvegből készült, de kisebb geometrikus elemekre osztott ólmozott ablakokat korszerűbbnek ítélt, teljes ablaktáblákra cserélték. Az üvegfestő műhelyek hanyatlásnak indultak, a féltve őrzött eljárások közül több feledésbe merült.</a:t>
            </a:r>
          </a:p>
          <a:p>
            <a:r>
              <a:rPr lang="hu-HU" dirty="0" smtClean="0"/>
              <a:t> További csapás volt a velencei üvegesek számára az ízlés és a divatos művészeti stílusok változása. </a:t>
            </a:r>
          </a:p>
          <a:p>
            <a:r>
              <a:rPr lang="hu-HU" b="1" dirty="0" smtClean="0"/>
              <a:t>Kint a világban </a:t>
            </a:r>
            <a:r>
              <a:rPr lang="hu-HU" dirty="0" smtClean="0"/>
              <a:t>a barokkból kifejlődött a rokokó, majd azt „leváltotta” a szigorú formalista és geometrikus klasszicizmus, a muranói mesterek pedig tovább alkották a barokkos tárgyaikat, mintha mi sem történt volna.</a:t>
            </a:r>
          </a:p>
          <a:p>
            <a:r>
              <a:rPr lang="hu-HU" b="1" dirty="0" smtClean="0"/>
              <a:t>A hazai üvegművészet kiemelkedő alkotói:</a:t>
            </a:r>
          </a:p>
          <a:p>
            <a:r>
              <a:rPr lang="hu-HU" dirty="0" smtClean="0"/>
              <a:t>	Róth Miksa, </a:t>
            </a:r>
            <a:r>
              <a:rPr lang="hu-HU" dirty="0" err="1" smtClean="0"/>
              <a:t>Kratzmann</a:t>
            </a:r>
            <a:r>
              <a:rPr lang="hu-HU" dirty="0" smtClean="0"/>
              <a:t> Ede, Ligeti Sándor</a:t>
            </a:r>
            <a:endParaRPr lang="hu-H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330px-Murano_paper_weights.JPG"/>
          <p:cNvPicPr>
            <a:picLocks noGrp="1" noChangeAspect="1"/>
          </p:cNvPicPr>
          <p:nvPr isPhoto="1"/>
        </p:nvPicPr>
        <p:blipFill>
          <a:blip r:embed="rId2" cstate="print">
            <a:lum/>
          </a:blip>
          <a:stretch>
            <a:fillRect/>
          </a:stretch>
        </p:blipFill>
        <p:spPr>
          <a:xfrm>
            <a:off x="0" y="0"/>
            <a:ext cx="6858000" cy="6858000"/>
          </a:xfrm>
          <a:prstGeom prst="rect">
            <a:avLst/>
          </a:prstGeom>
          <a:noFill/>
          <a:ln>
            <a:noFill/>
          </a:ln>
        </p:spPr>
      </p:pic>
      <p:sp>
        <p:nvSpPr>
          <p:cNvPr id="3" name="Szövegdoboz 2"/>
          <p:cNvSpPr txBox="1"/>
          <p:nvPr/>
        </p:nvSpPr>
        <p:spPr>
          <a:xfrm>
            <a:off x="6876256" y="260648"/>
            <a:ext cx="1872208" cy="646331"/>
          </a:xfrm>
          <a:prstGeom prst="rect">
            <a:avLst/>
          </a:prstGeom>
          <a:noFill/>
        </p:spPr>
        <p:txBody>
          <a:bodyPr wrap="square" rtlCol="0">
            <a:spAutoFit/>
          </a:bodyPr>
          <a:lstStyle/>
          <a:p>
            <a:r>
              <a:rPr lang="hu-HU" dirty="0" smtClean="0"/>
              <a:t>Muranói üvegnehezékek</a:t>
            </a:r>
            <a:endParaRPr lang="hu-H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gladiátorraldíszítettgörög-rómaiváza.JPG"/>
          <p:cNvPicPr>
            <a:picLocks noGrp="1" noChangeAspect="1"/>
          </p:cNvPicPr>
          <p:nvPr isPhoto="1"/>
        </p:nvPicPr>
        <p:blipFill>
          <a:blip r:embed="rId2" cstate="print">
            <a:lum/>
          </a:blip>
          <a:stretch>
            <a:fillRect/>
          </a:stretch>
        </p:blipFill>
        <p:spPr>
          <a:xfrm>
            <a:off x="0" y="0"/>
            <a:ext cx="5143500" cy="6858000"/>
          </a:xfrm>
          <a:prstGeom prst="rect">
            <a:avLst/>
          </a:prstGeom>
          <a:noFill/>
          <a:ln>
            <a:noFill/>
          </a:ln>
        </p:spPr>
      </p:pic>
      <p:sp>
        <p:nvSpPr>
          <p:cNvPr id="3" name="Szövegdoboz 2"/>
          <p:cNvSpPr txBox="1"/>
          <p:nvPr/>
        </p:nvSpPr>
        <p:spPr>
          <a:xfrm>
            <a:off x="5508104" y="404664"/>
            <a:ext cx="3024336" cy="646331"/>
          </a:xfrm>
          <a:prstGeom prst="rect">
            <a:avLst/>
          </a:prstGeom>
          <a:noFill/>
        </p:spPr>
        <p:txBody>
          <a:bodyPr wrap="square" rtlCol="0">
            <a:spAutoFit/>
          </a:bodyPr>
          <a:lstStyle/>
          <a:p>
            <a:r>
              <a:rPr lang="hu-HU" dirty="0" smtClean="0"/>
              <a:t>Gladiátorral díszített görög-római üvegváza</a:t>
            </a:r>
            <a:endParaRPr lang="hu-H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Glass-BallkészítetteTylerHopkins.jpg"/>
          <p:cNvPicPr>
            <a:picLocks noGrp="1" noChangeAspect="1"/>
          </p:cNvPicPr>
          <p:nvPr isPhoto="1"/>
        </p:nvPicPr>
        <p:blipFill>
          <a:blip r:embed="rId2" cstate="print">
            <a:lum/>
          </a:blip>
          <a:stretch>
            <a:fillRect/>
          </a:stretch>
        </p:blipFill>
        <p:spPr>
          <a:xfrm>
            <a:off x="0" y="0"/>
            <a:ext cx="5667375" cy="6858000"/>
          </a:xfrm>
          <a:prstGeom prst="rect">
            <a:avLst/>
          </a:prstGeom>
          <a:noFill/>
          <a:ln>
            <a:noFill/>
          </a:ln>
        </p:spPr>
      </p:pic>
      <p:sp>
        <p:nvSpPr>
          <p:cNvPr id="3" name="Szövegdoboz 2"/>
          <p:cNvSpPr txBox="1"/>
          <p:nvPr/>
        </p:nvSpPr>
        <p:spPr>
          <a:xfrm>
            <a:off x="5940152" y="332656"/>
            <a:ext cx="3203848" cy="646331"/>
          </a:xfrm>
          <a:prstGeom prst="rect">
            <a:avLst/>
          </a:prstGeom>
          <a:noFill/>
        </p:spPr>
        <p:txBody>
          <a:bodyPr wrap="square" rtlCol="0">
            <a:spAutoFit/>
          </a:bodyPr>
          <a:lstStyle/>
          <a:p>
            <a:r>
              <a:rPr lang="hu-HU" dirty="0" smtClean="0"/>
              <a:t>Üveggömb Tyler </a:t>
            </a:r>
            <a:r>
              <a:rPr lang="hu-HU" dirty="0" err="1" smtClean="0"/>
              <a:t>Hopkins</a:t>
            </a:r>
            <a:r>
              <a:rPr lang="hu-HU" dirty="0" smtClean="0"/>
              <a:t> munkája</a:t>
            </a:r>
            <a:endParaRPr lang="hu-H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illatszeres üvegcsék 6-4.század Katalán régészeti Múzeum.jpg"/>
          <p:cNvPicPr>
            <a:picLocks noGrp="1" noChangeAspect="1"/>
          </p:cNvPicPr>
          <p:nvPr isPhoto="1"/>
        </p:nvPicPr>
        <p:blipFill>
          <a:blip r:embed="rId2" cstate="print">
            <a:lum/>
          </a:blip>
          <a:stretch>
            <a:fillRect/>
          </a:stretch>
        </p:blipFill>
        <p:spPr>
          <a:xfrm>
            <a:off x="0" y="0"/>
            <a:ext cx="9144000" cy="6103937"/>
          </a:xfrm>
          <a:prstGeom prst="rect">
            <a:avLst/>
          </a:prstGeom>
          <a:noFill/>
          <a:ln>
            <a:noFill/>
          </a:ln>
        </p:spPr>
      </p:pic>
      <p:sp>
        <p:nvSpPr>
          <p:cNvPr id="3" name="Szövegdoboz 2"/>
          <p:cNvSpPr txBox="1"/>
          <p:nvPr/>
        </p:nvSpPr>
        <p:spPr>
          <a:xfrm>
            <a:off x="0" y="6237312"/>
            <a:ext cx="8172400" cy="369332"/>
          </a:xfrm>
          <a:prstGeom prst="rect">
            <a:avLst/>
          </a:prstGeom>
          <a:noFill/>
        </p:spPr>
        <p:txBody>
          <a:bodyPr wrap="square" rtlCol="0">
            <a:spAutoFit/>
          </a:bodyPr>
          <a:lstStyle/>
          <a:p>
            <a:r>
              <a:rPr lang="hu-HU" dirty="0" smtClean="0"/>
              <a:t>Illatszeres üvegcsék 6-4 századból, Katalán Régészeti Múzeum</a:t>
            </a:r>
            <a:endParaRPr lang="hu-H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79512" y="404664"/>
            <a:ext cx="8712968" cy="5078313"/>
          </a:xfrm>
          <a:prstGeom prst="rect">
            <a:avLst/>
          </a:prstGeom>
          <a:noFill/>
        </p:spPr>
        <p:txBody>
          <a:bodyPr wrap="square" rtlCol="0">
            <a:spAutoFit/>
          </a:bodyPr>
          <a:lstStyle/>
          <a:p>
            <a:r>
              <a:rPr lang="hu-HU" dirty="0" smtClean="0"/>
              <a:t> </a:t>
            </a:r>
            <a:r>
              <a:rPr lang="hu-HU" b="1" dirty="0" smtClean="0"/>
              <a:t>Klasszicizmus Magyarországon (Széchenyi István Egyetem)</a:t>
            </a:r>
          </a:p>
          <a:p>
            <a:endParaRPr lang="hu-HU" dirty="0" smtClean="0"/>
          </a:p>
          <a:p>
            <a:r>
              <a:rPr lang="hu-HU" b="1" dirty="0" smtClean="0"/>
              <a:t>A klasszicizmus  </a:t>
            </a:r>
            <a:r>
              <a:rPr lang="hu-HU" dirty="0" smtClean="0"/>
              <a:t>a 18.század második harmadától a 19.század közepéig terjedő időszak A barokk szertelenségeivel szembeni ellenérzés az ókori, elsősorban a római művészethez való minél szorosabb kapcsolódás igényét eredményezte . Az ünnepélyes, emelkedett összhatású, finom ritmus,egyszerű geometrikusan meghatározott formák és nemes arányok utáni vágy az ókori formák újjáéledését hozta. A klasszicizmus a XVIII. század végének stílusa.</a:t>
            </a:r>
          </a:p>
          <a:p>
            <a:r>
              <a:rPr lang="hu-HU" b="1" dirty="0" smtClean="0"/>
              <a:t>A rend, a fegyelem</a:t>
            </a:r>
            <a:r>
              <a:rPr lang="hu-HU" dirty="0" smtClean="0"/>
              <a:t>, a szimmetria uralmát hirdette, az ilyen törekvéseket képviselő hagyományok tiszteletével. Alkalmassá vált a francia forradalom után kialakult polgárság eszméinek kifejezésére.</a:t>
            </a:r>
          </a:p>
          <a:p>
            <a:endParaRPr lang="hu-HU" dirty="0" smtClean="0"/>
          </a:p>
          <a:p>
            <a:r>
              <a:rPr lang="hu-HU" b="1" dirty="0" err="1" smtClean="0"/>
              <a:t>Winckelmann</a:t>
            </a:r>
            <a:r>
              <a:rPr lang="hu-HU" b="1" dirty="0" smtClean="0"/>
              <a:t> volt</a:t>
            </a:r>
            <a:r>
              <a:rPr lang="hu-HU" dirty="0" smtClean="0"/>
              <a:t>, aki a szépet, a természetest, az embert azonosította az antik művészettel, és ennek követését tartotta a művészet egyetlen lehetséges útjának.</a:t>
            </a:r>
          </a:p>
          <a:p>
            <a:endParaRPr lang="hu-HU" dirty="0" smtClean="0"/>
          </a:p>
          <a:p>
            <a:r>
              <a:rPr lang="hu-HU" b="1" dirty="0" smtClean="0"/>
              <a:t>Különösen</a:t>
            </a:r>
            <a:r>
              <a:rPr lang="hu-HU" dirty="0" smtClean="0"/>
              <a:t> az építészet területén alkotott a klasszicizmus sok maradandót. Kialakította a tiszta építészet új elveit, világos szerkezet,nemes arányok,finom ritmus. </a:t>
            </a:r>
          </a:p>
          <a:p>
            <a:r>
              <a:rPr lang="hu-HU" dirty="0" smtClean="0"/>
              <a:t>A nagyobb épületegyütteseken a társművészetek alkalmazását általában mellőzték.</a:t>
            </a:r>
            <a:endParaRPr lang="hu-H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ated_man_looking_at_a_recling_woman,_detail_of_the_side_A_of_the_Portland_Vase._Cameo-glass,_probably_made_in_Italy_ca._5-25_AD_(7977548256).jpg"/>
          <p:cNvPicPr>
            <a:picLocks noGrp="1" noChangeAspect="1"/>
          </p:cNvPicPr>
          <p:nvPr isPhoto="1"/>
        </p:nvPicPr>
        <p:blipFill>
          <a:blip r:embed="rId2" cstate="print">
            <a:lum/>
          </a:blip>
          <a:stretch>
            <a:fillRect/>
          </a:stretch>
        </p:blipFill>
        <p:spPr>
          <a:xfrm>
            <a:off x="179512" y="0"/>
            <a:ext cx="5143500" cy="6858000"/>
          </a:xfrm>
          <a:prstGeom prst="rect">
            <a:avLst/>
          </a:prstGeom>
          <a:noFill/>
          <a:ln>
            <a:noFill/>
          </a:ln>
        </p:spPr>
      </p:pic>
      <p:sp>
        <p:nvSpPr>
          <p:cNvPr id="3" name="Szövegdoboz 2"/>
          <p:cNvSpPr txBox="1"/>
          <p:nvPr/>
        </p:nvSpPr>
        <p:spPr>
          <a:xfrm>
            <a:off x="5724128" y="620688"/>
            <a:ext cx="2880320" cy="369332"/>
          </a:xfrm>
          <a:prstGeom prst="rect">
            <a:avLst/>
          </a:prstGeom>
          <a:noFill/>
        </p:spPr>
        <p:txBody>
          <a:bodyPr wrap="square" rtlCol="0">
            <a:spAutoFit/>
          </a:bodyPr>
          <a:lstStyle/>
          <a:p>
            <a:r>
              <a:rPr lang="hu-HU" dirty="0" smtClean="0"/>
              <a:t>Római üvegváza</a:t>
            </a:r>
            <a:endParaRPr lang="hu-H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Vastagh_Éva_Pávapár.jpg"/>
          <p:cNvPicPr>
            <a:picLocks noGrp="1" noChangeAspect="1"/>
          </p:cNvPicPr>
          <p:nvPr isPhoto="1"/>
        </p:nvPicPr>
        <p:blipFill>
          <a:blip r:embed="rId2" cstate="print">
            <a:lum/>
          </a:blip>
          <a:stretch>
            <a:fillRect/>
          </a:stretch>
        </p:blipFill>
        <p:spPr>
          <a:xfrm>
            <a:off x="0" y="6350"/>
            <a:ext cx="9144000" cy="6843713"/>
          </a:xfrm>
          <a:prstGeom prst="rect">
            <a:avLst/>
          </a:prstGeom>
          <a:noFill/>
          <a:ln>
            <a:noFill/>
          </a:ln>
        </p:spPr>
      </p:pic>
      <p:sp>
        <p:nvSpPr>
          <p:cNvPr id="3" name="Szövegdoboz 2"/>
          <p:cNvSpPr txBox="1"/>
          <p:nvPr/>
        </p:nvSpPr>
        <p:spPr>
          <a:xfrm>
            <a:off x="179512" y="332656"/>
            <a:ext cx="4968552" cy="369332"/>
          </a:xfrm>
          <a:prstGeom prst="rect">
            <a:avLst/>
          </a:prstGeom>
          <a:noFill/>
        </p:spPr>
        <p:txBody>
          <a:bodyPr wrap="square" rtlCol="0">
            <a:spAutoFit/>
          </a:bodyPr>
          <a:lstStyle/>
          <a:p>
            <a:r>
              <a:rPr lang="hu-HU" dirty="0" smtClean="0"/>
              <a:t>Vastag Éva: Pávapár</a:t>
            </a:r>
            <a:endParaRPr lang="hu-H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Kisművészetek\Borsosbélarégimagyarüvegművészet.jpeg"/>
          <p:cNvPicPr>
            <a:picLocks noChangeAspect="1" noChangeArrowheads="1"/>
          </p:cNvPicPr>
          <p:nvPr/>
        </p:nvPicPr>
        <p:blipFill>
          <a:blip r:embed="rId2" cstate="print"/>
          <a:srcRect/>
          <a:stretch>
            <a:fillRect/>
          </a:stretch>
        </p:blipFill>
        <p:spPr bwMode="auto">
          <a:xfrm>
            <a:off x="467543" y="188640"/>
            <a:ext cx="5184577" cy="6502400"/>
          </a:xfrm>
          <a:prstGeom prst="rect">
            <a:avLst/>
          </a:prstGeom>
          <a:noFill/>
        </p:spPr>
      </p:pic>
      <p:sp>
        <p:nvSpPr>
          <p:cNvPr id="3" name="Szövegdoboz 2"/>
          <p:cNvSpPr txBox="1"/>
          <p:nvPr/>
        </p:nvSpPr>
        <p:spPr>
          <a:xfrm>
            <a:off x="5868144" y="476672"/>
            <a:ext cx="2880320" cy="1200329"/>
          </a:xfrm>
          <a:prstGeom prst="rect">
            <a:avLst/>
          </a:prstGeom>
          <a:noFill/>
        </p:spPr>
        <p:txBody>
          <a:bodyPr wrap="square" rtlCol="0">
            <a:spAutoFit/>
          </a:bodyPr>
          <a:lstStyle/>
          <a:p>
            <a:r>
              <a:rPr lang="hu-HU" b="1" dirty="0" smtClean="0"/>
              <a:t>Boros Béla</a:t>
            </a:r>
          </a:p>
          <a:p>
            <a:endParaRPr lang="hu-HU" dirty="0" smtClean="0"/>
          </a:p>
          <a:p>
            <a:r>
              <a:rPr lang="hu-HU" dirty="0" smtClean="0"/>
              <a:t>Régi magyar üvegművészet</a:t>
            </a:r>
          </a:p>
          <a:p>
            <a:r>
              <a:rPr lang="hu-HU" dirty="0" smtClean="0"/>
              <a:t>c. tanulmányából</a:t>
            </a:r>
            <a:endParaRPr lang="hu-H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özépkoriüvegfúvó.png"/>
          <p:cNvPicPr>
            <a:picLocks noGrp="1" noChangeAspect="1"/>
          </p:cNvPicPr>
          <p:nvPr isPhoto="1"/>
        </p:nvPicPr>
        <p:blipFill>
          <a:blip r:embed="rId2" cstate="print">
            <a:lum/>
          </a:blip>
          <a:stretch>
            <a:fillRect/>
          </a:stretch>
        </p:blipFill>
        <p:spPr>
          <a:xfrm>
            <a:off x="9525" y="0"/>
            <a:ext cx="9124950" cy="6858000"/>
          </a:xfrm>
          <a:prstGeom prst="rect">
            <a:avLst/>
          </a:prstGeom>
          <a:noFill/>
          <a:ln>
            <a:noFill/>
          </a:ln>
        </p:spPr>
      </p:pic>
      <p:sp>
        <p:nvSpPr>
          <p:cNvPr id="3" name="Szövegdoboz 2"/>
          <p:cNvSpPr txBox="1"/>
          <p:nvPr/>
        </p:nvSpPr>
        <p:spPr>
          <a:xfrm>
            <a:off x="3923928" y="476672"/>
            <a:ext cx="4464496" cy="369332"/>
          </a:xfrm>
          <a:prstGeom prst="rect">
            <a:avLst/>
          </a:prstGeom>
          <a:noFill/>
        </p:spPr>
        <p:txBody>
          <a:bodyPr wrap="square" rtlCol="0">
            <a:spAutoFit/>
          </a:bodyPr>
          <a:lstStyle/>
          <a:p>
            <a:r>
              <a:rPr lang="hu-HU" dirty="0" smtClean="0"/>
              <a:t>Középkori üvegfúvó</a:t>
            </a:r>
            <a:endParaRPr lang="hu-H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0"/>
            <a:ext cx="8820472" cy="5909310"/>
          </a:xfrm>
          <a:prstGeom prst="rect">
            <a:avLst/>
          </a:prstGeom>
        </p:spPr>
        <p:txBody>
          <a:bodyPr wrap="square">
            <a:spAutoFit/>
          </a:bodyPr>
          <a:lstStyle/>
          <a:p>
            <a:pPr lvl="0"/>
            <a:r>
              <a:rPr lang="hu-HU" b="1" dirty="0" smtClean="0">
                <a:solidFill>
                  <a:prstClr val="black"/>
                </a:solidFill>
              </a:rPr>
              <a:t>Textilművészet :</a:t>
            </a:r>
          </a:p>
          <a:p>
            <a:pPr lvl="0"/>
            <a:r>
              <a:rPr lang="hu-HU" b="1" dirty="0" smtClean="0">
                <a:solidFill>
                  <a:prstClr val="black"/>
                </a:solidFill>
              </a:rPr>
              <a:t> </a:t>
            </a:r>
            <a:r>
              <a:rPr lang="hu-HU" dirty="0" smtClean="0">
                <a:solidFill>
                  <a:prstClr val="black"/>
                </a:solidFill>
              </a:rPr>
              <a:t>I,</a:t>
            </a:r>
            <a:r>
              <a:rPr lang="hu-HU" dirty="0" err="1" smtClean="0">
                <a:solidFill>
                  <a:prstClr val="black"/>
                </a:solidFill>
              </a:rPr>
              <a:t>sz.előtt</a:t>
            </a:r>
            <a:r>
              <a:rPr lang="hu-HU" dirty="0" smtClean="0">
                <a:solidFill>
                  <a:prstClr val="black"/>
                </a:solidFill>
              </a:rPr>
              <a:t> 3000 évvel már ismert volt.</a:t>
            </a:r>
          </a:p>
          <a:p>
            <a:pPr lvl="0"/>
            <a:endParaRPr lang="hu-HU" dirty="0" smtClean="0">
              <a:solidFill>
                <a:prstClr val="black"/>
              </a:solidFill>
            </a:endParaRPr>
          </a:p>
          <a:p>
            <a:pPr lvl="0"/>
            <a:r>
              <a:rPr lang="hu-HU" b="1" dirty="0" smtClean="0">
                <a:solidFill>
                  <a:prstClr val="black"/>
                </a:solidFill>
              </a:rPr>
              <a:t>A </a:t>
            </a:r>
            <a:r>
              <a:rPr lang="hu-HU" b="1" dirty="0" err="1" smtClean="0">
                <a:solidFill>
                  <a:prstClr val="black"/>
                </a:solidFill>
              </a:rPr>
              <a:t>Valero</a:t>
            </a:r>
            <a:r>
              <a:rPr lang="hu-HU" b="1" dirty="0" smtClean="0">
                <a:solidFill>
                  <a:prstClr val="black"/>
                </a:solidFill>
              </a:rPr>
              <a:t> </a:t>
            </a:r>
            <a:r>
              <a:rPr lang="hu-HU" dirty="0" smtClean="0">
                <a:solidFill>
                  <a:prstClr val="black"/>
                </a:solidFill>
              </a:rPr>
              <a:t>selyemgyár egy rövid ideig működő, korai magyarországi nagyipari üzem volt a mai Budapest (akkor még Pest) V. kerületében.  A magyarországi selyemfeldolgozás atyja a spanyol eredetű </a:t>
            </a:r>
            <a:r>
              <a:rPr lang="hu-HU" dirty="0" err="1" smtClean="0">
                <a:solidFill>
                  <a:prstClr val="black"/>
                </a:solidFill>
              </a:rPr>
              <a:t>Valero</a:t>
            </a:r>
            <a:r>
              <a:rPr lang="hu-HU" dirty="0" smtClean="0">
                <a:solidFill>
                  <a:prstClr val="black"/>
                </a:solidFill>
              </a:rPr>
              <a:t> István az 1780-as években költözött Pestre.</a:t>
            </a:r>
          </a:p>
          <a:p>
            <a:pPr lvl="0"/>
            <a:r>
              <a:rPr lang="hu-HU" dirty="0" smtClean="0">
                <a:solidFill>
                  <a:prstClr val="black"/>
                </a:solidFill>
              </a:rPr>
              <a:t> Ezt követően a mai Király utca -  Akácfa utca –Dob utca - Kürt utca közötti részen építette fel kisebb üzemét. Selyem és fátyolgyártással , bélésselyem gyártással  foglalkoztak. A gyárat 1814-től </a:t>
            </a:r>
            <a:r>
              <a:rPr lang="hu-HU" dirty="0" err="1" smtClean="0">
                <a:solidFill>
                  <a:prstClr val="black"/>
                </a:solidFill>
              </a:rPr>
              <a:t>Velero</a:t>
            </a:r>
            <a:r>
              <a:rPr lang="hu-HU" dirty="0" smtClean="0">
                <a:solidFill>
                  <a:prstClr val="black"/>
                </a:solidFill>
              </a:rPr>
              <a:t> István fia </a:t>
            </a:r>
            <a:r>
              <a:rPr lang="hu-HU" dirty="0" err="1" smtClean="0">
                <a:solidFill>
                  <a:prstClr val="black"/>
                </a:solidFill>
              </a:rPr>
              <a:t>Valero</a:t>
            </a:r>
            <a:r>
              <a:rPr lang="hu-HU" dirty="0" smtClean="0">
                <a:solidFill>
                  <a:prstClr val="black"/>
                </a:solidFill>
              </a:rPr>
              <a:t> Antal vetette.</a:t>
            </a:r>
          </a:p>
          <a:p>
            <a:pPr lvl="0"/>
            <a:r>
              <a:rPr lang="hu-HU" b="1" dirty="0" smtClean="0">
                <a:solidFill>
                  <a:prstClr val="black"/>
                </a:solidFill>
              </a:rPr>
              <a:t>Amikor a termelés </a:t>
            </a:r>
            <a:r>
              <a:rPr lang="hu-HU" dirty="0" smtClean="0">
                <a:solidFill>
                  <a:prstClr val="black"/>
                </a:solidFill>
              </a:rPr>
              <a:t>növekedésével  kinőtték a gyárat, új építésébe fogtak , a mai Honvéd utca mentén fekvő területen. Az új gyár épületét a korszak neves építésze, </a:t>
            </a:r>
            <a:r>
              <a:rPr lang="hu-HU" b="1" dirty="0" smtClean="0">
                <a:solidFill>
                  <a:prstClr val="black"/>
                </a:solidFill>
              </a:rPr>
              <a:t>Hild József </a:t>
            </a:r>
            <a:r>
              <a:rPr lang="hu-HU" dirty="0" smtClean="0">
                <a:solidFill>
                  <a:prstClr val="black"/>
                </a:solidFill>
              </a:rPr>
              <a:t>tervezte meg klasszicista stílusban 1839-1841 között.</a:t>
            </a:r>
          </a:p>
          <a:p>
            <a:pPr lvl="0"/>
            <a:r>
              <a:rPr lang="hu-HU" b="1" dirty="0" smtClean="0">
                <a:solidFill>
                  <a:prstClr val="black"/>
                </a:solidFill>
              </a:rPr>
              <a:t>Az 1842-es, 1843-as és 1844 </a:t>
            </a:r>
            <a:r>
              <a:rPr lang="hu-HU" dirty="0" smtClean="0">
                <a:solidFill>
                  <a:prstClr val="black"/>
                </a:solidFill>
              </a:rPr>
              <a:t>–es Iparmű kiállításon nagy sikert értek el a gyártmányaik. 1846-ban  ő kapta meg a kiállítás fődíját, az úgynevezett „Nagyarany érdempénz”</a:t>
            </a:r>
            <a:r>
              <a:rPr lang="hu-HU" dirty="0" err="1" smtClean="0">
                <a:solidFill>
                  <a:prstClr val="black"/>
                </a:solidFill>
              </a:rPr>
              <a:t>-t</a:t>
            </a:r>
            <a:r>
              <a:rPr lang="hu-HU" dirty="0" smtClean="0">
                <a:solidFill>
                  <a:prstClr val="black"/>
                </a:solidFill>
              </a:rPr>
              <a:t>.</a:t>
            </a:r>
          </a:p>
          <a:p>
            <a:pPr lvl="0"/>
            <a:r>
              <a:rPr lang="hu-HU" b="1" dirty="0" smtClean="0">
                <a:solidFill>
                  <a:prstClr val="black"/>
                </a:solidFill>
              </a:rPr>
              <a:t>A gyár az évek alatt gyorsan </a:t>
            </a:r>
            <a:r>
              <a:rPr lang="hu-HU" dirty="0" smtClean="0">
                <a:solidFill>
                  <a:prstClr val="black"/>
                </a:solidFill>
              </a:rPr>
              <a:t>fejlődött. Sikeressége miatt az 1848-49-es forradalom és szabadságharc idején a magyar kormány </a:t>
            </a:r>
            <a:r>
              <a:rPr lang="hu-HU" dirty="0" err="1" smtClean="0">
                <a:solidFill>
                  <a:prstClr val="black"/>
                </a:solidFill>
              </a:rPr>
              <a:t>Valerot</a:t>
            </a:r>
            <a:r>
              <a:rPr lang="hu-HU" dirty="0" smtClean="0">
                <a:solidFill>
                  <a:prstClr val="black"/>
                </a:solidFill>
              </a:rPr>
              <a:t> bízta meg a Bécstől független jegybank vezetésével. A </a:t>
            </a:r>
            <a:r>
              <a:rPr lang="hu-HU" dirty="0" err="1" smtClean="0">
                <a:solidFill>
                  <a:prstClr val="black"/>
                </a:solidFill>
              </a:rPr>
              <a:t>sz.harc</a:t>
            </a:r>
            <a:r>
              <a:rPr lang="hu-HU" dirty="0" smtClean="0">
                <a:solidFill>
                  <a:prstClr val="black"/>
                </a:solidFill>
              </a:rPr>
              <a:t> bukása után politikai okból a gyár működése ellehetetlenült, a </a:t>
            </a:r>
            <a:r>
              <a:rPr lang="hu-HU" dirty="0" err="1" smtClean="0">
                <a:solidFill>
                  <a:prstClr val="black"/>
                </a:solidFill>
              </a:rPr>
              <a:t>Valero</a:t>
            </a:r>
            <a:r>
              <a:rPr lang="hu-HU" dirty="0" smtClean="0">
                <a:solidFill>
                  <a:prstClr val="black"/>
                </a:solidFill>
              </a:rPr>
              <a:t> család pedig kivándorolt Magyarországról.</a:t>
            </a:r>
          </a:p>
          <a:p>
            <a:pPr lvl="0"/>
            <a:r>
              <a:rPr lang="hu-HU" b="1" dirty="0" smtClean="0">
                <a:solidFill>
                  <a:prstClr val="black"/>
                </a:solidFill>
              </a:rPr>
              <a:t>Az épületet nem bontották </a:t>
            </a:r>
            <a:r>
              <a:rPr lang="hu-HU" dirty="0" smtClean="0">
                <a:solidFill>
                  <a:prstClr val="black"/>
                </a:solidFill>
              </a:rPr>
              <a:t>el, hanem azt követően katonai célokra ( kaszárnya,raktár) kezdték el használni. A volt gyár napjainkban is áll mint a 19.század jelentős ipartörténeti emléke, egyben neves klasszicista épület. Műemléki védelmet is kapott.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332656"/>
            <a:ext cx="8964488" cy="4524315"/>
          </a:xfrm>
          <a:prstGeom prst="rect">
            <a:avLst/>
          </a:prstGeom>
          <a:noFill/>
        </p:spPr>
        <p:txBody>
          <a:bodyPr wrap="square" rtlCol="0">
            <a:spAutoFit/>
          </a:bodyPr>
          <a:lstStyle/>
          <a:p>
            <a:r>
              <a:rPr lang="hu-HU" b="1" dirty="0" smtClean="0"/>
              <a:t>A selyemgyártáshoz </a:t>
            </a:r>
            <a:r>
              <a:rPr lang="hu-HU" dirty="0" smtClean="0"/>
              <a:t>alapanyagra is szükség volt. Magyarországon 1860-ban alapították az első selyemhernyó tenyészetet – </a:t>
            </a:r>
            <a:r>
              <a:rPr lang="hu-HU" dirty="0" err="1" smtClean="0"/>
              <a:t>Passardi</a:t>
            </a:r>
            <a:r>
              <a:rPr lang="hu-HU" dirty="0" smtClean="0"/>
              <a:t> Péter János nevéhez köthető, aki olasz telepes volt.</a:t>
            </a:r>
          </a:p>
          <a:p>
            <a:r>
              <a:rPr lang="hu-HU" dirty="0" smtClean="0"/>
              <a:t>1873-ban létesült az első  gyár Óbudán  (</a:t>
            </a:r>
            <a:r>
              <a:rPr lang="hu-HU" dirty="0" err="1" smtClean="0"/>
              <a:t>Filatorium-</a:t>
            </a:r>
            <a:r>
              <a:rPr lang="hu-HU" dirty="0" smtClean="0"/>
              <a:t> selyemcérnázó), 1785-ben szintén Óbudán selyemgombolyító követte. (</a:t>
            </a:r>
            <a:r>
              <a:rPr lang="hu-HU" dirty="0" err="1" smtClean="0"/>
              <a:t>Filatorium</a:t>
            </a:r>
            <a:r>
              <a:rPr lang="hu-HU" dirty="0" smtClean="0"/>
              <a:t> az olasz </a:t>
            </a:r>
            <a:r>
              <a:rPr lang="hu-HU" dirty="0" err="1" smtClean="0"/>
              <a:t>filatore</a:t>
            </a:r>
            <a:r>
              <a:rPr lang="hu-HU" dirty="0" smtClean="0"/>
              <a:t> azaz fonógép szóból ered)</a:t>
            </a:r>
          </a:p>
          <a:p>
            <a:r>
              <a:rPr lang="hu-HU" b="1" dirty="0" smtClean="0"/>
              <a:t>Kossuth és Széchenyi is </a:t>
            </a:r>
            <a:r>
              <a:rPr lang="hu-HU" dirty="0" smtClean="0"/>
              <a:t>szorgalmazta a selyemhernyó tenyésztést, de 1880-ban  Bezerédj Pál valósította meg Tolnán. 1990-ig működtek a selyemgyárak.</a:t>
            </a:r>
          </a:p>
          <a:p>
            <a:endParaRPr lang="hu-HU" dirty="0" smtClean="0"/>
          </a:p>
          <a:p>
            <a:r>
              <a:rPr lang="hu-HU" b="1" dirty="0" smtClean="0"/>
              <a:t>A klasszicizmus viselete </a:t>
            </a:r>
            <a:r>
              <a:rPr lang="hu-HU" b="1" dirty="0" err="1" smtClean="0"/>
              <a:t>XIX.század</a:t>
            </a:r>
            <a:r>
              <a:rPr lang="hu-HU" b="1" dirty="0" smtClean="0"/>
              <a:t> </a:t>
            </a:r>
          </a:p>
          <a:p>
            <a:r>
              <a:rPr lang="hu-HU" dirty="0" smtClean="0"/>
              <a:t>Ebben a korszakban két nemzet viselete határozta meg az európai divatot</a:t>
            </a:r>
            <a:r>
              <a:rPr lang="hu-HU" b="1" dirty="0" smtClean="0"/>
              <a:t>. Az angolokat </a:t>
            </a:r>
            <a:r>
              <a:rPr lang="hu-HU" dirty="0" smtClean="0"/>
              <a:t>a polgári célszerűség, </a:t>
            </a:r>
            <a:r>
              <a:rPr lang="hu-HU" b="1" dirty="0" smtClean="0"/>
              <a:t>míg a franciákat </a:t>
            </a:r>
            <a:r>
              <a:rPr lang="hu-HU" dirty="0" smtClean="0"/>
              <a:t>a nemzeti öntudat és a dicsőség vezérelte az új stílus kialakításában.  Az angol textilipar fejlődése sok újításhoz vezetett az öltözködés területén. Magjelentek az első készruhák. Az angol női, főleg pamutból készült, hajtásokkal bővített szoknyák alatt már nem volt merev abroncsszoknya, helyette fenékpárnát kötöttek az alak új formájának kialakításához, hangsúlyozásához. Népszerűvé vált a lovaglókabát forma.</a:t>
            </a:r>
          </a:p>
          <a:p>
            <a:r>
              <a:rPr lang="hu-HU" b="1" dirty="0" smtClean="0"/>
              <a:t>A férfiak legfontosabb </a:t>
            </a:r>
            <a:r>
              <a:rPr lang="hu-HU" dirty="0" smtClean="0"/>
              <a:t>viselete a frakk volt. Térdnadrágot, nyaksálat és zsabós inget viseltek.</a:t>
            </a:r>
          </a:p>
          <a:p>
            <a:r>
              <a:rPr lang="hu-HU" dirty="0" smtClean="0"/>
              <a:t>(</a:t>
            </a:r>
            <a:r>
              <a:rPr lang="hu-HU" dirty="0" err="1" smtClean="0"/>
              <a:t>Ocsik</a:t>
            </a:r>
            <a:r>
              <a:rPr lang="hu-HU" dirty="0" smtClean="0"/>
              <a:t> Gézáné: Viselettörténet)</a:t>
            </a:r>
            <a:endParaRPr lang="hu-H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Honvéd_utca_24-30._Valero_laktanya_(Valero_Antal_egykori_selyemgyára)._-_Budapest,_Fortepan_82399.jpg"/>
          <p:cNvPicPr>
            <a:picLocks noGrp="1" noChangeAspect="1"/>
          </p:cNvPicPr>
          <p:nvPr isPhoto="1"/>
        </p:nvPicPr>
        <p:blipFill>
          <a:blip r:embed="rId2" cstate="print">
            <a:lum/>
          </a:blip>
          <a:stretch>
            <a:fillRect/>
          </a:stretch>
        </p:blipFill>
        <p:spPr>
          <a:xfrm>
            <a:off x="325438" y="0"/>
            <a:ext cx="8491537" cy="6858000"/>
          </a:xfrm>
          <a:prstGeom prst="rect">
            <a:avLst/>
          </a:prstGeom>
          <a:noFill/>
          <a:ln>
            <a:noFill/>
          </a:ln>
        </p:spPr>
      </p:pic>
      <p:sp>
        <p:nvSpPr>
          <p:cNvPr id="4" name="Szövegdoboz 3"/>
          <p:cNvSpPr txBox="1"/>
          <p:nvPr/>
        </p:nvSpPr>
        <p:spPr>
          <a:xfrm>
            <a:off x="971600" y="548680"/>
            <a:ext cx="6552728" cy="646331"/>
          </a:xfrm>
          <a:prstGeom prst="rect">
            <a:avLst/>
          </a:prstGeom>
          <a:noFill/>
        </p:spPr>
        <p:txBody>
          <a:bodyPr wrap="square" rtlCol="0">
            <a:spAutoFit/>
          </a:bodyPr>
          <a:lstStyle/>
          <a:p>
            <a:r>
              <a:rPr lang="hu-HU" dirty="0" err="1" smtClean="0"/>
              <a:t>Valero</a:t>
            </a:r>
            <a:r>
              <a:rPr lang="hu-HU" dirty="0" smtClean="0"/>
              <a:t> laktanya </a:t>
            </a:r>
            <a:r>
              <a:rPr lang="hu-HU" dirty="0" err="1" smtClean="0"/>
              <a:t>Bp.Honvéd</a:t>
            </a:r>
            <a:r>
              <a:rPr lang="hu-HU" dirty="0" smtClean="0"/>
              <a:t> u. 24-30 (</a:t>
            </a:r>
            <a:r>
              <a:rPr lang="hu-HU" dirty="0" err="1" smtClean="0"/>
              <a:t>Valaro</a:t>
            </a:r>
            <a:r>
              <a:rPr lang="hu-HU" dirty="0" smtClean="0"/>
              <a:t> Antal egykori selyemgyára) </a:t>
            </a:r>
            <a:r>
              <a:rPr lang="hu-HU" dirty="0" err="1" smtClean="0"/>
              <a:t>Fortepan</a:t>
            </a:r>
            <a:r>
              <a:rPr lang="hu-HU" dirty="0" smtClean="0"/>
              <a:t> 82399</a:t>
            </a:r>
            <a:endParaRPr lang="hu-H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valeroselyemgyár.jpg"/>
          <p:cNvPicPr>
            <a:picLocks noGrp="1" noChangeAspect="1"/>
          </p:cNvPicPr>
          <p:nvPr isPhoto="1"/>
        </p:nvPicPr>
        <p:blipFill>
          <a:blip r:embed="rId2" cstate="print">
            <a:lum/>
          </a:blip>
          <a:stretch>
            <a:fillRect/>
          </a:stretch>
        </p:blipFill>
        <p:spPr>
          <a:xfrm>
            <a:off x="365125" y="0"/>
            <a:ext cx="8412163" cy="6858000"/>
          </a:xfrm>
          <a:prstGeom prst="rect">
            <a:avLst/>
          </a:prstGeom>
          <a:noFill/>
          <a:ln>
            <a:noFill/>
          </a:ln>
        </p:spPr>
      </p:pic>
      <p:sp>
        <p:nvSpPr>
          <p:cNvPr id="3" name="Szövegdoboz 2"/>
          <p:cNvSpPr txBox="1"/>
          <p:nvPr/>
        </p:nvSpPr>
        <p:spPr>
          <a:xfrm>
            <a:off x="755576" y="476672"/>
            <a:ext cx="5904656" cy="369332"/>
          </a:xfrm>
          <a:prstGeom prst="rect">
            <a:avLst/>
          </a:prstGeom>
          <a:noFill/>
        </p:spPr>
        <p:txBody>
          <a:bodyPr wrap="square" rtlCol="0">
            <a:spAutoFit/>
          </a:bodyPr>
          <a:lstStyle/>
          <a:p>
            <a:r>
              <a:rPr lang="hu-HU" dirty="0" err="1" smtClean="0"/>
              <a:t>Valero</a:t>
            </a:r>
            <a:r>
              <a:rPr lang="hu-HU" dirty="0" smtClean="0"/>
              <a:t> selyemgyár- korabeli kép</a:t>
            </a:r>
            <a:endParaRPr lang="hu-H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375px-Selyemgomb1.jpg"/>
          <p:cNvPicPr>
            <a:picLocks noChangeAspect="1" noChangeArrowheads="1"/>
          </p:cNvPicPr>
          <p:nvPr/>
        </p:nvPicPr>
        <p:blipFill>
          <a:blip r:embed="rId2" cstate="print"/>
          <a:srcRect/>
          <a:stretch>
            <a:fillRect/>
          </a:stretch>
        </p:blipFill>
        <p:spPr bwMode="auto">
          <a:xfrm>
            <a:off x="179512" y="620688"/>
            <a:ext cx="5976664" cy="5544616"/>
          </a:xfrm>
          <a:prstGeom prst="rect">
            <a:avLst/>
          </a:prstGeom>
          <a:noFill/>
        </p:spPr>
      </p:pic>
      <p:sp>
        <p:nvSpPr>
          <p:cNvPr id="3" name="Szövegdoboz 2"/>
          <p:cNvSpPr txBox="1"/>
          <p:nvPr/>
        </p:nvSpPr>
        <p:spPr>
          <a:xfrm>
            <a:off x="6588224" y="548680"/>
            <a:ext cx="2016224" cy="1200329"/>
          </a:xfrm>
          <a:prstGeom prst="rect">
            <a:avLst/>
          </a:prstGeom>
          <a:noFill/>
        </p:spPr>
        <p:txBody>
          <a:bodyPr wrap="square" rtlCol="0">
            <a:spAutoFit/>
          </a:bodyPr>
          <a:lstStyle/>
          <a:p>
            <a:r>
              <a:rPr lang="hu-HU" dirty="0" smtClean="0"/>
              <a:t>Selyemgombolyító épülete</a:t>
            </a:r>
          </a:p>
          <a:p>
            <a:r>
              <a:rPr lang="hu-HU" dirty="0" smtClean="0"/>
              <a:t>Budapest </a:t>
            </a:r>
            <a:r>
              <a:rPr lang="hu-HU" dirty="0" err="1" smtClean="0"/>
              <a:t>III.ker</a:t>
            </a:r>
            <a:r>
              <a:rPr lang="hu-HU" dirty="0" smtClean="0"/>
              <a:t>. Miklós tér 1.sz.</a:t>
            </a:r>
            <a:endParaRPr lang="hu-H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szövet 14.szi szövetet imitáló mustrával.jpg"/>
          <p:cNvPicPr>
            <a:picLocks noGrp="1" noChangeAspect="1"/>
          </p:cNvPicPr>
          <p:nvPr isPhoto="1"/>
        </p:nvPicPr>
        <p:blipFill>
          <a:blip r:embed="rId2" cstate="print">
            <a:lum/>
          </a:blip>
          <a:stretch>
            <a:fillRect/>
          </a:stretch>
        </p:blipFill>
        <p:spPr>
          <a:xfrm>
            <a:off x="0" y="0"/>
            <a:ext cx="4572000" cy="6858000"/>
          </a:xfrm>
          <a:prstGeom prst="rect">
            <a:avLst/>
          </a:prstGeom>
          <a:noFill/>
          <a:ln>
            <a:noFill/>
          </a:ln>
        </p:spPr>
      </p:pic>
      <p:sp>
        <p:nvSpPr>
          <p:cNvPr id="3" name="Szövegdoboz 2"/>
          <p:cNvSpPr txBox="1"/>
          <p:nvPr/>
        </p:nvSpPr>
        <p:spPr>
          <a:xfrm>
            <a:off x="4716016" y="332656"/>
            <a:ext cx="4248472" cy="646331"/>
          </a:xfrm>
          <a:prstGeom prst="rect">
            <a:avLst/>
          </a:prstGeom>
          <a:noFill/>
        </p:spPr>
        <p:txBody>
          <a:bodyPr wrap="square" rtlCol="0">
            <a:spAutoFit/>
          </a:bodyPr>
          <a:lstStyle/>
          <a:p>
            <a:r>
              <a:rPr lang="hu-HU" dirty="0" smtClean="0"/>
              <a:t>Selyemszövet a 14.századi szövetet imitáló mustrával</a:t>
            </a:r>
            <a:endParaRPr lang="hu-H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476672"/>
            <a:ext cx="8964488" cy="6463308"/>
          </a:xfrm>
          <a:prstGeom prst="rect">
            <a:avLst/>
          </a:prstGeom>
          <a:noFill/>
        </p:spPr>
        <p:txBody>
          <a:bodyPr wrap="square" rtlCol="0">
            <a:spAutoFit/>
          </a:bodyPr>
          <a:lstStyle/>
          <a:p>
            <a:r>
              <a:rPr lang="hu-HU" b="1" dirty="0" smtClean="0"/>
              <a:t>Kisművészetek</a:t>
            </a:r>
          </a:p>
          <a:p>
            <a:r>
              <a:rPr lang="hu-HU" b="1" dirty="0" smtClean="0"/>
              <a:t>	Bútoripar</a:t>
            </a:r>
          </a:p>
          <a:p>
            <a:r>
              <a:rPr lang="hu-HU" b="1" dirty="0" smtClean="0"/>
              <a:t>	Ötvösművészet</a:t>
            </a:r>
          </a:p>
          <a:p>
            <a:r>
              <a:rPr lang="hu-HU" b="1" dirty="0" smtClean="0"/>
              <a:t>	Porcelán és kerámiaipar</a:t>
            </a:r>
          </a:p>
          <a:p>
            <a:r>
              <a:rPr lang="hu-HU" b="1" dirty="0" smtClean="0"/>
              <a:t>	Üvegművészet</a:t>
            </a:r>
          </a:p>
          <a:p>
            <a:r>
              <a:rPr lang="hu-HU" b="1" dirty="0" smtClean="0"/>
              <a:t>	Textilművészet</a:t>
            </a:r>
          </a:p>
          <a:p>
            <a:r>
              <a:rPr lang="hu-HU" b="1" dirty="0" smtClean="0"/>
              <a:t>Bútoripar</a:t>
            </a:r>
          </a:p>
          <a:p>
            <a:r>
              <a:rPr lang="hu-HU" dirty="0" smtClean="0"/>
              <a:t>A </a:t>
            </a:r>
            <a:r>
              <a:rPr lang="hu-HU" dirty="0" err="1" smtClean="0"/>
              <a:t>XIX.század</a:t>
            </a:r>
            <a:r>
              <a:rPr lang="hu-HU" dirty="0" smtClean="0"/>
              <a:t> első felében a megrendelők és a művelők egyaránt- kevés kivételtől eltekintve- többnyire polgári személyek. Kezd mindinkább kialakulni az a polgári társadalom, amely a század egészének kulturális életét meghatározza, és a korábbi nemesi nemzetből folyamatosan polgárosuló nemzet válik. Ez a változás és fejlődés megmutatkozik nemcsak az úgynevezett nagy művészet ágazataiban, hanem a kisművészetek, illetve alkalmazott művészetek terén is.</a:t>
            </a:r>
          </a:p>
          <a:p>
            <a:endParaRPr lang="hu-HU" dirty="0" smtClean="0"/>
          </a:p>
          <a:p>
            <a:r>
              <a:rPr lang="hu-HU" dirty="0" smtClean="0"/>
              <a:t>Folyamatos a korábbi műhelyek megnagyítása, a kereskedelmi életben egyre nagyobb szerepet játszó manufaktúrák  létrejötte. Ilyen volt a </a:t>
            </a:r>
            <a:r>
              <a:rPr lang="hu-HU" b="1" dirty="0" smtClean="0"/>
              <a:t>pesti </a:t>
            </a:r>
            <a:r>
              <a:rPr lang="hu-HU" b="1" dirty="0" err="1" smtClean="0"/>
              <a:t>VOGEL-cég</a:t>
            </a:r>
            <a:r>
              <a:rPr lang="hu-HU" dirty="0" smtClean="0"/>
              <a:t>, melyet a század második harmadában a </a:t>
            </a:r>
            <a:r>
              <a:rPr lang="hu-HU" b="1" dirty="0" err="1" smtClean="0"/>
              <a:t>STEINDL-cég</a:t>
            </a:r>
            <a:r>
              <a:rPr lang="hu-HU" dirty="0" smtClean="0"/>
              <a:t> követ. Nemes faanyagokból, finom formálással, berakással, égetéssel díszített bútoraik szorosan követik a kor stílusát, és a századközép után egyre jobban megközelítik a bécsi ízlést, mert exportra is  vállalkoztak, miközben az ország több városában voltak </a:t>
            </a:r>
            <a:r>
              <a:rPr lang="hu-HU" dirty="0" err="1" smtClean="0"/>
              <a:t>lerakataik</a:t>
            </a:r>
            <a:r>
              <a:rPr lang="hu-HU" dirty="0" smtClean="0"/>
              <a:t>.</a:t>
            </a:r>
          </a:p>
          <a:p>
            <a:r>
              <a:rPr lang="hu-HU" b="1" dirty="0" smtClean="0"/>
              <a:t>(Steindl Imre </a:t>
            </a:r>
            <a:r>
              <a:rPr lang="hu-HU" dirty="0" smtClean="0"/>
              <a:t>magyar építész az Országház tervezője)</a:t>
            </a:r>
          </a:p>
          <a:p>
            <a:endParaRPr lang="hu-HU" dirty="0" smtClean="0"/>
          </a:p>
          <a:p>
            <a:r>
              <a:rPr lang="hu-HU" b="1" dirty="0" smtClean="0"/>
              <a:t>Steindl Ferenc a </a:t>
            </a:r>
            <a:r>
              <a:rPr lang="hu-HU" dirty="0" smtClean="0"/>
              <a:t>XIX. Századi magyar bútorművészet alighanem legnagyobb alakja. A magyar  biedermeier mesterének nevezték.</a:t>
            </a:r>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elyemszövet 14.sziszövetet imitáló mustrávalPhilippHaas§Sőhne.jpg"/>
          <p:cNvPicPr>
            <a:picLocks noGrp="1" noChangeAspect="1"/>
          </p:cNvPicPr>
          <p:nvPr isPhoto="1"/>
        </p:nvPicPr>
        <p:blipFill>
          <a:blip r:embed="rId2" cstate="print">
            <a:lum/>
          </a:blip>
          <a:stretch>
            <a:fillRect/>
          </a:stretch>
        </p:blipFill>
        <p:spPr>
          <a:xfrm>
            <a:off x="179512" y="0"/>
            <a:ext cx="4572000" cy="6858000"/>
          </a:xfrm>
          <a:prstGeom prst="rect">
            <a:avLst/>
          </a:prstGeom>
          <a:noFill/>
          <a:ln>
            <a:noFill/>
          </a:ln>
        </p:spPr>
      </p:pic>
      <p:sp>
        <p:nvSpPr>
          <p:cNvPr id="3" name="Szövegdoboz 2"/>
          <p:cNvSpPr txBox="1"/>
          <p:nvPr/>
        </p:nvSpPr>
        <p:spPr>
          <a:xfrm>
            <a:off x="5148064" y="332656"/>
            <a:ext cx="3168352" cy="646331"/>
          </a:xfrm>
          <a:prstGeom prst="rect">
            <a:avLst/>
          </a:prstGeom>
          <a:noFill/>
        </p:spPr>
        <p:txBody>
          <a:bodyPr wrap="square" rtlCol="0">
            <a:spAutoFit/>
          </a:bodyPr>
          <a:lstStyle/>
          <a:p>
            <a:r>
              <a:rPr lang="hu-HU" dirty="0" smtClean="0"/>
              <a:t>Selyemszövet a 14.századi szövetet imitáló mustrával</a:t>
            </a:r>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selyembrokátszövésehagyományoseljárássalwikipédia.jpg"/>
          <p:cNvPicPr>
            <a:picLocks noChangeAspect="1" noChangeArrowheads="1"/>
          </p:cNvPicPr>
          <p:nvPr/>
        </p:nvPicPr>
        <p:blipFill>
          <a:blip r:embed="rId2" cstate="print"/>
          <a:srcRect/>
          <a:stretch>
            <a:fillRect/>
          </a:stretch>
        </p:blipFill>
        <p:spPr bwMode="auto">
          <a:xfrm>
            <a:off x="467544" y="692696"/>
            <a:ext cx="4392488" cy="5400600"/>
          </a:xfrm>
          <a:prstGeom prst="rect">
            <a:avLst/>
          </a:prstGeom>
          <a:noFill/>
        </p:spPr>
      </p:pic>
      <p:sp>
        <p:nvSpPr>
          <p:cNvPr id="3" name="Szövegdoboz 2"/>
          <p:cNvSpPr txBox="1"/>
          <p:nvPr/>
        </p:nvSpPr>
        <p:spPr>
          <a:xfrm>
            <a:off x="5292080" y="908720"/>
            <a:ext cx="3240360" cy="646331"/>
          </a:xfrm>
          <a:prstGeom prst="rect">
            <a:avLst/>
          </a:prstGeom>
          <a:noFill/>
        </p:spPr>
        <p:txBody>
          <a:bodyPr wrap="square" rtlCol="0">
            <a:spAutoFit/>
          </a:bodyPr>
          <a:lstStyle/>
          <a:p>
            <a:r>
              <a:rPr lang="hu-HU" dirty="0" smtClean="0"/>
              <a:t>Selyembrokát szövés hagyományos eljárással</a:t>
            </a:r>
            <a:endParaRPr lang="hu-H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selyemfonal-matringokwikipédia.jpg"/>
          <p:cNvPicPr>
            <a:picLocks noChangeAspect="1" noChangeArrowheads="1"/>
          </p:cNvPicPr>
          <p:nvPr/>
        </p:nvPicPr>
        <p:blipFill>
          <a:blip r:embed="rId2" cstate="print"/>
          <a:srcRect/>
          <a:stretch>
            <a:fillRect/>
          </a:stretch>
        </p:blipFill>
        <p:spPr bwMode="auto">
          <a:xfrm>
            <a:off x="467544" y="548680"/>
            <a:ext cx="5184576" cy="5726410"/>
          </a:xfrm>
          <a:prstGeom prst="rect">
            <a:avLst/>
          </a:prstGeom>
          <a:noFill/>
        </p:spPr>
      </p:pic>
      <p:sp>
        <p:nvSpPr>
          <p:cNvPr id="3" name="Szövegdoboz 2"/>
          <p:cNvSpPr txBox="1"/>
          <p:nvPr/>
        </p:nvSpPr>
        <p:spPr>
          <a:xfrm>
            <a:off x="6084168" y="764704"/>
            <a:ext cx="2664296" cy="369332"/>
          </a:xfrm>
          <a:prstGeom prst="rect">
            <a:avLst/>
          </a:prstGeom>
          <a:noFill/>
        </p:spPr>
        <p:txBody>
          <a:bodyPr wrap="square" rtlCol="0">
            <a:spAutoFit/>
          </a:bodyPr>
          <a:lstStyle/>
          <a:p>
            <a:r>
              <a:rPr lang="hu-HU" dirty="0" smtClean="0"/>
              <a:t>Selyemfonal-matringok</a:t>
            </a:r>
            <a:endParaRPr lang="hu-H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férfiviselet1795-.jpg"/>
          <p:cNvPicPr>
            <a:picLocks noGrp="1" noChangeAspect="1"/>
          </p:cNvPicPr>
          <p:nvPr isPhoto="1"/>
        </p:nvPicPr>
        <p:blipFill>
          <a:blip r:embed="rId2" cstate="print">
            <a:lum/>
          </a:blip>
          <a:stretch>
            <a:fillRect/>
          </a:stretch>
        </p:blipFill>
        <p:spPr>
          <a:xfrm>
            <a:off x="0" y="0"/>
            <a:ext cx="7286625" cy="6858000"/>
          </a:xfrm>
          <a:prstGeom prst="rect">
            <a:avLst/>
          </a:prstGeom>
          <a:noFill/>
          <a:ln>
            <a:noFill/>
          </a:ln>
        </p:spPr>
      </p:pic>
      <p:sp>
        <p:nvSpPr>
          <p:cNvPr id="3" name="Szövegdoboz 2"/>
          <p:cNvSpPr txBox="1"/>
          <p:nvPr/>
        </p:nvSpPr>
        <p:spPr>
          <a:xfrm>
            <a:off x="5220072" y="260648"/>
            <a:ext cx="3312368" cy="369332"/>
          </a:xfrm>
          <a:prstGeom prst="rect">
            <a:avLst/>
          </a:prstGeom>
          <a:noFill/>
        </p:spPr>
        <p:txBody>
          <a:bodyPr wrap="square" rtlCol="0">
            <a:spAutoFit/>
          </a:bodyPr>
          <a:lstStyle/>
          <a:p>
            <a:r>
              <a:rPr lang="hu-HU" dirty="0" smtClean="0"/>
              <a:t>Férfi viselet 1795</a:t>
            </a:r>
            <a:endParaRPr lang="hu-H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klasszikusnőiviselet.jpg"/>
          <p:cNvPicPr>
            <a:picLocks noGrp="1" noChangeAspect="1"/>
          </p:cNvPicPr>
          <p:nvPr isPhoto="1"/>
        </p:nvPicPr>
        <p:blipFill>
          <a:blip r:embed="rId2" cstate="print">
            <a:lum/>
          </a:blip>
          <a:stretch>
            <a:fillRect/>
          </a:stretch>
        </p:blipFill>
        <p:spPr>
          <a:xfrm>
            <a:off x="928688" y="0"/>
            <a:ext cx="7286625" cy="6858000"/>
          </a:xfrm>
          <a:prstGeom prst="rect">
            <a:avLst/>
          </a:prstGeom>
          <a:noFill/>
          <a:ln>
            <a:noFill/>
          </a:ln>
        </p:spPr>
      </p:pic>
      <p:sp>
        <p:nvSpPr>
          <p:cNvPr id="3" name="Szövegdoboz 2"/>
          <p:cNvSpPr txBox="1"/>
          <p:nvPr/>
        </p:nvSpPr>
        <p:spPr>
          <a:xfrm>
            <a:off x="395536" y="404664"/>
            <a:ext cx="3600400" cy="369332"/>
          </a:xfrm>
          <a:prstGeom prst="rect">
            <a:avLst/>
          </a:prstGeom>
          <a:noFill/>
        </p:spPr>
        <p:txBody>
          <a:bodyPr wrap="square" rtlCol="0">
            <a:spAutoFit/>
          </a:bodyPr>
          <a:lstStyle/>
          <a:p>
            <a:r>
              <a:rPr lang="hu-HU" dirty="0" smtClean="0"/>
              <a:t>Klasszikus női viselet</a:t>
            </a:r>
            <a:endParaRPr lang="hu-H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polgáriviselet.jpg"/>
          <p:cNvPicPr>
            <a:picLocks noGrp="1" noChangeAspect="1"/>
          </p:cNvPicPr>
          <p:nvPr isPhoto="1"/>
        </p:nvPicPr>
        <p:blipFill>
          <a:blip r:embed="rId2" cstate="print">
            <a:lum/>
          </a:blip>
          <a:stretch>
            <a:fillRect/>
          </a:stretch>
        </p:blipFill>
        <p:spPr>
          <a:xfrm>
            <a:off x="0" y="0"/>
            <a:ext cx="7299325" cy="6858000"/>
          </a:xfrm>
          <a:prstGeom prst="rect">
            <a:avLst/>
          </a:prstGeom>
          <a:noFill/>
          <a:ln>
            <a:noFill/>
          </a:ln>
        </p:spPr>
      </p:pic>
      <p:sp>
        <p:nvSpPr>
          <p:cNvPr id="3" name="Szövegdoboz 2"/>
          <p:cNvSpPr txBox="1"/>
          <p:nvPr/>
        </p:nvSpPr>
        <p:spPr>
          <a:xfrm>
            <a:off x="7380312" y="404664"/>
            <a:ext cx="1368152" cy="646331"/>
          </a:xfrm>
          <a:prstGeom prst="rect">
            <a:avLst/>
          </a:prstGeom>
          <a:noFill/>
        </p:spPr>
        <p:txBody>
          <a:bodyPr wrap="square" rtlCol="0">
            <a:spAutoFit/>
          </a:bodyPr>
          <a:lstStyle/>
          <a:p>
            <a:r>
              <a:rPr lang="hu-HU" dirty="0" smtClean="0"/>
              <a:t>Polgári viselet</a:t>
            </a:r>
            <a:endParaRPr lang="hu-HU"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404664"/>
            <a:ext cx="8820472" cy="5909310"/>
          </a:xfrm>
          <a:prstGeom prst="rect">
            <a:avLst/>
          </a:prstGeom>
          <a:noFill/>
        </p:spPr>
        <p:txBody>
          <a:bodyPr wrap="square" rtlCol="0">
            <a:spAutoFit/>
          </a:bodyPr>
          <a:lstStyle/>
          <a:p>
            <a:r>
              <a:rPr lang="hu-HU" dirty="0" smtClean="0"/>
              <a:t>Mindent egybevetve megállapítható, hogy az igényesebb polgári lakások nagy része tele volt olyan tárgyakkal, főleg </a:t>
            </a:r>
            <a:r>
              <a:rPr lang="hu-HU" dirty="0" err="1" smtClean="0"/>
              <a:t>textiliákkal</a:t>
            </a:r>
            <a:r>
              <a:rPr lang="hu-HU" dirty="0" smtClean="0"/>
              <a:t>, amelyeket a család tagjai, vagy hívatásosak készítettek. Terítők, csengőhúzók, alátétek és kisebb-nagyobb falképek díszítették, színesítették a szobákat, meghittebb, olykor zsúfolt jelleget kölcsönözve nekik.</a:t>
            </a:r>
          </a:p>
          <a:p>
            <a:r>
              <a:rPr lang="hu-HU" dirty="0" smtClean="0"/>
              <a:t>Ez azt is jelenti, hogy az életszínvonal emelkedésével minden szerénység ellenére növekszik a művészet iránti igény. Ez az igény a mindenkori adott anyagi lehetőségek szerint változik ugyan, de a társadalmi igény megmarad.</a:t>
            </a:r>
          </a:p>
          <a:p>
            <a:endParaRPr lang="hu-HU" dirty="0" smtClean="0"/>
          </a:p>
          <a:p>
            <a:r>
              <a:rPr lang="hu-HU" b="1" dirty="0" smtClean="0"/>
              <a:t>A klasszicizmus </a:t>
            </a:r>
            <a:r>
              <a:rPr lang="hu-HU" dirty="0" smtClean="0"/>
              <a:t>szellemi hátterét a felvilágosodás korában kialakult polgári kultúra adta, amely természetességre, a jelenségek ésszerű magyarázatára törekedett. </a:t>
            </a:r>
            <a:r>
              <a:rPr lang="hu-HU" b="1" dirty="0" smtClean="0"/>
              <a:t>Teljes diadalra </a:t>
            </a:r>
            <a:r>
              <a:rPr lang="hu-HU" dirty="0" smtClean="0"/>
              <a:t>a </a:t>
            </a:r>
            <a:r>
              <a:rPr lang="hu-HU" b="1" dirty="0" smtClean="0"/>
              <a:t>francia forradalom segítette</a:t>
            </a:r>
            <a:r>
              <a:rPr lang="hu-HU" dirty="0" smtClean="0"/>
              <a:t>, melynek vezetői előtt a görög demokrácia példája lebegett. A mindennapi életben is divatba jött az antik kultúra, a női ruhaviseletben éppúgy, mint a bútorkészítésben.</a:t>
            </a:r>
          </a:p>
          <a:p>
            <a:r>
              <a:rPr lang="hu-HU" dirty="0" smtClean="0"/>
              <a:t>A napóleoni klasszicizmust </a:t>
            </a:r>
            <a:r>
              <a:rPr lang="hu-HU" b="1" dirty="0" smtClean="0"/>
              <a:t>empire stílusnak </a:t>
            </a:r>
            <a:r>
              <a:rPr lang="hu-HU" dirty="0" smtClean="0"/>
              <a:t>is nevezik. (</a:t>
            </a:r>
            <a:r>
              <a:rPr lang="hu-HU" dirty="0" err="1" smtClean="0"/>
              <a:t>wikipédia</a:t>
            </a:r>
            <a:r>
              <a:rPr lang="hu-HU" dirty="0" smtClean="0"/>
              <a:t>)</a:t>
            </a:r>
          </a:p>
          <a:p>
            <a:endParaRPr lang="hu-HU" dirty="0" smtClean="0"/>
          </a:p>
          <a:p>
            <a:endParaRPr lang="hu-HU" dirty="0" smtClean="0"/>
          </a:p>
          <a:p>
            <a:endParaRPr lang="hu-HU" dirty="0" smtClean="0"/>
          </a:p>
          <a:p>
            <a:r>
              <a:rPr lang="hu-HU" dirty="0" err="1" smtClean="0"/>
              <a:t>Hmvhely</a:t>
            </a:r>
            <a:r>
              <a:rPr lang="hu-HU" dirty="0" smtClean="0"/>
              <a:t>, </a:t>
            </a:r>
            <a:r>
              <a:rPr lang="hu-HU" dirty="0" err="1" smtClean="0"/>
              <a:t>FoEr</a:t>
            </a:r>
            <a:r>
              <a:rPr lang="hu-HU" dirty="0" smtClean="0"/>
              <a:t>. 2024 február-március</a:t>
            </a:r>
          </a:p>
          <a:p>
            <a:endParaRPr lang="hu-HU" dirty="0" smtClean="0"/>
          </a:p>
          <a:p>
            <a:r>
              <a:rPr lang="hu-HU" dirty="0" smtClean="0"/>
              <a:t>Források: Művészettörténet 21.hét(Sulinet), Régiségnet, </a:t>
            </a:r>
            <a:r>
              <a:rPr lang="hu-HU" dirty="0" err="1" smtClean="0"/>
              <a:t>Arcanum</a:t>
            </a:r>
            <a:r>
              <a:rPr lang="hu-HU" dirty="0" smtClean="0"/>
              <a:t>, </a:t>
            </a:r>
            <a:r>
              <a:rPr lang="hu-HU" dirty="0" err="1" smtClean="0"/>
              <a:t>Felvidek.ma</a:t>
            </a:r>
            <a:r>
              <a:rPr lang="hu-HU" dirty="0" smtClean="0"/>
              <a:t>, </a:t>
            </a:r>
            <a:r>
              <a:rPr lang="hu-HU" dirty="0" err="1" smtClean="0"/>
              <a:t>Nemzetiségek.hu</a:t>
            </a:r>
            <a:r>
              <a:rPr lang="hu-HU" dirty="0" smtClean="0"/>
              <a:t>, Fajanszos famíliák, </a:t>
            </a:r>
            <a:r>
              <a:rPr lang="hu-HU" dirty="0" err="1" smtClean="0"/>
              <a:t>Orcsik</a:t>
            </a:r>
            <a:r>
              <a:rPr lang="hu-HU" dirty="0" smtClean="0"/>
              <a:t> Gézáné: Viselettörténet, </a:t>
            </a:r>
            <a:r>
              <a:rPr lang="hu-HU" dirty="0" err="1" smtClean="0"/>
              <a:t>Wikipédia</a:t>
            </a:r>
            <a:endParaRPr lang="hu-H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0" y="188640"/>
            <a:ext cx="8424936" cy="7017306"/>
          </a:xfrm>
          <a:prstGeom prst="rect">
            <a:avLst/>
          </a:prstGeom>
          <a:noFill/>
        </p:spPr>
        <p:txBody>
          <a:bodyPr wrap="square" rtlCol="0">
            <a:spAutoFit/>
          </a:bodyPr>
          <a:lstStyle/>
          <a:p>
            <a:r>
              <a:rPr lang="hu-HU" dirty="0" smtClean="0"/>
              <a:t>Neki, illetve széles körben ismert és másokra is nagy hatást gyakorló műhelyének tulajdonítható hazánkban a biedermeier lakberendezés széles körű meghonosodása.</a:t>
            </a:r>
          </a:p>
          <a:p>
            <a:r>
              <a:rPr lang="hu-HU" dirty="0" smtClean="0"/>
              <a:t>Az  életéről alig tudunk valamit, munkáinak csak elenyésző részét jelezte, de a korabeli </a:t>
            </a:r>
          </a:p>
          <a:p>
            <a:r>
              <a:rPr lang="hu-HU" dirty="0" smtClean="0"/>
              <a:t>feljegyzések szerint az 1830-as években „</a:t>
            </a:r>
            <a:r>
              <a:rPr lang="hu-HU" b="1" dirty="0" smtClean="0"/>
              <a:t>állandóan negyven-ötven legénnyel dolgozott”, tehát komoly üzemet irányított. </a:t>
            </a:r>
            <a:r>
              <a:rPr lang="hu-HU" dirty="0" smtClean="0"/>
              <a:t>Ács és asztalosmesterséget tanult,vándorolt 1824-ben mesterlevelet szerzett.</a:t>
            </a:r>
          </a:p>
          <a:p>
            <a:r>
              <a:rPr lang="hu-HU" b="1" dirty="0" smtClean="0"/>
              <a:t>1830-tól kezdve már önálló műhely élén áll,  amelyet a Király utcában rendez be.</a:t>
            </a:r>
          </a:p>
          <a:p>
            <a:r>
              <a:rPr lang="hu-HU" b="1" dirty="0" smtClean="0"/>
              <a:t>A város abban az időben indult- nem utolsó sorban József nádor és az általa életre hívott Szépítő Bizottmány jóvoltából- jelentős fejlődésnek.</a:t>
            </a:r>
          </a:p>
          <a:p>
            <a:r>
              <a:rPr lang="hu-HU" dirty="0" smtClean="0"/>
              <a:t>Magától értetődő, hogy az urbanizáció- jó néhány középület a színházaktól a templomokig, és a bérházak szaporodó száma – kedvezően hatott azokra az iparágakra, köztük mindenekelőtt az asztalosságra, amelyek azok berendezésére hívatottak.</a:t>
            </a:r>
          </a:p>
          <a:p>
            <a:endParaRPr lang="hu-HU" dirty="0" smtClean="0"/>
          </a:p>
          <a:p>
            <a:r>
              <a:rPr lang="hu-HU" b="1" dirty="0" err="1" smtClean="0"/>
              <a:t>Vogel</a:t>
            </a:r>
            <a:r>
              <a:rPr lang="hu-HU" b="1" dirty="0" smtClean="0"/>
              <a:t> Sebestyén Antal </a:t>
            </a:r>
            <a:r>
              <a:rPr lang="hu-HU" dirty="0" smtClean="0"/>
              <a:t>( Pest 1779-Pest 1837) asztalosmester. Pesten tanult, majd egy ideig Bécsben élt. Kerner András( a nevelőapja volt)üzemében dolgozott, amit 1805-ben „</a:t>
            </a:r>
            <a:r>
              <a:rPr lang="hu-HU" b="1" dirty="0" smtClean="0"/>
              <a:t>gyárrá”</a:t>
            </a:r>
            <a:r>
              <a:rPr lang="hu-HU" dirty="0" smtClean="0"/>
              <a:t> minősítettek. 1804-ben készített remekével mesterré lett és elnyerte a pesti polgárjogot.</a:t>
            </a:r>
          </a:p>
          <a:p>
            <a:r>
              <a:rPr lang="hu-HU" dirty="0" smtClean="0"/>
              <a:t>Fortepianók készítésével is foglalkozott. </a:t>
            </a:r>
            <a:r>
              <a:rPr lang="hu-HU" b="1" dirty="0" smtClean="0"/>
              <a:t>1811</a:t>
            </a:r>
            <a:r>
              <a:rPr lang="hu-HU" dirty="0" smtClean="0"/>
              <a:t>: megbízás alapján a Pesti Német Színház berendezése, </a:t>
            </a:r>
            <a:r>
              <a:rPr lang="hu-HU" b="1" dirty="0" smtClean="0"/>
              <a:t>1817</a:t>
            </a:r>
            <a:r>
              <a:rPr lang="hu-HU" dirty="0" smtClean="0"/>
              <a:t>: Huber József segítségével a debreceni Nagytemplom szószékét készíti, </a:t>
            </a:r>
            <a:r>
              <a:rPr lang="hu-HU" b="1" dirty="0" smtClean="0"/>
              <a:t>1831: </a:t>
            </a:r>
            <a:r>
              <a:rPr lang="hu-HU" dirty="0" smtClean="0"/>
              <a:t>a Vigadó egy részének belső berendezésén dolgozik .</a:t>
            </a:r>
          </a:p>
          <a:p>
            <a:r>
              <a:rPr lang="hu-HU" dirty="0" smtClean="0"/>
              <a:t>Műhelyének termékei közül kevés hiteles alkotás maradt fenn.</a:t>
            </a:r>
          </a:p>
          <a:p>
            <a:r>
              <a:rPr lang="hu-HU" dirty="0" smtClean="0"/>
              <a:t>(</a:t>
            </a:r>
            <a:r>
              <a:rPr lang="hu-HU" dirty="0" err="1" smtClean="0"/>
              <a:t>Irod</a:t>
            </a:r>
            <a:r>
              <a:rPr lang="hu-HU" dirty="0" smtClean="0"/>
              <a:t>.: </a:t>
            </a:r>
            <a:r>
              <a:rPr lang="hu-HU" dirty="0" err="1" smtClean="0"/>
              <a:t>Zlinszkyné</a:t>
            </a:r>
            <a:r>
              <a:rPr lang="hu-HU" dirty="0" smtClean="0"/>
              <a:t> </a:t>
            </a:r>
            <a:r>
              <a:rPr lang="hu-HU" dirty="0" err="1" smtClean="0"/>
              <a:t>Sternegg</a:t>
            </a:r>
            <a:r>
              <a:rPr lang="hu-HU" dirty="0" smtClean="0"/>
              <a:t> Mária: Az első magyar „</a:t>
            </a:r>
            <a:r>
              <a:rPr lang="hu-HU" dirty="0" err="1" smtClean="0"/>
              <a:t>bútorgyárnok</a:t>
            </a:r>
            <a:r>
              <a:rPr lang="hu-HU" dirty="0" smtClean="0"/>
              <a:t>” V.S.A.1779-1837, </a:t>
            </a:r>
            <a:r>
              <a:rPr lang="hu-HU" dirty="0" err="1" smtClean="0"/>
              <a:t>Műv</a:t>
            </a:r>
            <a:r>
              <a:rPr lang="hu-HU" dirty="0" smtClean="0"/>
              <a:t>. </a:t>
            </a:r>
            <a:r>
              <a:rPr lang="hu-HU" dirty="0" err="1" smtClean="0"/>
              <a:t>tört.Dokumentációs</a:t>
            </a:r>
            <a:r>
              <a:rPr lang="hu-HU" dirty="0" smtClean="0"/>
              <a:t> Központ </a:t>
            </a:r>
            <a:r>
              <a:rPr lang="hu-HU" dirty="0" err="1" smtClean="0"/>
              <a:t>Évk</a:t>
            </a:r>
            <a:r>
              <a:rPr lang="hu-HU" dirty="0" smtClean="0"/>
              <a:t>. 1954-55)</a:t>
            </a:r>
          </a:p>
          <a:p>
            <a:endParaRPr lang="hu-HU" b="1" dirty="0" smtClean="0"/>
          </a:p>
          <a:p>
            <a:endParaRPr lang="hu-H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teindlferenc.jpg"/>
          <p:cNvPicPr>
            <a:picLocks noGrp="1" noChangeAspect="1"/>
          </p:cNvPicPr>
          <p:nvPr isPhoto="1"/>
        </p:nvPicPr>
        <p:blipFill>
          <a:blip r:embed="rId2" cstate="print">
            <a:lum/>
          </a:blip>
          <a:stretch>
            <a:fillRect/>
          </a:stretch>
        </p:blipFill>
        <p:spPr>
          <a:xfrm>
            <a:off x="0" y="0"/>
            <a:ext cx="6858000" cy="6858000"/>
          </a:xfrm>
          <a:prstGeom prst="rect">
            <a:avLst/>
          </a:prstGeom>
          <a:noFill/>
          <a:ln>
            <a:noFill/>
          </a:ln>
        </p:spPr>
      </p:pic>
      <p:sp>
        <p:nvSpPr>
          <p:cNvPr id="3" name="Szövegdoboz 2"/>
          <p:cNvSpPr txBox="1"/>
          <p:nvPr/>
        </p:nvSpPr>
        <p:spPr>
          <a:xfrm>
            <a:off x="7164288" y="476672"/>
            <a:ext cx="1728192" cy="646331"/>
          </a:xfrm>
          <a:prstGeom prst="rect">
            <a:avLst/>
          </a:prstGeom>
          <a:noFill/>
        </p:spPr>
        <p:txBody>
          <a:bodyPr wrap="square" rtlCol="0">
            <a:spAutoFit/>
          </a:bodyPr>
          <a:lstStyle/>
          <a:p>
            <a:r>
              <a:rPr lang="hu-HU" dirty="0" smtClean="0"/>
              <a:t>Steindl Ferenc munkája</a:t>
            </a:r>
            <a:endParaRPr lang="hu-H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teindlferenc2.jpg"/>
          <p:cNvPicPr>
            <a:picLocks noGrp="1" noChangeAspect="1"/>
          </p:cNvPicPr>
          <p:nvPr isPhoto="1"/>
        </p:nvPicPr>
        <p:blipFill>
          <a:blip r:embed="rId2" cstate="print">
            <a:lum/>
          </a:blip>
          <a:stretch>
            <a:fillRect/>
          </a:stretch>
        </p:blipFill>
        <p:spPr>
          <a:xfrm>
            <a:off x="0" y="0"/>
            <a:ext cx="5029200" cy="6858000"/>
          </a:xfrm>
          <a:prstGeom prst="rect">
            <a:avLst/>
          </a:prstGeom>
          <a:noFill/>
          <a:ln>
            <a:noFill/>
          </a:ln>
        </p:spPr>
      </p:pic>
      <p:sp>
        <p:nvSpPr>
          <p:cNvPr id="3" name="Szövegdoboz 2"/>
          <p:cNvSpPr txBox="1"/>
          <p:nvPr/>
        </p:nvSpPr>
        <p:spPr>
          <a:xfrm>
            <a:off x="5436096" y="476672"/>
            <a:ext cx="3096344" cy="369332"/>
          </a:xfrm>
          <a:prstGeom prst="rect">
            <a:avLst/>
          </a:prstGeom>
          <a:noFill/>
        </p:spPr>
        <p:txBody>
          <a:bodyPr wrap="square" rtlCol="0">
            <a:spAutoFit/>
          </a:bodyPr>
          <a:lstStyle/>
          <a:p>
            <a:r>
              <a:rPr lang="hu-HU" dirty="0" smtClean="0"/>
              <a:t>Steindl Ferenc munkája</a:t>
            </a:r>
            <a:endParaRPr lang="hu-H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Suite_made_by_Ferenc_Steindl.jpg"/>
          <p:cNvPicPr>
            <a:picLocks noGrp="1" noChangeAspect="1"/>
          </p:cNvPicPr>
          <p:nvPr isPhoto="1"/>
        </p:nvPicPr>
        <p:blipFill>
          <a:blip r:embed="rId2" cstate="print">
            <a:lum/>
          </a:blip>
          <a:stretch>
            <a:fillRect/>
          </a:stretch>
        </p:blipFill>
        <p:spPr>
          <a:xfrm>
            <a:off x="0" y="0"/>
            <a:ext cx="9144000" cy="6383337"/>
          </a:xfrm>
          <a:prstGeom prst="rect">
            <a:avLst/>
          </a:prstGeom>
          <a:noFill/>
          <a:ln>
            <a:noFill/>
          </a:ln>
        </p:spPr>
      </p:pic>
      <p:sp>
        <p:nvSpPr>
          <p:cNvPr id="3" name="Szövegdoboz 2"/>
          <p:cNvSpPr txBox="1"/>
          <p:nvPr/>
        </p:nvSpPr>
        <p:spPr>
          <a:xfrm>
            <a:off x="0" y="6488668"/>
            <a:ext cx="6516216" cy="369332"/>
          </a:xfrm>
          <a:prstGeom prst="rect">
            <a:avLst/>
          </a:prstGeom>
          <a:noFill/>
        </p:spPr>
        <p:txBody>
          <a:bodyPr wrap="square" rtlCol="0">
            <a:spAutoFit/>
          </a:bodyPr>
          <a:lstStyle/>
          <a:p>
            <a:r>
              <a:rPr lang="hu-HU" dirty="0" smtClean="0"/>
              <a:t>Steindl Ferenc tervezése</a:t>
            </a:r>
            <a:endParaRPr lang="hu-H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descr="1920_steindl.jpg"/>
          <p:cNvPicPr>
            <a:picLocks noGrp="1" noChangeAspect="1"/>
          </p:cNvPicPr>
          <p:nvPr isPhoto="1"/>
        </p:nvPicPr>
        <p:blipFill>
          <a:blip r:embed="rId2" cstate="print">
            <a:lum/>
          </a:blip>
          <a:stretch>
            <a:fillRect/>
          </a:stretch>
        </p:blipFill>
        <p:spPr>
          <a:xfrm>
            <a:off x="1043608" y="0"/>
            <a:ext cx="4230687" cy="6858000"/>
          </a:xfrm>
          <a:prstGeom prst="rect">
            <a:avLst/>
          </a:prstGeom>
          <a:noFill/>
          <a:ln>
            <a:noFill/>
          </a:ln>
        </p:spPr>
      </p:pic>
      <p:sp>
        <p:nvSpPr>
          <p:cNvPr id="4" name="Szövegdoboz 3"/>
          <p:cNvSpPr txBox="1"/>
          <p:nvPr/>
        </p:nvSpPr>
        <p:spPr>
          <a:xfrm>
            <a:off x="5580112" y="332656"/>
            <a:ext cx="2736304" cy="369332"/>
          </a:xfrm>
          <a:prstGeom prst="rect">
            <a:avLst/>
          </a:prstGeom>
          <a:noFill/>
        </p:spPr>
        <p:txBody>
          <a:bodyPr wrap="square" rtlCol="0">
            <a:spAutoFit/>
          </a:bodyPr>
          <a:lstStyle/>
          <a:p>
            <a:r>
              <a:rPr lang="hu-HU" dirty="0" smtClean="0"/>
              <a:t>Steindl Imre 1920 körül</a:t>
            </a:r>
            <a:endParaRPr lang="hu-H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1781</Words>
  <Application>Microsoft Office PowerPoint</Application>
  <PresentationFormat>Diavetítés a képernyőre (4:3 oldalarány)</PresentationFormat>
  <Paragraphs>141</Paragraphs>
  <Slides>46</Slides>
  <Notes>0</Notes>
  <HiddenSlides>0</HiddenSlides>
  <MMClips>0</MMClips>
  <ScaleCrop>false</ScaleCrop>
  <HeadingPairs>
    <vt:vector size="4" baseType="variant">
      <vt:variant>
        <vt:lpstr>Téma</vt:lpstr>
      </vt:variant>
      <vt:variant>
        <vt:i4>1</vt:i4>
      </vt:variant>
      <vt:variant>
        <vt:lpstr>Diacímek</vt:lpstr>
      </vt:variant>
      <vt:variant>
        <vt:i4>46</vt:i4>
      </vt:variant>
    </vt:vector>
  </HeadingPairs>
  <TitlesOfParts>
    <vt:vector size="47" baseType="lpstr">
      <vt:lpstr>Office-téma</vt:lpstr>
      <vt:lpstr>KISMŰVÉSZETEK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KISMŰVÉSZETEK</dc:title>
  <dc:creator>Windows-felhasználó</dc:creator>
  <cp:lastModifiedBy>Judit</cp:lastModifiedBy>
  <cp:revision>40</cp:revision>
  <dcterms:created xsi:type="dcterms:W3CDTF">2024-02-18T16:42:02Z</dcterms:created>
  <dcterms:modified xsi:type="dcterms:W3CDTF">2024-03-28T11:58:42Z</dcterms:modified>
</cp:coreProperties>
</file>