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  <p:sldId id="333" r:id="rId3"/>
    <p:sldId id="257" r:id="rId4"/>
    <p:sldId id="343" r:id="rId5"/>
    <p:sldId id="364" r:id="rId6"/>
    <p:sldId id="361" r:id="rId7"/>
    <p:sldId id="363" r:id="rId8"/>
    <p:sldId id="261" r:id="rId9"/>
    <p:sldId id="262" r:id="rId10"/>
    <p:sldId id="263" r:id="rId11"/>
    <p:sldId id="265" r:id="rId12"/>
    <p:sldId id="377" r:id="rId13"/>
    <p:sldId id="380" r:id="rId14"/>
    <p:sldId id="372" r:id="rId15"/>
    <p:sldId id="268" r:id="rId16"/>
    <p:sldId id="324" r:id="rId17"/>
    <p:sldId id="270" r:id="rId18"/>
    <p:sldId id="271" r:id="rId19"/>
    <p:sldId id="281" r:id="rId20"/>
    <p:sldId id="286" r:id="rId21"/>
    <p:sldId id="282" r:id="rId22"/>
    <p:sldId id="283" r:id="rId23"/>
    <p:sldId id="334" r:id="rId24"/>
    <p:sldId id="287" r:id="rId25"/>
    <p:sldId id="288" r:id="rId26"/>
    <p:sldId id="375" r:id="rId27"/>
    <p:sldId id="307" r:id="rId28"/>
    <p:sldId id="290" r:id="rId29"/>
    <p:sldId id="326" r:id="rId30"/>
    <p:sldId id="338" r:id="rId31"/>
    <p:sldId id="308" r:id="rId32"/>
    <p:sldId id="309" r:id="rId33"/>
    <p:sldId id="292" r:id="rId34"/>
    <p:sldId id="310" r:id="rId35"/>
    <p:sldId id="311" r:id="rId36"/>
    <p:sldId id="293" r:id="rId37"/>
    <p:sldId id="313" r:id="rId38"/>
    <p:sldId id="299" r:id="rId39"/>
    <p:sldId id="330" r:id="rId4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8A66DF-6016-4CEC-9424-575D87D54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777ADC6-37CF-4A02-9601-3496F1406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E712D0D-3144-4E1B-BF8B-E0FFB6FB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3BD3-A01C-414A-9FB0-F47E6D899889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5CCF05C-9A1B-4166-B713-7410F20B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C41BB88-7F6B-4D72-B359-BB5D876E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AD88-0183-4120-B1BF-BF32E71CF4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625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62C1FA-7710-4C58-A746-790F2926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FF49E30-540D-40A6-B3B1-FD8324BE4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7A23F5A-E2AF-4B5E-A72D-D5E3F210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3BD3-A01C-414A-9FB0-F47E6D899889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AD6F30-A3C9-491C-9991-AB533B240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A0CC2A4-1765-4363-A190-7B78829C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AD88-0183-4120-B1BF-BF32E71CF4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957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274DBB8-4E3E-4748-B3B6-20C591606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BF8B7EA-DE68-432D-829F-C73DB593E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BB51CE2-833C-4AD9-A3DC-6429BBAC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3BD3-A01C-414A-9FB0-F47E6D899889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5402A92-EA17-4461-88AF-B7E2970F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1AE260D-DE92-4D44-BE6D-377490305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AD88-0183-4120-B1BF-BF32E71CF4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626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0F721E-0108-46C4-8B01-EE5157E8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595FBD-691D-4184-A28C-953CF9933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49D206A-C144-45A2-AFA3-FF0E2638E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3BD3-A01C-414A-9FB0-F47E6D899889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C94E3A9-6F78-4B3A-B13B-98EE4ED5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4CADCD5-E6AB-4B10-AD4B-10A4E2D8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AD88-0183-4120-B1BF-BF32E71CF4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732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C19F59-AC97-453C-8B6B-66DB68A09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F228CDA-5F67-454A-8803-97A78E28B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3BCCCBF-FE28-41F0-B847-5A1A063C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3BD3-A01C-414A-9FB0-F47E6D899889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BDBC3F7-01AB-4883-8CD1-3E4929E0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CFE949A-0F06-44FF-845B-2318E3DF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AD88-0183-4120-B1BF-BF32E71CF4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227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AD7AAB-D4A9-4C64-9474-D143C4A8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F10F8B-3012-4D0C-BB53-E1D6FB638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E99C816-6375-460D-87D8-F40E42B41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56AE624-A7D2-426E-BCAA-52CEFD7D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3BD3-A01C-414A-9FB0-F47E6D899889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6EB0D43-72BD-426F-82F1-B19FEA6A6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D3BF268-5466-4186-A9E6-7823D388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AD88-0183-4120-B1BF-BF32E71CF4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425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07BD9E-CCA7-4AE0-8B81-7BB8ACBB6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5B9E095-A3D9-4107-88F6-EB4D1A7B8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5286BDC-839B-4D61-B1C7-50A9400DD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56C8AAB-06A5-47BA-AE26-99627B43A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2813919-DEF6-4EC6-849A-EF4D0C36B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B20E3F3-6651-4736-917B-CC2F12E3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3BD3-A01C-414A-9FB0-F47E6D899889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D9E10D6-D2ED-4E22-A7ED-CCD36DB75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8E2266F-7D14-4944-9325-90EC421C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AD88-0183-4120-B1BF-BF32E71CF4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16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BD7673-B4B0-4DF9-B132-9E76BDAF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0590B04-88F3-4E5B-9275-2A3B4088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3BD3-A01C-414A-9FB0-F47E6D899889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697CC64-D92D-4529-A406-7DB1BDCC1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E2CDCFC-E3A4-4923-A584-BF5D112A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AD88-0183-4120-B1BF-BF32E71CF4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807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F665D68-5FB4-46A2-94DB-20D67692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3BD3-A01C-414A-9FB0-F47E6D899889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D7F8EBC-E71F-4C6C-AFC2-743CED75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9340F65-C3C1-4A22-885A-17B2CC99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AD88-0183-4120-B1BF-BF32E71CF4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328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D1C4FA-1593-4768-866D-932C8841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959453B-9E02-47D7-B59B-0EA210B0C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7D73901-B23F-4464-9CCF-E45D96869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ADD2E40-48D8-4AB5-9993-A24D08E9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3BD3-A01C-414A-9FB0-F47E6D899889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55A42F5-AE31-44E4-8655-B9C38D0C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A361CEA-D43F-419A-BFC0-BA43BAC6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AD88-0183-4120-B1BF-BF32E71CF4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690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6FBA10-8D61-40C4-8F06-DA77E481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B93E04D-89A5-40A6-9145-50FC3AB68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1BA77C1-D5A4-4B87-9B19-3AB648661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0826FB7-38B6-4FD0-9F71-F25425A0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3BD3-A01C-414A-9FB0-F47E6D899889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8A41595-8632-4505-A555-056746D0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0F8D84C-9192-4582-A201-AD26A01D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AD88-0183-4120-B1BF-BF32E71CF4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839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9617C81-E2D0-439B-BEF3-999D9B74E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A720C8E-E070-410B-8A77-BE5CE2001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AE948A8-92D8-4156-A100-D5BF318B5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B3BD3-A01C-414A-9FB0-F47E6D899889}" type="datetimeFigureOut">
              <a:rPr lang="hu-HU" smtClean="0"/>
              <a:t>2024. 05. 18.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A57CE55-C772-4542-BB39-D68899D27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3648A47-10FE-4711-B144-4917AC7F1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AD88-0183-4120-B1BF-BF32E71CF4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626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rtrait_of_Louis_XIV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estetics kastély – a Festetics csalás otthona – Euro Emlekpenz">
            <a:extLst>
              <a:ext uri="{FF2B5EF4-FFF2-40B4-BE49-F238E27FC236}">
                <a16:creationId xmlns:a16="http://schemas.microsoft.com/office/drawing/2014/main" id="{C7282C16-7972-491A-95A3-89F7171BC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5" y="176213"/>
            <a:ext cx="11752976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C56B1615-C511-424B-9116-BC80E759011F}"/>
              </a:ext>
            </a:extLst>
          </p:cNvPr>
          <p:cNvSpPr txBox="1"/>
          <p:nvPr/>
        </p:nvSpPr>
        <p:spPr>
          <a:xfrm>
            <a:off x="3120706" y="176212"/>
            <a:ext cx="56877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600" b="1" i="1" dirty="0">
                <a:solidFill>
                  <a:schemeClr val="bg2"/>
                </a:solidFill>
                <a:latin typeface="Brush Script MT" panose="03060802040406070304" pitchFamily="66" charset="0"/>
              </a:rPr>
              <a:t>Barokk</a:t>
            </a:r>
          </a:p>
          <a:p>
            <a:pPr algn="ctr"/>
            <a:r>
              <a:rPr lang="hu-HU" sz="1600" b="1" i="1" dirty="0">
                <a:solidFill>
                  <a:schemeClr val="bg2"/>
                </a:solidFill>
                <a:latin typeface="Brush Script MT" panose="03060802040406070304" pitchFamily="66" charset="0"/>
              </a:rPr>
              <a:t>Kb</a:t>
            </a:r>
            <a:r>
              <a:rPr lang="hu-HU" sz="2800" b="1" i="1" dirty="0">
                <a:solidFill>
                  <a:schemeClr val="bg2"/>
                </a:solidFill>
                <a:latin typeface="Brush Script MT" panose="03060802040406070304" pitchFamily="66" charset="0"/>
              </a:rPr>
              <a:t>.1600-1750</a:t>
            </a:r>
          </a:p>
        </p:txBody>
      </p:sp>
    </p:spTree>
    <p:extLst>
      <p:ext uri="{BB962C8B-B14F-4D97-AF65-F5344CB8AC3E}">
        <p14:creationId xmlns:p14="http://schemas.microsoft.com/office/powerpoint/2010/main" val="390817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974A5BD7-7B8C-4EBC-BF6A-04AF2006D33E}"/>
              </a:ext>
            </a:extLst>
          </p:cNvPr>
          <p:cNvSpPr/>
          <p:nvPr/>
        </p:nvSpPr>
        <p:spPr>
          <a:xfrm>
            <a:off x="1342239" y="464595"/>
            <a:ext cx="9722840" cy="55914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0" b="1" kern="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000" b="1" kern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barokk festészet jellemzői:</a:t>
            </a:r>
            <a:endParaRPr lang="hu-H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2000" kern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gazdag, élénk színvilág</a:t>
            </a:r>
            <a:br>
              <a:rPr lang="hu-HU" sz="2000" kern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kern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fény-árnyék hatások maximális kifejező erejének felhasználása</a:t>
            </a:r>
            <a:br>
              <a:rPr lang="hu-HU" sz="2000" kern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kern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mozgásban való ábrázolás, dinamizmus</a:t>
            </a:r>
            <a:br>
              <a:rPr lang="hu-HU" sz="2000" kern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kern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perspektíva-játékok</a:t>
            </a:r>
            <a:br>
              <a:rPr lang="hu-HU" sz="2000" kern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kern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kidolgozott részletek (pl. ruhák redőzete, mellékalakok, háttér, -               fénysugarak)</a:t>
            </a:r>
            <a:br>
              <a:rPr lang="hu-HU" sz="2000" kern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kern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érzelmek eltúlzott, színpadias ábrázolása (</a:t>
            </a:r>
            <a:r>
              <a:rPr lang="hu-HU" sz="2000" kern="0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fontosak</a:t>
            </a:r>
            <a:r>
              <a:rPr lang="hu-HU" sz="2000" kern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az arckifejezések)</a:t>
            </a:r>
            <a:br>
              <a:rPr lang="hu-HU" sz="2000" kern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kern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pompa</a:t>
            </a:r>
            <a:br>
              <a:rPr lang="hu-HU" sz="2000" kern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kern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alakok és alakcsoportok bonyolult összefonódása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69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B1FF89D5-94EB-47A3-AE67-B4F596B3A3BB}"/>
              </a:ext>
            </a:extLst>
          </p:cNvPr>
          <p:cNvSpPr/>
          <p:nvPr/>
        </p:nvSpPr>
        <p:spPr>
          <a:xfrm>
            <a:off x="209725" y="918762"/>
            <a:ext cx="2617365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latin typeface="Georgia" panose="02040502050405020303" pitchFamily="18" charset="0"/>
              </a:rPr>
              <a:t>Michelangelo </a:t>
            </a:r>
            <a:r>
              <a:rPr lang="hu-HU" b="1" dirty="0" err="1">
                <a:latin typeface="Georgia" panose="02040502050405020303" pitchFamily="18" charset="0"/>
              </a:rPr>
              <a:t>Merisi</a:t>
            </a:r>
            <a:r>
              <a:rPr lang="hu-HU" b="1" dirty="0">
                <a:latin typeface="Georgia" panose="02040502050405020303" pitchFamily="18" charset="0"/>
              </a:rPr>
              <a:t> da </a:t>
            </a:r>
            <a:r>
              <a:rPr lang="hu-HU" b="1" dirty="0" err="1">
                <a:latin typeface="Georgia" panose="02040502050405020303" pitchFamily="18" charset="0"/>
              </a:rPr>
              <a:t>Caravaggio</a:t>
            </a:r>
            <a:endParaRPr lang="hu-HU" b="1" dirty="0">
              <a:latin typeface="Georgia" panose="02040502050405020303" pitchFamily="18" charset="0"/>
            </a:endParaRPr>
          </a:p>
          <a:p>
            <a:pPr algn="ctr"/>
            <a:r>
              <a:rPr lang="hu-HU" dirty="0">
                <a:latin typeface="Georgia" panose="02040502050405020303" pitchFamily="18" charset="0"/>
              </a:rPr>
              <a:t>(1571-1610)</a:t>
            </a:r>
          </a:p>
          <a:p>
            <a:pPr algn="ctr"/>
            <a:endParaRPr lang="hu-HU" b="1" dirty="0">
              <a:latin typeface="Georgia" panose="02040502050405020303" pitchFamily="18" charset="0"/>
            </a:endParaRPr>
          </a:p>
          <a:p>
            <a:pPr algn="ctr"/>
            <a:endParaRPr lang="hu-HU" b="1" dirty="0">
              <a:latin typeface="Georgia" panose="02040502050405020303" pitchFamily="18" charset="0"/>
            </a:endParaRPr>
          </a:p>
          <a:p>
            <a:pPr algn="ctr"/>
            <a:endParaRPr lang="hu-HU" b="1" dirty="0">
              <a:latin typeface="Georgia" panose="02040502050405020303" pitchFamily="18" charset="0"/>
            </a:endParaRPr>
          </a:p>
          <a:p>
            <a:pPr algn="ctr"/>
            <a:endParaRPr lang="hu-HU" b="1" dirty="0">
              <a:latin typeface="Georgia" panose="02040502050405020303" pitchFamily="18" charset="0"/>
            </a:endParaRPr>
          </a:p>
          <a:p>
            <a:pPr algn="ctr"/>
            <a:endParaRPr lang="hu-HU" b="1" dirty="0">
              <a:latin typeface="Georgia" panose="02040502050405020303" pitchFamily="18" charset="0"/>
            </a:endParaRPr>
          </a:p>
          <a:p>
            <a:pPr algn="ctr"/>
            <a:endParaRPr lang="hu-HU" b="1" dirty="0">
              <a:latin typeface="Georgia" panose="02040502050405020303" pitchFamily="18" charset="0"/>
            </a:endParaRPr>
          </a:p>
          <a:p>
            <a:pPr algn="ctr"/>
            <a:endParaRPr lang="hu-HU" b="1" dirty="0">
              <a:latin typeface="Georgia" panose="02040502050405020303" pitchFamily="18" charset="0"/>
            </a:endParaRPr>
          </a:p>
          <a:p>
            <a:pPr algn="ctr"/>
            <a:endParaRPr lang="hu-HU" b="1" dirty="0">
              <a:latin typeface="Georgia" panose="02040502050405020303" pitchFamily="18" charset="0"/>
            </a:endParaRPr>
          </a:p>
          <a:p>
            <a:pPr algn="ctr"/>
            <a:endParaRPr lang="hu-HU" b="1" dirty="0">
              <a:latin typeface="Georgia" panose="02040502050405020303" pitchFamily="18" charset="0"/>
            </a:endParaRPr>
          </a:p>
          <a:p>
            <a:pPr algn="ctr"/>
            <a:endParaRPr lang="hu-HU" i="1" dirty="0">
              <a:latin typeface="Georgia" panose="02040502050405020303" pitchFamily="18" charset="0"/>
            </a:endParaRPr>
          </a:p>
          <a:p>
            <a:pPr algn="ctr"/>
            <a:r>
              <a:rPr lang="hu-HU" b="1" dirty="0" err="1">
                <a:latin typeface="Georgia" panose="02040502050405020303" pitchFamily="18" charset="0"/>
              </a:rPr>
              <a:t>Caravaggio</a:t>
            </a:r>
            <a:r>
              <a:rPr lang="hu-HU" b="1" dirty="0">
                <a:latin typeface="Georgia" panose="02040502050405020303" pitchFamily="18" charset="0"/>
              </a:rPr>
              <a:t>: </a:t>
            </a:r>
          </a:p>
          <a:p>
            <a:pPr algn="ctr"/>
            <a:r>
              <a:rPr lang="hu-HU" i="1" dirty="0">
                <a:latin typeface="Georgia" panose="02040502050405020303" pitchFamily="18" charset="0"/>
              </a:rPr>
              <a:t>A hitetlen Tamás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1601–1602</a:t>
            </a:r>
            <a:r>
              <a:rPr lang="hu-HU" i="1" dirty="0">
                <a:latin typeface="Georgia" panose="02040502050405020303" pitchFamily="18" charset="0"/>
              </a:rPr>
              <a:t> </a:t>
            </a:r>
          </a:p>
          <a:p>
            <a:pPr algn="ctr"/>
            <a:endParaRPr lang="hu-HU" i="1" dirty="0">
              <a:latin typeface="Georgia" panose="02040502050405020303" pitchFamily="18" charset="0"/>
            </a:endParaRPr>
          </a:p>
          <a:p>
            <a:pPr algn="ctr"/>
            <a:r>
              <a:rPr lang="hu-HU" dirty="0" err="1">
                <a:latin typeface="Georgia" panose="02040502050405020303" pitchFamily="18" charset="0"/>
              </a:rPr>
              <a:t>Sanssouci</a:t>
            </a:r>
            <a:r>
              <a:rPr lang="hu-HU" dirty="0">
                <a:latin typeface="Georgia" panose="02040502050405020303" pitchFamily="18" charset="0"/>
              </a:rPr>
              <a:t> palota, Potsdam      </a:t>
            </a:r>
          </a:p>
        </p:txBody>
      </p:sp>
      <p:pic>
        <p:nvPicPr>
          <p:cNvPr id="10242" name="Picture 2" descr="Ottavio Leoni rajza (1621 körül)">
            <a:extLst>
              <a:ext uri="{FF2B5EF4-FFF2-40B4-BE49-F238E27FC236}">
                <a16:creationId xmlns:a16="http://schemas.microsoft.com/office/drawing/2014/main" id="{38E30081-118F-4AF4-AE0B-287E93945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" t="5629" r="2682" b="32188"/>
          <a:stretch/>
        </p:blipFill>
        <p:spPr bwMode="auto">
          <a:xfrm>
            <a:off x="880842" y="2232727"/>
            <a:ext cx="1233183" cy="11962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0AD16613-13C5-4EBA-96F1-E504C5B4E1A4}"/>
              </a:ext>
            </a:extLst>
          </p:cNvPr>
          <p:cNvSpPr txBox="1"/>
          <p:nvPr/>
        </p:nvSpPr>
        <p:spPr>
          <a:xfrm>
            <a:off x="1086373" y="324205"/>
            <a:ext cx="86406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Georgia" panose="02040502050405020303" pitchFamily="18" charset="0"/>
              </a:rPr>
              <a:t>Itália</a:t>
            </a:r>
          </a:p>
        </p:txBody>
      </p:sp>
      <p:pic>
        <p:nvPicPr>
          <p:cNvPr id="6" name="Picture 4" descr="Szent Tamás hitetlensége, 1602-03 alkotó: Michelangelo Merisi Caravaggio">
            <a:extLst>
              <a:ext uri="{FF2B5EF4-FFF2-40B4-BE49-F238E27FC236}">
                <a16:creationId xmlns:a16="http://schemas.microsoft.com/office/drawing/2014/main" id="{56122629-6441-4E5D-B8CB-4478A9356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0"/>
            <a:ext cx="927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47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A82B18FB-87F3-4B5E-AA78-5660AF552791}"/>
              </a:ext>
            </a:extLst>
          </p:cNvPr>
          <p:cNvSpPr/>
          <p:nvPr/>
        </p:nvSpPr>
        <p:spPr>
          <a:xfrm>
            <a:off x="6459523" y="1297926"/>
            <a:ext cx="5036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latin typeface="Georgia" panose="02040502050405020303" pitchFamily="18" charset="0"/>
              </a:rPr>
              <a:t>Rembrandt van </a:t>
            </a:r>
            <a:r>
              <a:rPr lang="hu-HU" b="1" dirty="0" err="1">
                <a:latin typeface="Georgia" panose="02040502050405020303" pitchFamily="18" charset="0"/>
              </a:rPr>
              <a:t>Rijn</a:t>
            </a:r>
            <a:r>
              <a:rPr lang="hu-HU" dirty="0">
                <a:latin typeface="Georgia" panose="02040502050405020303" pitchFamily="18" charset="0"/>
              </a:rPr>
              <a:t>: </a:t>
            </a:r>
            <a:r>
              <a:rPr lang="hu-HU" i="1" dirty="0">
                <a:latin typeface="Georgia" panose="02040502050405020303" pitchFamily="18" charset="0"/>
              </a:rPr>
              <a:t>Tamás hitetlenkedése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1634. Olaj, vászon. 53x51 cm, 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Moszkva, Puskin Múzeum</a:t>
            </a:r>
          </a:p>
        </p:txBody>
      </p:sp>
      <p:pic>
        <p:nvPicPr>
          <p:cNvPr id="1026" name="Picture 2" descr="https://slideplayer.hu/slide/14301343/89/images/19/REMBRANDT%2C+Harmenszoon+van+Rijn%3A+The+Incredulity+of+St+Thomas+1634%2C+Oil+on+oak+panel%2C+53+x+51+cm+Pushkin+Museum%2C+Moscow.jpg">
            <a:extLst>
              <a:ext uri="{FF2B5EF4-FFF2-40B4-BE49-F238E27FC236}">
                <a16:creationId xmlns:a16="http://schemas.microsoft.com/office/drawing/2014/main" id="{6659E3D9-1B4A-4AAD-A9D8-001461913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0" t="16595" r="19086" b="1498"/>
          <a:stretch/>
        </p:blipFill>
        <p:spPr bwMode="auto">
          <a:xfrm>
            <a:off x="770563" y="640966"/>
            <a:ext cx="5036322" cy="52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37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ötét olajfestmény, amelyen egy kétségbeesett kinézetű férfi és nő egy római katonával beszélget">
            <a:extLst>
              <a:ext uri="{FF2B5EF4-FFF2-40B4-BE49-F238E27FC236}">
                <a16:creationId xmlns:a16="http://schemas.microsoft.com/office/drawing/2014/main" id="{1116189E-0922-4551-8BEB-B5D386EF7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0"/>
            <a:ext cx="9315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AAB61B09-DF8C-4E46-AE6F-74BB29368CE4}"/>
              </a:ext>
            </a:extLst>
          </p:cNvPr>
          <p:cNvSpPr txBox="1"/>
          <p:nvPr/>
        </p:nvSpPr>
        <p:spPr>
          <a:xfrm>
            <a:off x="251670" y="310393"/>
            <a:ext cx="21811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latin typeface="Georgia" panose="02040502050405020303" pitchFamily="18" charset="0"/>
              </a:rPr>
              <a:t>Caravaggio</a:t>
            </a:r>
            <a:r>
              <a:rPr lang="hu-HU" b="1" dirty="0">
                <a:latin typeface="Georgia" panose="02040502050405020303" pitchFamily="18" charset="0"/>
              </a:rPr>
              <a:t>:</a:t>
            </a:r>
          </a:p>
          <a:p>
            <a:pPr algn="ctr"/>
            <a:endParaRPr lang="hu-HU" b="1" dirty="0">
              <a:latin typeface="Georgia" panose="02040502050405020303" pitchFamily="18" charset="0"/>
            </a:endParaRPr>
          </a:p>
          <a:p>
            <a:pPr algn="ctr"/>
            <a:r>
              <a:rPr lang="hu-HU" dirty="0">
                <a:latin typeface="Georgia" panose="02040502050405020303" pitchFamily="18" charset="0"/>
              </a:rPr>
              <a:t> </a:t>
            </a:r>
            <a:r>
              <a:rPr lang="hu-HU" i="1" dirty="0">
                <a:latin typeface="Georgia" panose="02040502050405020303" pitchFamily="18" charset="0"/>
              </a:rPr>
              <a:t>Szent Péter tagadása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1610</a:t>
            </a:r>
          </a:p>
          <a:p>
            <a:pPr algn="ctr"/>
            <a:r>
              <a:rPr lang="en-US" dirty="0" err="1">
                <a:latin typeface="Georgia" panose="02040502050405020303" pitchFamily="18" charset="0"/>
              </a:rPr>
              <a:t>Olaj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</a:rPr>
              <a:t>vászon</a:t>
            </a:r>
            <a:endParaRPr lang="hu-HU" dirty="0">
              <a:latin typeface="Georgia" panose="02040502050405020303" pitchFamily="18" charset="0"/>
            </a:endParaRPr>
          </a:p>
          <a:p>
            <a:pPr algn="ctr"/>
            <a:r>
              <a:rPr lang="en-US" dirty="0">
                <a:latin typeface="Georgia" panose="02040502050405020303" pitchFamily="18" charset="0"/>
              </a:rPr>
              <a:t>94 x 125,4 cm Metropolitan Museum, New York</a:t>
            </a:r>
            <a:endParaRPr lang="hu-H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03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örténete, történetem, történetünk">
            <a:extLst>
              <a:ext uri="{FF2B5EF4-FFF2-40B4-BE49-F238E27FC236}">
                <a16:creationId xmlns:a16="http://schemas.microsoft.com/office/drawing/2014/main" id="{52BD09C3-8546-4A06-BE24-CC8C74501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69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12BF9B78-AB40-44A2-8EDD-EBDCACFEB01B}"/>
              </a:ext>
            </a:extLst>
          </p:cNvPr>
          <p:cNvSpPr/>
          <p:nvPr/>
        </p:nvSpPr>
        <p:spPr>
          <a:xfrm>
            <a:off x="10269537" y="240914"/>
            <a:ext cx="18092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latin typeface="Georgia" panose="02040502050405020303" pitchFamily="18" charset="0"/>
              </a:rPr>
              <a:t>Rembrandt </a:t>
            </a:r>
            <a:r>
              <a:rPr lang="hu-HU" dirty="0" err="1">
                <a:latin typeface="Georgia" panose="02040502050405020303" pitchFamily="18" charset="0"/>
              </a:rPr>
              <a:t>Harmensz</a:t>
            </a:r>
            <a:r>
              <a:rPr lang="hu-HU" dirty="0">
                <a:latin typeface="Georgia" panose="02040502050405020303" pitchFamily="18" charset="0"/>
              </a:rPr>
              <a:t> van </a:t>
            </a:r>
            <a:r>
              <a:rPr lang="hu-HU" dirty="0" err="1">
                <a:latin typeface="Georgia" panose="02040502050405020303" pitchFamily="18" charset="0"/>
              </a:rPr>
              <a:t>Rijn</a:t>
            </a:r>
            <a:r>
              <a:rPr lang="hu-HU" dirty="0">
                <a:latin typeface="Georgia" panose="02040502050405020303" pitchFamily="18" charset="0"/>
              </a:rPr>
              <a:t>: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 </a:t>
            </a:r>
            <a:r>
              <a:rPr lang="hu-HU" i="1" dirty="0">
                <a:latin typeface="Georgia" panose="02040502050405020303" pitchFamily="18" charset="0"/>
              </a:rPr>
              <a:t>Péter tagadása, </a:t>
            </a:r>
            <a:r>
              <a:rPr lang="hu-HU" dirty="0">
                <a:latin typeface="Georgia" panose="02040502050405020303" pitchFamily="18" charset="0"/>
              </a:rPr>
              <a:t>1660,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 olaj, vászon, 154 × 169 cm, </a:t>
            </a:r>
            <a:r>
              <a:rPr lang="hu-HU" dirty="0" err="1">
                <a:latin typeface="Georgia" panose="02040502050405020303" pitchFamily="18" charset="0"/>
              </a:rPr>
              <a:t>Rijksmuseum</a:t>
            </a:r>
            <a:r>
              <a:rPr lang="hu-HU" dirty="0">
                <a:latin typeface="Georgia" panose="02040502050405020303" pitchFamily="18" charset="0"/>
              </a:rPr>
              <a:t>, Amszterdam</a:t>
            </a:r>
          </a:p>
        </p:txBody>
      </p:sp>
    </p:spTree>
    <p:extLst>
      <p:ext uri="{BB962C8B-B14F-4D97-AF65-F5344CB8AC3E}">
        <p14:creationId xmlns:p14="http://schemas.microsoft.com/office/powerpoint/2010/main" val="1875549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17green.files.wordpress.com/2014/04/glorification-of-saint-ignatius-pozzo-1050x7001.jpg">
            <a:extLst>
              <a:ext uri="{FF2B5EF4-FFF2-40B4-BE49-F238E27FC236}">
                <a16:creationId xmlns:a16="http://schemas.microsoft.com/office/drawing/2014/main" id="{6EA0D21C-1758-41B9-B793-20F065B98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" y="95250"/>
            <a:ext cx="100012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4AF9C803-A9BE-4825-A455-41A55A1F8159}"/>
              </a:ext>
            </a:extLst>
          </p:cNvPr>
          <p:cNvSpPr/>
          <p:nvPr/>
        </p:nvSpPr>
        <p:spPr>
          <a:xfrm>
            <a:off x="10089946" y="95250"/>
            <a:ext cx="191907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Georgia" panose="02040502050405020303" pitchFamily="18" charset="0"/>
              </a:rPr>
              <a:t>Andrea </a:t>
            </a:r>
            <a:r>
              <a:rPr lang="hu-HU" b="1" dirty="0" err="1">
                <a:latin typeface="Georgia" panose="02040502050405020303" pitchFamily="18" charset="0"/>
              </a:rPr>
              <a:t>Pozzo</a:t>
            </a:r>
            <a:r>
              <a:rPr lang="hu-HU" b="1" dirty="0">
                <a:latin typeface="Georgia" panose="02040502050405020303" pitchFamily="18" charset="0"/>
              </a:rPr>
              <a:t>:</a:t>
            </a:r>
          </a:p>
          <a:p>
            <a:endParaRPr lang="hu-HU" b="1" dirty="0">
              <a:latin typeface="Georgia" panose="02040502050405020303" pitchFamily="18" charset="0"/>
            </a:endParaRPr>
          </a:p>
          <a:p>
            <a:pPr algn="ctr"/>
            <a:r>
              <a:rPr lang="hu-HU" sz="1600" i="1" dirty="0">
                <a:latin typeface="Georgia" panose="02040502050405020303" pitchFamily="18" charset="0"/>
              </a:rPr>
              <a:t>A római Loyolai Szent Ignác-templom   mennyezetfreskója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1684–1694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577817C-6DD8-4798-8C76-BBF6C42B4C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56" t="3091" r="17496" b="29545"/>
          <a:stretch/>
        </p:blipFill>
        <p:spPr>
          <a:xfrm>
            <a:off x="10375672" y="3700002"/>
            <a:ext cx="1536192" cy="16715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429F82F6-3B9D-4170-A3AD-0A821FCF51A6}"/>
              </a:ext>
            </a:extLst>
          </p:cNvPr>
          <p:cNvSpPr/>
          <p:nvPr/>
        </p:nvSpPr>
        <p:spPr>
          <a:xfrm>
            <a:off x="10442998" y="5697632"/>
            <a:ext cx="1350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Önarckép</a:t>
            </a:r>
            <a:r>
              <a:rPr lang="hu-HU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hu-HU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1686-1687 körül</a:t>
            </a:r>
            <a:endParaRPr lang="hu-HU" sz="1600" dirty="0">
              <a:latin typeface="Georgia" panose="02040502050405020303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0643D18-30D3-4568-AC15-5E0BFF01E54F}"/>
              </a:ext>
            </a:extLst>
          </p:cNvPr>
          <p:cNvSpPr txBox="1"/>
          <p:nvPr/>
        </p:nvSpPr>
        <p:spPr>
          <a:xfrm>
            <a:off x="10442998" y="2894803"/>
            <a:ext cx="1282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lphaUcPeriod"/>
            </a:pPr>
            <a:r>
              <a:rPr lang="hu-HU" sz="1600" dirty="0" err="1">
                <a:latin typeface="Georgia" panose="02040502050405020303" pitchFamily="18" charset="0"/>
              </a:rPr>
              <a:t>Pozzo</a:t>
            </a:r>
            <a:endParaRPr lang="hu-HU" sz="1600" dirty="0">
              <a:latin typeface="Georgia" panose="02040502050405020303" pitchFamily="18" charset="0"/>
            </a:endParaRPr>
          </a:p>
          <a:p>
            <a:pPr algn="ctr"/>
            <a:r>
              <a:rPr lang="hu-HU" sz="1600" dirty="0">
                <a:latin typeface="Georgia" panose="02040502050405020303" pitchFamily="18" charset="0"/>
              </a:rPr>
              <a:t>(1642-1709)</a:t>
            </a:r>
          </a:p>
        </p:txBody>
      </p:sp>
    </p:spTree>
    <p:extLst>
      <p:ext uri="{BB962C8B-B14F-4D97-AF65-F5344CB8AC3E}">
        <p14:creationId xmlns:p14="http://schemas.microsoft.com/office/powerpoint/2010/main" val="388594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CD731A9D-143A-4075-B02E-48E2C9379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7" y="113079"/>
            <a:ext cx="5004584" cy="66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pinimg.com/564x/13/32/6b/13326b81faa02544c54efd7523134510.jpg">
            <a:extLst>
              <a:ext uri="{FF2B5EF4-FFF2-40B4-BE49-F238E27FC236}">
                <a16:creationId xmlns:a16="http://schemas.microsoft.com/office/drawing/2014/main" id="{3ACD79AE-7899-43F0-BE52-50E6058104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06" b="15782"/>
          <a:stretch/>
        </p:blipFill>
        <p:spPr bwMode="auto">
          <a:xfrm>
            <a:off x="6243793" y="355021"/>
            <a:ext cx="1393176" cy="1575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szepmuveszeti.hu/app/uploads/2018/09/23930.jpg">
            <a:extLst>
              <a:ext uri="{FF2B5EF4-FFF2-40B4-BE49-F238E27FC236}">
                <a16:creationId xmlns:a16="http://schemas.microsoft.com/office/drawing/2014/main" id="{C2805B29-FC32-4D89-9435-E027C9FD6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191" y="113079"/>
            <a:ext cx="3315822" cy="654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FBC6B85-9C1C-4B92-9B3E-33C832C74D34}"/>
              </a:ext>
            </a:extLst>
          </p:cNvPr>
          <p:cNvSpPr/>
          <p:nvPr/>
        </p:nvSpPr>
        <p:spPr>
          <a:xfrm>
            <a:off x="5163240" y="2349341"/>
            <a:ext cx="331582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latin typeface="Georgia" panose="02040502050405020303" pitchFamily="18" charset="0"/>
              </a:rPr>
              <a:t>Giovanni Battista </a:t>
            </a:r>
            <a:r>
              <a:rPr lang="hu-HU" b="1" dirty="0" err="1">
                <a:latin typeface="Georgia" panose="02040502050405020303" pitchFamily="18" charset="0"/>
              </a:rPr>
              <a:t>Tiepolo</a:t>
            </a:r>
            <a:endParaRPr lang="hu-HU" b="1" dirty="0">
              <a:latin typeface="Georgia" panose="02040502050405020303" pitchFamily="18" charset="0"/>
            </a:endParaRPr>
          </a:p>
          <a:p>
            <a:pPr algn="ctr"/>
            <a:r>
              <a:rPr lang="hu-HU" dirty="0">
                <a:latin typeface="Georgia" panose="02040502050405020303" pitchFamily="18" charset="0"/>
              </a:rPr>
              <a:t>1696-1770</a:t>
            </a:r>
          </a:p>
          <a:p>
            <a:pPr algn="ctr"/>
            <a:endParaRPr lang="hu-HU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ctr"/>
            <a:r>
              <a:rPr lang="hu-HU" sz="1600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Idősebb Szent Jakab legyőzi a mórokat a </a:t>
            </a:r>
            <a:r>
              <a:rPr lang="hu-HU" sz="1600" b="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clavijói</a:t>
            </a:r>
            <a:r>
              <a:rPr lang="hu-HU" sz="1600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csatában</a:t>
            </a:r>
          </a:p>
          <a:p>
            <a:pPr algn="ctr"/>
            <a:r>
              <a:rPr lang="hu-HU" sz="1600" dirty="0">
                <a:solidFill>
                  <a:srgbClr val="000000"/>
                </a:solidFill>
                <a:latin typeface="Georgia" panose="02040502050405020303" pitchFamily="18" charset="0"/>
              </a:rPr>
              <a:t>1749-50</a:t>
            </a:r>
          </a:p>
          <a:p>
            <a:pPr algn="ctr"/>
            <a:r>
              <a:rPr lang="hu-HU" sz="1600" dirty="0">
                <a:solidFill>
                  <a:srgbClr val="000000"/>
                </a:solidFill>
                <a:latin typeface="Georgia" panose="02040502050405020303" pitchFamily="18" charset="0"/>
              </a:rPr>
              <a:t>olaj, vászon</a:t>
            </a:r>
          </a:p>
          <a:p>
            <a:pPr algn="ctr"/>
            <a:r>
              <a:rPr lang="hu-HU" sz="1600" dirty="0">
                <a:solidFill>
                  <a:srgbClr val="000000"/>
                </a:solidFill>
                <a:latin typeface="Georgia" panose="02040502050405020303" pitchFamily="18" charset="0"/>
              </a:rPr>
              <a:t>317 × 163 cm</a:t>
            </a:r>
          </a:p>
          <a:p>
            <a:pPr algn="ctr"/>
            <a:r>
              <a:rPr lang="hu-HU" sz="1600" b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Szépművészeti Múzeum</a:t>
            </a:r>
            <a:r>
              <a:rPr lang="hu-HU" sz="1600" dirty="0">
                <a:solidFill>
                  <a:srgbClr val="000000"/>
                </a:solidFill>
                <a:latin typeface="Georgia" panose="02040502050405020303" pitchFamily="18" charset="0"/>
              </a:rPr>
              <a:t>, Budapest</a:t>
            </a:r>
            <a:endParaRPr lang="hu-HU" sz="1600" b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ABD3D7D-BCED-4669-8421-0B447A8019BF}"/>
              </a:ext>
            </a:extLst>
          </p:cNvPr>
          <p:cNvSpPr txBox="1"/>
          <p:nvPr/>
        </p:nvSpPr>
        <p:spPr>
          <a:xfrm>
            <a:off x="5401700" y="5179540"/>
            <a:ext cx="3077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i="1" dirty="0">
                <a:latin typeface="Georgia" panose="02040502050405020303" pitchFamily="18" charset="0"/>
              </a:rPr>
              <a:t>Világuralom a négy kontinens felett</a:t>
            </a:r>
          </a:p>
          <a:p>
            <a:pPr algn="ctr"/>
            <a:r>
              <a:rPr lang="hu-HU" sz="1600" dirty="0">
                <a:latin typeface="Georgia" panose="02040502050405020303" pitchFamily="18" charset="0"/>
              </a:rPr>
              <a:t>1752-53</a:t>
            </a:r>
          </a:p>
          <a:p>
            <a:pPr algn="ctr"/>
            <a:r>
              <a:rPr lang="hu-HU" sz="1600" dirty="0">
                <a:latin typeface="Georgia" panose="02040502050405020303" pitchFamily="18" charset="0"/>
              </a:rPr>
              <a:t>Freskó</a:t>
            </a:r>
          </a:p>
          <a:p>
            <a:pPr algn="ctr"/>
            <a:r>
              <a:rPr lang="hu-HU" sz="1600" dirty="0">
                <a:latin typeface="Georgia" panose="02040502050405020303" pitchFamily="18" charset="0"/>
              </a:rPr>
              <a:t>Würzburg, Érseki Palota</a:t>
            </a:r>
          </a:p>
        </p:txBody>
      </p:sp>
    </p:spTree>
    <p:extLst>
      <p:ext uri="{BB962C8B-B14F-4D97-AF65-F5344CB8AC3E}">
        <p14:creationId xmlns:p14="http://schemas.microsoft.com/office/powerpoint/2010/main" val="208844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E5A8ADFD-EABF-486D-9CDF-6122E92A25FA}"/>
              </a:ext>
            </a:extLst>
          </p:cNvPr>
          <p:cNvSpPr txBox="1"/>
          <p:nvPr/>
        </p:nvSpPr>
        <p:spPr>
          <a:xfrm>
            <a:off x="234892" y="339754"/>
            <a:ext cx="200496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latin typeface="Georgia" panose="02040502050405020303" pitchFamily="18" charset="0"/>
              </a:rPr>
              <a:t>Franciaország:</a:t>
            </a:r>
          </a:p>
        </p:txBody>
      </p:sp>
      <p:pic>
        <p:nvPicPr>
          <p:cNvPr id="4098" name="Picture 2" descr="Nagy Sándor bevonulása Babilonba">
            <a:extLst>
              <a:ext uri="{FF2B5EF4-FFF2-40B4-BE49-F238E27FC236}">
                <a16:creationId xmlns:a16="http://schemas.microsoft.com/office/drawing/2014/main" id="{E7F8BEAE-5CEA-4DD0-A75E-D3C3EA218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48" y="339754"/>
            <a:ext cx="9326376" cy="617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A545B6F6-9035-4AE5-8C83-C6EC9C255E0E}"/>
              </a:ext>
            </a:extLst>
          </p:cNvPr>
          <p:cNvSpPr txBox="1"/>
          <p:nvPr/>
        </p:nvSpPr>
        <p:spPr>
          <a:xfrm>
            <a:off x="339754" y="1166070"/>
            <a:ext cx="17952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Georgia" panose="02040502050405020303" pitchFamily="18" charset="0"/>
              </a:rPr>
              <a:t>Charles Le </a:t>
            </a:r>
            <a:r>
              <a:rPr lang="hu-HU" b="1" dirty="0" err="1">
                <a:latin typeface="Georgia" panose="02040502050405020303" pitchFamily="18" charset="0"/>
              </a:rPr>
              <a:t>Brun</a:t>
            </a:r>
            <a:endParaRPr lang="hu-HU" b="1" dirty="0">
              <a:latin typeface="Georgia" panose="02040502050405020303" pitchFamily="18" charset="0"/>
            </a:endParaRPr>
          </a:p>
          <a:p>
            <a:pPr algn="ctr"/>
            <a:r>
              <a:rPr lang="hu-HU" dirty="0">
                <a:latin typeface="Georgia" panose="02040502050405020303" pitchFamily="18" charset="0"/>
              </a:rPr>
              <a:t>(1619-1690)</a:t>
            </a:r>
          </a:p>
          <a:p>
            <a:pPr algn="ctr"/>
            <a:endParaRPr lang="hu-HU" dirty="0">
              <a:latin typeface="Georgia" panose="02040502050405020303" pitchFamily="18" charset="0"/>
            </a:endParaRPr>
          </a:p>
          <a:p>
            <a:pPr algn="ctr"/>
            <a:r>
              <a:rPr lang="hu-HU" dirty="0">
                <a:latin typeface="Georgia" panose="02040502050405020303" pitchFamily="18" charset="0"/>
              </a:rPr>
              <a:t> </a:t>
            </a:r>
            <a:r>
              <a:rPr lang="hu-HU" i="1" dirty="0">
                <a:latin typeface="Georgia" panose="02040502050405020303" pitchFamily="18" charset="0"/>
              </a:rPr>
              <a:t>Nagy Sándor bevonulása Babilonba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1665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Olaj, vászon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450 x 707 cm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Párizs, Louvre</a:t>
            </a:r>
          </a:p>
          <a:p>
            <a:endParaRPr lang="hu-HU" dirty="0"/>
          </a:p>
        </p:txBody>
      </p:sp>
      <p:pic>
        <p:nvPicPr>
          <p:cNvPr id="4101" name="Picture 5" descr="Charles Le Brun | Palace of Versailles">
            <a:extLst>
              <a:ext uri="{FF2B5EF4-FFF2-40B4-BE49-F238E27FC236}">
                <a16:creationId xmlns:a16="http://schemas.microsoft.com/office/drawing/2014/main" id="{0D6925AA-7A73-4026-8902-6D731C948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0" t="1" r="8163" b="44220"/>
          <a:stretch/>
        </p:blipFill>
        <p:spPr bwMode="auto">
          <a:xfrm>
            <a:off x="486561" y="4746971"/>
            <a:ext cx="1384183" cy="15028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80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atározatlan">
            <a:extLst>
              <a:ext uri="{FF2B5EF4-FFF2-40B4-BE49-F238E27FC236}">
                <a16:creationId xmlns:a16="http://schemas.microsoft.com/office/drawing/2014/main" id="{F70E53BB-ABD0-4955-BC24-26859DB61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7" y="142613"/>
            <a:ext cx="4625285" cy="65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3964CF2-7D6B-42E4-8F85-4231B45EBC37}"/>
              </a:ext>
            </a:extLst>
          </p:cNvPr>
          <p:cNvSpPr txBox="1"/>
          <p:nvPr/>
        </p:nvSpPr>
        <p:spPr>
          <a:xfrm>
            <a:off x="5900257" y="333820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latin typeface="Georgia" panose="02040502050405020303" pitchFamily="18" charset="0"/>
              </a:rPr>
              <a:t>Hyacinthe</a:t>
            </a:r>
            <a:r>
              <a:rPr lang="hu-HU" b="1" dirty="0">
                <a:latin typeface="Georgia" panose="02040502050405020303" pitchFamily="18" charset="0"/>
              </a:rPr>
              <a:t> </a:t>
            </a:r>
            <a:r>
              <a:rPr lang="hu-HU" b="1" dirty="0" err="1">
                <a:latin typeface="Georgia" panose="02040502050405020303" pitchFamily="18" charset="0"/>
              </a:rPr>
              <a:t>Rigaud</a:t>
            </a:r>
            <a:r>
              <a:rPr lang="hu-HU" dirty="0">
                <a:latin typeface="Georgia" panose="02040502050405020303" pitchFamily="18" charset="0"/>
              </a:rPr>
              <a:t>: </a:t>
            </a:r>
            <a:r>
              <a:rPr lang="hu-HU" i="1" dirty="0">
                <a:latin typeface="Georgia" panose="02040502050405020303" pitchFamily="18" charset="0"/>
                <a:hlinkClick r:id="rId3" tooltip="XIV. Lajos portréj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XIV. Lajos</a:t>
            </a:r>
            <a:r>
              <a:rPr lang="hu-HU" i="1" dirty="0">
                <a:latin typeface="Georgia" panose="02040502050405020303" pitchFamily="18" charset="0"/>
              </a:rPr>
              <a:t> koronázási palástban</a:t>
            </a:r>
            <a:r>
              <a:rPr lang="hu-HU" dirty="0">
                <a:latin typeface="Georgia" panose="02040502050405020303" pitchFamily="18" charset="0"/>
              </a:rPr>
              <a:t> 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1701</a:t>
            </a:r>
            <a:endParaRPr lang="hu-HU" i="1" dirty="0">
              <a:latin typeface="Georgia" panose="02040502050405020303" pitchFamily="18" charset="0"/>
            </a:endParaRPr>
          </a:p>
          <a:p>
            <a:pPr algn="ctr" fontAlgn="base"/>
            <a:r>
              <a:rPr lang="hu-HU" dirty="0">
                <a:latin typeface="Georgia" panose="02040502050405020303" pitchFamily="18" charset="0"/>
              </a:rPr>
              <a:t>277 cm x194  cm; olaj, vászon</a:t>
            </a:r>
          </a:p>
          <a:p>
            <a:pPr algn="ctr" fontAlgn="base"/>
            <a:r>
              <a:rPr lang="hu-HU" dirty="0">
                <a:latin typeface="Georgia" panose="02040502050405020303" pitchFamily="18" charset="0"/>
              </a:rPr>
              <a:t>Párizs, Louvre</a:t>
            </a:r>
          </a:p>
          <a:p>
            <a:pPr algn="ctr"/>
            <a:endParaRPr lang="hu-HU" i="1" dirty="0">
              <a:latin typeface="Georgia" panose="02040502050405020303" pitchFamily="18" charset="0"/>
            </a:endParaRPr>
          </a:p>
        </p:txBody>
      </p:sp>
      <p:pic>
        <p:nvPicPr>
          <p:cNvPr id="14350" name="Picture 14" descr="galerieimperialart">
            <a:extLst>
              <a:ext uri="{FF2B5EF4-FFF2-40B4-BE49-F238E27FC236}">
                <a16:creationId xmlns:a16="http://schemas.microsoft.com/office/drawing/2014/main" id="{E12EB18C-19F7-4DF3-9964-0F6EC917C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8831" b="-2974"/>
          <a:stretch/>
        </p:blipFill>
        <p:spPr bwMode="auto">
          <a:xfrm>
            <a:off x="7229502" y="1988190"/>
            <a:ext cx="4845441" cy="493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upload.wikimedia.org/wikipedia/commons/thumb/8/8d/Autoportrait_au_turban_%28Perpignan%29.jpg/220px-Autoportrait_au_turban_%28Perpignan%29.jpg">
            <a:extLst>
              <a:ext uri="{FF2B5EF4-FFF2-40B4-BE49-F238E27FC236}">
                <a16:creationId xmlns:a16="http://schemas.microsoft.com/office/drawing/2014/main" id="{7D5C5523-507D-47E8-A62F-D84419931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8" t="3502" r="17440" b="47834"/>
          <a:stretch/>
        </p:blipFill>
        <p:spPr bwMode="auto">
          <a:xfrm>
            <a:off x="5133779" y="2316236"/>
            <a:ext cx="1300294" cy="13674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C5A98526-E746-4F06-84FF-675E80C80584}"/>
              </a:ext>
            </a:extLst>
          </p:cNvPr>
          <p:cNvSpPr txBox="1"/>
          <p:nvPr/>
        </p:nvSpPr>
        <p:spPr>
          <a:xfrm>
            <a:off x="5195071" y="4004063"/>
            <a:ext cx="141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Georgia" panose="02040502050405020303" pitchFamily="18" charset="0"/>
              </a:rPr>
              <a:t>(1659-1743)</a:t>
            </a:r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0EA3D73-E096-4199-8F7F-A5B4E91F7132}"/>
              </a:ext>
            </a:extLst>
          </p:cNvPr>
          <p:cNvSpPr txBox="1"/>
          <p:nvPr/>
        </p:nvSpPr>
        <p:spPr>
          <a:xfrm>
            <a:off x="5401982" y="1748771"/>
            <a:ext cx="103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latin typeface="Georgia" panose="02040502050405020303" pitchFamily="18" charset="0"/>
              </a:rPr>
              <a:t>Rigaud</a:t>
            </a:r>
            <a:endParaRPr lang="hu-H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40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820FAE2C-484C-4615-BFC2-F9C18E98FA22}"/>
              </a:ext>
            </a:extLst>
          </p:cNvPr>
          <p:cNvSpPr/>
          <p:nvPr/>
        </p:nvSpPr>
        <p:spPr>
          <a:xfrm>
            <a:off x="4859525" y="150786"/>
            <a:ext cx="295951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0000"/>
                </a:solidFill>
                <a:latin typeface="Georgia" panose="02040502050405020303" pitchFamily="18" charset="0"/>
              </a:rPr>
              <a:t>Németalföldi festészet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1614F81-71EB-48AB-AF6A-B056B686E2AE}"/>
              </a:ext>
            </a:extLst>
          </p:cNvPr>
          <p:cNvSpPr txBox="1"/>
          <p:nvPr/>
        </p:nvSpPr>
        <p:spPr>
          <a:xfrm>
            <a:off x="3028044" y="889843"/>
            <a:ext cx="3067955" cy="5078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Georgia" panose="02040502050405020303" pitchFamily="18" charset="0"/>
              </a:rPr>
              <a:t>   Flandria:</a:t>
            </a:r>
          </a:p>
          <a:p>
            <a:pPr algn="ctr"/>
            <a:endParaRPr lang="hu-HU" dirty="0">
              <a:latin typeface="Georgia" panose="02040502050405020303" pitchFamily="18" charset="0"/>
            </a:endParaRPr>
          </a:p>
          <a:p>
            <a:pPr algn="ctr"/>
            <a:r>
              <a:rPr lang="hu-HU" dirty="0">
                <a:latin typeface="Georgia" panose="02040502050405020303" pitchFamily="18" charset="0"/>
              </a:rPr>
              <a:t>Peter Paul  </a:t>
            </a:r>
            <a:r>
              <a:rPr lang="hu-HU" b="1" dirty="0">
                <a:latin typeface="Georgia" panose="02040502050405020303" pitchFamily="18" charset="0"/>
              </a:rPr>
              <a:t>Rubens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1577-1640</a:t>
            </a:r>
          </a:p>
          <a:p>
            <a:pPr marL="285750" indent="-285750" algn="ctr">
              <a:buFontTx/>
              <a:buChar char="-"/>
            </a:pPr>
            <a:endParaRPr lang="hu-HU" dirty="0">
              <a:latin typeface="Georgia" panose="02040502050405020303" pitchFamily="18" charset="0"/>
            </a:endParaRPr>
          </a:p>
          <a:p>
            <a:pPr marL="285750" indent="-285750" algn="ctr">
              <a:buFontTx/>
              <a:buChar char="-"/>
            </a:pPr>
            <a:endParaRPr lang="hu-HU" dirty="0">
              <a:latin typeface="Georgia" panose="02040502050405020303" pitchFamily="18" charset="0"/>
            </a:endParaRPr>
          </a:p>
          <a:p>
            <a:pPr marL="285750" indent="-285750" algn="ctr">
              <a:buFontTx/>
              <a:buChar char="-"/>
            </a:pPr>
            <a:endParaRPr lang="hu-HU" dirty="0">
              <a:latin typeface="Georgia" panose="02040502050405020303" pitchFamily="18" charset="0"/>
            </a:endParaRPr>
          </a:p>
          <a:p>
            <a:pPr marL="285750" indent="-285750" algn="ctr">
              <a:buFontTx/>
              <a:buChar char="-"/>
            </a:pPr>
            <a:endParaRPr lang="hu-HU" dirty="0">
              <a:latin typeface="Georgia" panose="02040502050405020303" pitchFamily="18" charset="0"/>
            </a:endParaRPr>
          </a:p>
          <a:p>
            <a:pPr algn="ctr"/>
            <a:endParaRPr lang="hu-HU" dirty="0">
              <a:latin typeface="Georgia" panose="02040502050405020303" pitchFamily="18" charset="0"/>
            </a:endParaRPr>
          </a:p>
          <a:p>
            <a:pPr marL="285750" indent="-285750" algn="ctr">
              <a:buFontTx/>
              <a:buChar char="-"/>
            </a:pPr>
            <a:endParaRPr lang="hu-HU" dirty="0">
              <a:latin typeface="Georgia" panose="02040502050405020303" pitchFamily="18" charset="0"/>
            </a:endParaRPr>
          </a:p>
          <a:p>
            <a:pPr marL="285750" indent="-285750" algn="ctr">
              <a:buFontTx/>
              <a:buChar char="-"/>
            </a:pPr>
            <a:endParaRPr lang="hu-HU" dirty="0">
              <a:latin typeface="Georgia" panose="02040502050405020303" pitchFamily="18" charset="0"/>
            </a:endParaRPr>
          </a:p>
          <a:p>
            <a:pPr marL="285750" indent="-285750" algn="ctr">
              <a:buFontTx/>
              <a:buChar char="-"/>
            </a:pPr>
            <a:endParaRPr lang="hu-HU" dirty="0">
              <a:latin typeface="Georgia" panose="02040502050405020303" pitchFamily="18" charset="0"/>
            </a:endParaRPr>
          </a:p>
          <a:p>
            <a:pPr marL="285750" indent="-285750" algn="ctr">
              <a:buFontTx/>
              <a:buChar char="-"/>
            </a:pPr>
            <a:endParaRPr lang="hu-HU" dirty="0">
              <a:latin typeface="Georgia" panose="02040502050405020303" pitchFamily="18" charset="0"/>
            </a:endParaRPr>
          </a:p>
          <a:p>
            <a:pPr marL="285750" indent="-285750" algn="ctr">
              <a:buFontTx/>
              <a:buChar char="-"/>
            </a:pPr>
            <a:endParaRPr lang="hu-HU" dirty="0">
              <a:latin typeface="Georgia" panose="02040502050405020303" pitchFamily="18" charset="0"/>
            </a:endParaRPr>
          </a:p>
          <a:p>
            <a:pPr algn="ctr"/>
            <a:r>
              <a:rPr lang="hu-HU" dirty="0">
                <a:latin typeface="Georgia" panose="02040502050405020303" pitchFamily="18" charset="0"/>
              </a:rPr>
              <a:t>Anthony </a:t>
            </a:r>
            <a:r>
              <a:rPr lang="hu-HU" b="1" dirty="0">
                <a:latin typeface="Georgia" panose="02040502050405020303" pitchFamily="18" charset="0"/>
              </a:rPr>
              <a:t>Van Dyck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1599-1641</a:t>
            </a:r>
          </a:p>
          <a:p>
            <a:pPr marL="285750" indent="-285750" algn="ctr">
              <a:buFontTx/>
              <a:buChar char="-"/>
            </a:pPr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endParaRPr lang="hu-HU" dirty="0">
              <a:latin typeface="Georgia" panose="02040502050405020303" pitchFamily="18" charset="0"/>
            </a:endParaRPr>
          </a:p>
        </p:txBody>
      </p:sp>
      <p:pic>
        <p:nvPicPr>
          <p:cNvPr id="9218" name="Picture 2" descr="Peter Paul Rubens for Sale: Buy Artworks Inspired by Peter Paul Rubens -  SINGULART">
            <a:extLst>
              <a:ext uri="{FF2B5EF4-FFF2-40B4-BE49-F238E27FC236}">
                <a16:creationId xmlns:a16="http://schemas.microsoft.com/office/drawing/2014/main" id="{D7976328-F701-4CB3-84B2-1B24706E9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76" y="1598521"/>
            <a:ext cx="1263020" cy="1263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454A52C-0C8C-4F23-B6E9-344FDCA43F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37" t="299" r="10196" b="3219"/>
          <a:stretch/>
        </p:blipFill>
        <p:spPr>
          <a:xfrm>
            <a:off x="1179083" y="4510935"/>
            <a:ext cx="1283516" cy="13697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0008CA59-6841-43F7-8067-BA0C99A506F8}"/>
              </a:ext>
            </a:extLst>
          </p:cNvPr>
          <p:cNvSpPr/>
          <p:nvPr/>
        </p:nvSpPr>
        <p:spPr>
          <a:xfrm>
            <a:off x="6565405" y="865271"/>
            <a:ext cx="3179806" cy="5078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5F6368"/>
                </a:solidFill>
                <a:latin typeface="Georgia" panose="02040502050405020303" pitchFamily="18" charset="0"/>
              </a:rPr>
              <a:t>Hollandia:</a:t>
            </a:r>
          </a:p>
          <a:p>
            <a:pPr algn="ctr"/>
            <a:endParaRPr lang="hu-HU" b="1" dirty="0">
              <a:solidFill>
                <a:srgbClr val="5F6368"/>
              </a:solidFill>
              <a:latin typeface="Georgia" panose="02040502050405020303" pitchFamily="18" charset="0"/>
            </a:endParaRPr>
          </a:p>
          <a:p>
            <a:pPr algn="ctr"/>
            <a:r>
              <a:rPr lang="hu-HU" b="1" dirty="0">
                <a:solidFill>
                  <a:srgbClr val="5F6368"/>
                </a:solidFill>
                <a:latin typeface="Georgia" panose="02040502050405020303" pitchFamily="18" charset="0"/>
              </a:rPr>
              <a:t>Rembrandt</a:t>
            </a:r>
            <a:r>
              <a:rPr lang="hu-HU" dirty="0">
                <a:solidFill>
                  <a:srgbClr val="4D5156"/>
                </a:solidFill>
                <a:latin typeface="Georgia" panose="02040502050405020303" pitchFamily="18" charset="0"/>
              </a:rPr>
              <a:t> </a:t>
            </a:r>
            <a:r>
              <a:rPr lang="hu-HU" dirty="0" err="1">
                <a:solidFill>
                  <a:srgbClr val="4D5156"/>
                </a:solidFill>
                <a:latin typeface="Georgia" panose="02040502050405020303" pitchFamily="18" charset="0"/>
              </a:rPr>
              <a:t>Harmenszoon</a:t>
            </a:r>
            <a:r>
              <a:rPr lang="hu-HU" dirty="0">
                <a:solidFill>
                  <a:srgbClr val="4D5156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hu-HU" dirty="0">
                <a:solidFill>
                  <a:srgbClr val="4D5156"/>
                </a:solidFill>
                <a:latin typeface="Georgia" panose="02040502050405020303" pitchFamily="18" charset="0"/>
              </a:rPr>
              <a:t>van </a:t>
            </a:r>
            <a:r>
              <a:rPr lang="hu-HU" dirty="0" err="1">
                <a:solidFill>
                  <a:srgbClr val="4D5156"/>
                </a:solidFill>
                <a:latin typeface="Georgia" panose="02040502050405020303" pitchFamily="18" charset="0"/>
              </a:rPr>
              <a:t>Rijn</a:t>
            </a:r>
            <a:r>
              <a:rPr lang="hu-HU" dirty="0">
                <a:solidFill>
                  <a:srgbClr val="4D5156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hu-HU" dirty="0">
                <a:solidFill>
                  <a:srgbClr val="4D5156"/>
                </a:solidFill>
                <a:latin typeface="Georgia" panose="02040502050405020303" pitchFamily="18" charset="0"/>
              </a:rPr>
              <a:t>1606-1669</a:t>
            </a:r>
          </a:p>
          <a:p>
            <a:pPr algn="ctr"/>
            <a:endParaRPr lang="hu-HU" dirty="0">
              <a:solidFill>
                <a:srgbClr val="4D5156"/>
              </a:solidFill>
              <a:latin typeface="Georgia" panose="02040502050405020303" pitchFamily="18" charset="0"/>
            </a:endParaRPr>
          </a:p>
          <a:p>
            <a:pPr algn="ctr"/>
            <a:endParaRPr lang="hu-HU" dirty="0">
              <a:solidFill>
                <a:srgbClr val="4D5156"/>
              </a:solidFill>
              <a:latin typeface="Georgia" panose="02040502050405020303" pitchFamily="18" charset="0"/>
            </a:endParaRPr>
          </a:p>
          <a:p>
            <a:pPr algn="ctr"/>
            <a:endParaRPr lang="hu-HU" dirty="0">
              <a:solidFill>
                <a:srgbClr val="4D5156"/>
              </a:solidFill>
              <a:latin typeface="Georgia" panose="02040502050405020303" pitchFamily="18" charset="0"/>
            </a:endParaRPr>
          </a:p>
          <a:p>
            <a:pPr algn="ctr"/>
            <a:endParaRPr lang="hu-HU" dirty="0">
              <a:solidFill>
                <a:srgbClr val="4D5156"/>
              </a:solidFill>
              <a:latin typeface="Georgia" panose="02040502050405020303" pitchFamily="18" charset="0"/>
            </a:endParaRPr>
          </a:p>
          <a:p>
            <a:pPr algn="ctr"/>
            <a:endParaRPr lang="hu-HU" dirty="0">
              <a:solidFill>
                <a:srgbClr val="4D5156"/>
              </a:solidFill>
              <a:latin typeface="Georgia" panose="02040502050405020303" pitchFamily="18" charset="0"/>
            </a:endParaRPr>
          </a:p>
          <a:p>
            <a:pPr algn="ctr"/>
            <a:endParaRPr lang="hu-HU" dirty="0">
              <a:solidFill>
                <a:srgbClr val="4D5156"/>
              </a:solidFill>
              <a:latin typeface="Georgia" panose="02040502050405020303" pitchFamily="18" charset="0"/>
            </a:endParaRPr>
          </a:p>
          <a:p>
            <a:pPr algn="ctr"/>
            <a:endParaRPr lang="hu-HU" dirty="0">
              <a:solidFill>
                <a:srgbClr val="4D5156"/>
              </a:solidFill>
              <a:latin typeface="Georgia" panose="02040502050405020303" pitchFamily="18" charset="0"/>
            </a:endParaRPr>
          </a:p>
          <a:p>
            <a:pPr algn="ctr"/>
            <a:endParaRPr lang="hu-HU" dirty="0">
              <a:solidFill>
                <a:srgbClr val="4D5156"/>
              </a:solidFill>
              <a:latin typeface="Georgia" panose="02040502050405020303" pitchFamily="18" charset="0"/>
            </a:endParaRPr>
          </a:p>
          <a:p>
            <a:pPr algn="ctr"/>
            <a:endParaRPr lang="hu-HU" dirty="0">
              <a:solidFill>
                <a:srgbClr val="4D5156"/>
              </a:solidFill>
              <a:latin typeface="Georgia" panose="02040502050405020303" pitchFamily="18" charset="0"/>
            </a:endParaRPr>
          </a:p>
          <a:p>
            <a:pPr algn="ctr"/>
            <a:r>
              <a:rPr lang="hu-HU" dirty="0">
                <a:solidFill>
                  <a:srgbClr val="4D5156"/>
                </a:solidFill>
                <a:latin typeface="Georgia" panose="02040502050405020303" pitchFamily="18" charset="0"/>
              </a:rPr>
              <a:t>Jan </a:t>
            </a:r>
            <a:r>
              <a:rPr lang="hu-HU" b="1" dirty="0" err="1">
                <a:solidFill>
                  <a:srgbClr val="4D5156"/>
                </a:solidFill>
                <a:latin typeface="Georgia" panose="02040502050405020303" pitchFamily="18" charset="0"/>
              </a:rPr>
              <a:t>Vermeer</a:t>
            </a:r>
            <a:r>
              <a:rPr lang="hu-HU" dirty="0">
                <a:solidFill>
                  <a:srgbClr val="4D5156"/>
                </a:solidFill>
                <a:latin typeface="Georgia" panose="02040502050405020303" pitchFamily="18" charset="0"/>
              </a:rPr>
              <a:t> van </a:t>
            </a:r>
            <a:r>
              <a:rPr lang="hu-HU" dirty="0" err="1">
                <a:solidFill>
                  <a:srgbClr val="4D5156"/>
                </a:solidFill>
                <a:latin typeface="Georgia" panose="02040502050405020303" pitchFamily="18" charset="0"/>
              </a:rPr>
              <a:t>Delft</a:t>
            </a:r>
            <a:endParaRPr lang="hu-HU" dirty="0">
              <a:solidFill>
                <a:srgbClr val="4D5156"/>
              </a:solidFill>
              <a:latin typeface="Georgia" panose="02040502050405020303" pitchFamily="18" charset="0"/>
            </a:endParaRPr>
          </a:p>
          <a:p>
            <a:pPr algn="ctr"/>
            <a:r>
              <a:rPr lang="hu-HU" dirty="0">
                <a:solidFill>
                  <a:srgbClr val="4D5156"/>
                </a:solidFill>
                <a:latin typeface="Georgia" panose="02040502050405020303" pitchFamily="18" charset="0"/>
              </a:rPr>
              <a:t>1632-1675</a:t>
            </a:r>
          </a:p>
          <a:p>
            <a:pPr algn="ctr"/>
            <a:endParaRPr lang="hu-HU" dirty="0">
              <a:solidFill>
                <a:srgbClr val="4D5156"/>
              </a:solidFill>
              <a:latin typeface="Georgia" panose="02040502050405020303" pitchFamily="18" charset="0"/>
            </a:endParaRPr>
          </a:p>
          <a:p>
            <a:pPr algn="ctr"/>
            <a:endParaRPr lang="hu-HU" dirty="0">
              <a:latin typeface="Georgia" panose="02040502050405020303" pitchFamily="18" charset="0"/>
            </a:endParaRPr>
          </a:p>
        </p:txBody>
      </p:sp>
      <p:pic>
        <p:nvPicPr>
          <p:cNvPr id="9222" name="Picture 6" descr="Rembrandt | Biography, Art, Paintings, Self-Portraits ...">
            <a:extLst>
              <a:ext uri="{FF2B5EF4-FFF2-40B4-BE49-F238E27FC236}">
                <a16:creationId xmlns:a16="http://schemas.microsoft.com/office/drawing/2014/main" id="{5186AAA3-6A66-497A-862F-528894E0D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6415" r="14064" b="47911"/>
          <a:stretch/>
        </p:blipFill>
        <p:spPr bwMode="auto">
          <a:xfrm>
            <a:off x="10039411" y="1598521"/>
            <a:ext cx="1208014" cy="13019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Johannes Vermeer en venta: Compre Obras Inspiradas de Johannes Vermeer -  SINGULART">
            <a:extLst>
              <a:ext uri="{FF2B5EF4-FFF2-40B4-BE49-F238E27FC236}">
                <a16:creationId xmlns:a16="http://schemas.microsoft.com/office/drawing/2014/main" id="{483D0A9F-CB7F-4B2F-9076-77A49076A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t="1712" r="5115" b="1211"/>
          <a:stretch/>
        </p:blipFill>
        <p:spPr bwMode="auto">
          <a:xfrm>
            <a:off x="10045589" y="4571582"/>
            <a:ext cx="1303676" cy="13757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99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wga.hu/art/t/tiziano/01_1510s/14madonn.jpg">
            <a:extLst>
              <a:ext uri="{FF2B5EF4-FFF2-40B4-BE49-F238E27FC236}">
                <a16:creationId xmlns:a16="http://schemas.microsoft.com/office/drawing/2014/main" id="{1A240E11-FB1F-472A-AB90-22F750E82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37519"/>
            <a:ext cx="6016625" cy="41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57DD1CD-F621-437B-8255-906D50755E75}"/>
              </a:ext>
            </a:extLst>
          </p:cNvPr>
          <p:cNvSpPr txBox="1"/>
          <p:nvPr/>
        </p:nvSpPr>
        <p:spPr>
          <a:xfrm>
            <a:off x="79375" y="114299"/>
            <a:ext cx="601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Georgia" panose="02040502050405020303" pitchFamily="18" charset="0"/>
              </a:rPr>
              <a:t>Tiziano: </a:t>
            </a:r>
            <a:r>
              <a:rPr lang="en-US" sz="1400" i="1" dirty="0">
                <a:latin typeface="Georgia" panose="02040502050405020303" pitchFamily="18" charset="0"/>
              </a:rPr>
              <a:t>Madonna </a:t>
            </a:r>
            <a:r>
              <a:rPr lang="hu-HU" sz="1400" i="1" dirty="0">
                <a:latin typeface="Georgia" panose="02040502050405020303" pitchFamily="18" charset="0"/>
              </a:rPr>
              <a:t>Szent Dorottyával és Szent Györggyel</a:t>
            </a:r>
            <a:endParaRPr lang="en-US" sz="1400" i="1" dirty="0">
              <a:latin typeface="Georgia" panose="02040502050405020303" pitchFamily="18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1516-20</a:t>
            </a:r>
            <a:r>
              <a:rPr lang="hu-HU" sz="1400" dirty="0">
                <a:latin typeface="Georgia" panose="02040502050405020303" pitchFamily="18" charset="0"/>
              </a:rPr>
              <a:t>. Olaj, vászon, </a:t>
            </a:r>
            <a:r>
              <a:rPr lang="en-US" sz="1400" dirty="0">
                <a:latin typeface="Georgia" panose="02040502050405020303" pitchFamily="18" charset="0"/>
              </a:rPr>
              <a:t>86 x 130 cm</a:t>
            </a:r>
            <a:r>
              <a:rPr lang="hu-HU" sz="1400" dirty="0">
                <a:latin typeface="Georgia" panose="02040502050405020303" pitchFamily="18" charset="0"/>
              </a:rPr>
              <a:t>. </a:t>
            </a:r>
            <a:r>
              <a:rPr lang="en-US" sz="1400" dirty="0">
                <a:latin typeface="Georgia" panose="02040502050405020303" pitchFamily="18" charset="0"/>
              </a:rPr>
              <a:t>Prado, Madrid</a:t>
            </a:r>
            <a:endParaRPr lang="hu-HU" sz="1400" dirty="0">
              <a:latin typeface="Georgia" panose="02040502050405020303" pitchFamily="18" charset="0"/>
            </a:endParaRPr>
          </a:p>
        </p:txBody>
      </p:sp>
      <p:pic>
        <p:nvPicPr>
          <p:cNvPr id="1032" name="Picture 8" descr="https://upload.wikimedia.org/wikipedia/commons/thumb/a/a3/Velazquez-las_hilanderas.jpg/1485px-Velazquez-las_hilanderas.jpg">
            <a:extLst>
              <a:ext uri="{FF2B5EF4-FFF2-40B4-BE49-F238E27FC236}">
                <a16:creationId xmlns:a16="http://schemas.microsoft.com/office/drawing/2014/main" id="{A7AF0E8D-AC03-4218-883D-D458761E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166" y="637518"/>
            <a:ext cx="5960459" cy="411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6F38FC2D-AC86-4793-861F-47DA3CB95A14}"/>
              </a:ext>
            </a:extLst>
          </p:cNvPr>
          <p:cNvSpPr txBox="1"/>
          <p:nvPr/>
        </p:nvSpPr>
        <p:spPr>
          <a:xfrm>
            <a:off x="6152166" y="80602"/>
            <a:ext cx="5800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>
                <a:latin typeface="Georgia" panose="02040502050405020303" pitchFamily="18" charset="0"/>
              </a:rPr>
              <a:t>Velazquez</a:t>
            </a:r>
            <a:r>
              <a:rPr lang="hu-HU" sz="1400" dirty="0">
                <a:latin typeface="Georgia" panose="02040502050405020303" pitchFamily="18" charset="0"/>
              </a:rPr>
              <a:t>: </a:t>
            </a:r>
            <a:r>
              <a:rPr lang="hu-HU" sz="1400" b="1" i="1" cap="all" dirty="0">
                <a:latin typeface="Georgia" panose="02040502050405020303" pitchFamily="18" charset="0"/>
              </a:rPr>
              <a:t> </a:t>
            </a:r>
            <a:r>
              <a:rPr lang="hu-HU" sz="1400" b="1" i="1" cap="all" dirty="0" err="1">
                <a:latin typeface="Georgia" panose="02040502050405020303" pitchFamily="18" charset="0"/>
              </a:rPr>
              <a:t>arakhné</a:t>
            </a:r>
            <a:r>
              <a:rPr lang="hu-HU" sz="1400" b="1" i="1" cap="all" dirty="0">
                <a:latin typeface="Georgia" panose="02040502050405020303" pitchFamily="18" charset="0"/>
              </a:rPr>
              <a:t> legendája- </a:t>
            </a:r>
            <a:r>
              <a:rPr lang="hu-HU" sz="1400" i="1" dirty="0">
                <a:latin typeface="Georgia" panose="02040502050405020303" pitchFamily="18" charset="0"/>
              </a:rPr>
              <a:t>Szövőnők </a:t>
            </a:r>
            <a:r>
              <a:rPr lang="hu-HU" sz="1400" dirty="0">
                <a:latin typeface="Georgia" panose="02040502050405020303" pitchFamily="18" charset="0"/>
              </a:rPr>
              <a:t>1657. olaj, vászon</a:t>
            </a:r>
          </a:p>
          <a:p>
            <a:pPr algn="ctr"/>
            <a:r>
              <a:rPr lang="hu-HU" sz="1400" dirty="0">
                <a:latin typeface="Georgia" panose="02040502050405020303" pitchFamily="18" charset="0"/>
              </a:rPr>
              <a:t>Prado, Madrid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2F663CF-4405-4ADA-ADCE-EF1E04CE1701}"/>
              </a:ext>
            </a:extLst>
          </p:cNvPr>
          <p:cNvSpPr txBox="1"/>
          <p:nvPr/>
        </p:nvSpPr>
        <p:spPr>
          <a:xfrm>
            <a:off x="79375" y="4826675"/>
            <a:ext cx="58264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Georgia" panose="02040502050405020303" pitchFamily="18" charset="0"/>
              </a:rPr>
              <a:t>Reneszánsz: </a:t>
            </a:r>
          </a:p>
          <a:p>
            <a:pPr marL="285750" indent="-285750">
              <a:buFontTx/>
              <a:buChar char="-"/>
            </a:pPr>
            <a:r>
              <a:rPr lang="hu-HU" sz="1600" dirty="0">
                <a:latin typeface="Georgia" panose="02040502050405020303" pitchFamily="18" charset="0"/>
              </a:rPr>
              <a:t>„Nyitott” alkotás </a:t>
            </a:r>
            <a:r>
              <a:rPr lang="hu-HU" sz="1600">
                <a:latin typeface="Georgia" panose="02040502050405020303" pitchFamily="18" charset="0"/>
              </a:rPr>
              <a:t>(többértelmű </a:t>
            </a:r>
            <a:r>
              <a:rPr lang="hu-HU" sz="1600" dirty="0">
                <a:latin typeface="Georgia" panose="02040502050405020303" pitchFamily="18" charset="0"/>
              </a:rPr>
              <a:t>valóságmezőt ígérő)</a:t>
            </a:r>
          </a:p>
          <a:p>
            <a:pPr marL="285750" indent="-285750">
              <a:buFontTx/>
              <a:buChar char="-"/>
            </a:pPr>
            <a:r>
              <a:rPr lang="hu-HU" sz="1600" dirty="0">
                <a:latin typeface="Georgia" panose="02040502050405020303" pitchFamily="18" charset="0"/>
              </a:rPr>
              <a:t>Egymásmellé rendelés és szimmetria az alakok helyzetében</a:t>
            </a:r>
          </a:p>
          <a:p>
            <a:pPr marL="285750" indent="-285750">
              <a:buFontTx/>
              <a:buChar char="-"/>
            </a:pPr>
            <a:r>
              <a:rPr lang="hu-HU" sz="1600" dirty="0">
                <a:latin typeface="Georgia" panose="02040502050405020303" pitchFamily="18" charset="0"/>
              </a:rPr>
              <a:t>Egy nézőpont érvényesül</a:t>
            </a:r>
          </a:p>
          <a:p>
            <a:pPr marL="285750" indent="-285750">
              <a:buFontTx/>
              <a:buChar char="-"/>
            </a:pPr>
            <a:r>
              <a:rPr lang="hu-HU" sz="1600" dirty="0">
                <a:latin typeface="Georgia" panose="02040502050405020303" pitchFamily="18" charset="0"/>
              </a:rPr>
              <a:t>Felületi alkotások, az ábrázolás egy síkú</a:t>
            </a:r>
          </a:p>
          <a:p>
            <a:pPr marL="285750" indent="-285750">
              <a:buFontTx/>
              <a:buChar char="-"/>
            </a:pPr>
            <a:r>
              <a:rPr lang="hu-HU" sz="1600" dirty="0">
                <a:latin typeface="Georgia" panose="02040502050405020303" pitchFamily="18" charset="0"/>
              </a:rPr>
              <a:t>Statikusak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A6530EB-CC93-4CED-8CBE-D5EE2C002DF8}"/>
              </a:ext>
            </a:extLst>
          </p:cNvPr>
          <p:cNvSpPr txBox="1"/>
          <p:nvPr/>
        </p:nvSpPr>
        <p:spPr>
          <a:xfrm>
            <a:off x="7006939" y="4783845"/>
            <a:ext cx="4962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Georgia" panose="02040502050405020303" pitchFamily="18" charset="0"/>
              </a:rPr>
              <a:t>Barokk:</a:t>
            </a:r>
            <a:r>
              <a:rPr lang="hu-HU" dirty="0">
                <a:latin typeface="Georgia" panose="02040502050405020303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„Zárt”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Alakok alá-fölérendelt helyzetben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Több nézőpont érvényesül (nézőpontváltás)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Mélység és magasság figyelhető meg</a:t>
            </a:r>
          </a:p>
          <a:p>
            <a:pPr marL="285750" indent="-285750">
              <a:buFontTx/>
              <a:buChar char="-"/>
            </a:pPr>
            <a:r>
              <a:rPr lang="hu-HU" dirty="0" err="1">
                <a:latin typeface="Georgia" panose="02040502050405020303" pitchFamily="18" charset="0"/>
              </a:rPr>
              <a:t>Mozgalmasak</a:t>
            </a:r>
            <a:endParaRPr lang="hu-HU" dirty="0">
              <a:latin typeface="Georgia" panose="02040502050405020303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5B5FDEB-BB1D-428B-89C7-6208B04F968A}"/>
              </a:ext>
            </a:extLst>
          </p:cNvPr>
          <p:cNvSpPr txBox="1"/>
          <p:nvPr/>
        </p:nvSpPr>
        <p:spPr>
          <a:xfrm>
            <a:off x="9829800" y="6472861"/>
            <a:ext cx="1721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i="1" dirty="0">
                <a:latin typeface="Georgia" panose="02040502050405020303" pitchFamily="18" charset="0"/>
              </a:rPr>
              <a:t>(Heinrich </a:t>
            </a:r>
            <a:r>
              <a:rPr lang="hu-HU" sz="1400" i="1" dirty="0" err="1">
                <a:latin typeface="Georgia" panose="02040502050405020303" pitchFamily="18" charset="0"/>
              </a:rPr>
              <a:t>Wölfflin</a:t>
            </a:r>
            <a:r>
              <a:rPr lang="hu-HU" sz="1400" i="1" dirty="0">
                <a:latin typeface="Georgia" panose="020405020504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3759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 szerelem kertje, 1630-32 körül alkotó: Peter Paul Rubens">
            <a:extLst>
              <a:ext uri="{FF2B5EF4-FFF2-40B4-BE49-F238E27FC236}">
                <a16:creationId xmlns:a16="http://schemas.microsoft.com/office/drawing/2014/main" id="{A2336ACE-F912-4B98-856E-F4D04E110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18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AF6FECB4-FF1B-4F7A-BDD5-8DD585153887}"/>
              </a:ext>
            </a:extLst>
          </p:cNvPr>
          <p:cNvSpPr txBox="1"/>
          <p:nvPr/>
        </p:nvSpPr>
        <p:spPr>
          <a:xfrm>
            <a:off x="10118725" y="218114"/>
            <a:ext cx="1994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Georgia" panose="02040502050405020303" pitchFamily="18" charset="0"/>
              </a:rPr>
              <a:t>Rubens:</a:t>
            </a:r>
          </a:p>
          <a:p>
            <a:pPr algn="ctr"/>
            <a:r>
              <a:rPr lang="hu-HU" i="1" dirty="0">
                <a:latin typeface="Georgia" panose="02040502050405020303" pitchFamily="18" charset="0"/>
              </a:rPr>
              <a:t>A szerelem kertje</a:t>
            </a:r>
          </a:p>
          <a:p>
            <a:pPr algn="ctr"/>
            <a:r>
              <a:rPr lang="hu-HU" i="1" dirty="0">
                <a:latin typeface="Georgia" panose="02040502050405020303" pitchFamily="18" charset="0"/>
              </a:rPr>
              <a:t>1630-32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Olaj, vászon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198 x 283 cm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Prado, Madrid</a:t>
            </a:r>
          </a:p>
        </p:txBody>
      </p:sp>
    </p:spTree>
    <p:extLst>
      <p:ext uri="{BB962C8B-B14F-4D97-AF65-F5344CB8AC3E}">
        <p14:creationId xmlns:p14="http://schemas.microsoft.com/office/powerpoint/2010/main" val="2736206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20C3030-9F06-42B9-9341-22F1B0629BEB}"/>
              </a:ext>
            </a:extLst>
          </p:cNvPr>
          <p:cNvSpPr txBox="1"/>
          <p:nvPr/>
        </p:nvSpPr>
        <p:spPr>
          <a:xfrm>
            <a:off x="8028264" y="5994399"/>
            <a:ext cx="38337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>
                <a:latin typeface="Georgia" panose="02040502050405020303" pitchFamily="18" charset="0"/>
              </a:rPr>
              <a:t>Két szatír (részlet) </a:t>
            </a:r>
            <a:r>
              <a:rPr lang="it-IT" i="1" dirty="0">
                <a:latin typeface="Georgia" panose="02040502050405020303" pitchFamily="18" charset="0"/>
              </a:rPr>
              <a:t>1618</a:t>
            </a:r>
            <a:r>
              <a:rPr lang="hu-HU" i="1" dirty="0">
                <a:latin typeface="Georgia" panose="02040502050405020303" pitchFamily="18" charset="0"/>
              </a:rPr>
              <a:t>-</a:t>
            </a:r>
            <a:r>
              <a:rPr lang="it-IT" i="1" dirty="0">
                <a:latin typeface="Georgia" panose="02040502050405020303" pitchFamily="18" charset="0"/>
              </a:rPr>
              <a:t>1619</a:t>
            </a:r>
          </a:p>
          <a:p>
            <a:pPr algn="ctr"/>
            <a:r>
              <a:rPr lang="hu-HU" sz="1600" i="1" dirty="0">
                <a:latin typeface="Georgia" panose="02040502050405020303" pitchFamily="18" charset="0"/>
              </a:rPr>
              <a:t>Olaj, vászon, </a:t>
            </a:r>
            <a:r>
              <a:rPr lang="it-IT" sz="1600" i="1" dirty="0">
                <a:latin typeface="Georgia" panose="02040502050405020303" pitchFamily="18" charset="0"/>
              </a:rPr>
              <a:t>76 </a:t>
            </a:r>
            <a:r>
              <a:rPr lang="hu-HU" sz="1600" i="1" dirty="0">
                <a:latin typeface="Georgia" panose="02040502050405020303" pitchFamily="18" charset="0"/>
              </a:rPr>
              <a:t>x </a:t>
            </a:r>
            <a:r>
              <a:rPr lang="it-IT" sz="1600" i="1" dirty="0">
                <a:latin typeface="Georgia" panose="02040502050405020303" pitchFamily="18" charset="0"/>
              </a:rPr>
              <a:t>66 cm</a:t>
            </a:r>
            <a:endParaRPr lang="hu-HU" sz="1600" i="1" dirty="0">
              <a:latin typeface="Georgia" panose="02040502050405020303" pitchFamily="18" charset="0"/>
            </a:endParaRPr>
          </a:p>
          <a:p>
            <a:pPr algn="ctr"/>
            <a:r>
              <a:rPr lang="hu-HU" sz="1600" i="1" dirty="0" err="1">
                <a:latin typeface="Georgia" panose="02040502050405020303" pitchFamily="18" charset="0"/>
              </a:rPr>
              <a:t>A</a:t>
            </a:r>
            <a:r>
              <a:rPr lang="hu-HU" sz="1600" dirty="0" err="1">
                <a:latin typeface="Georgia" panose="02040502050405020303" pitchFamily="18" charset="0"/>
              </a:rPr>
              <a:t>lte</a:t>
            </a:r>
            <a:r>
              <a:rPr lang="hu-HU" sz="1600" dirty="0">
                <a:latin typeface="Georgia" panose="02040502050405020303" pitchFamily="18" charset="0"/>
              </a:rPr>
              <a:t> </a:t>
            </a:r>
            <a:r>
              <a:rPr lang="hu-HU" sz="1600" dirty="0" err="1">
                <a:latin typeface="Georgia" panose="02040502050405020303" pitchFamily="18" charset="0"/>
              </a:rPr>
              <a:t>Pinakothek</a:t>
            </a:r>
            <a:r>
              <a:rPr lang="hu-HU" sz="1600" dirty="0">
                <a:latin typeface="Georgia" panose="02040502050405020303" pitchFamily="18" charset="0"/>
              </a:rPr>
              <a:t> </a:t>
            </a:r>
            <a:endParaRPr lang="hu-HU" sz="1600" i="1" dirty="0">
              <a:latin typeface="Georgia" panose="02040502050405020303" pitchFamily="18" charset="0"/>
            </a:endParaRPr>
          </a:p>
        </p:txBody>
      </p:sp>
      <p:pic>
        <p:nvPicPr>
          <p:cNvPr id="8194" name="Picture 2" descr="1RubensClara-161949.jpg">
            <a:extLst>
              <a:ext uri="{FF2B5EF4-FFF2-40B4-BE49-F238E27FC236}">
                <a16:creationId xmlns:a16="http://schemas.microsoft.com/office/drawing/2014/main" id="{038F8FE1-0713-408B-B74F-446968F82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4" y="140575"/>
            <a:ext cx="4631567" cy="585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8C5B2ABC-79C5-4632-881F-A7B3555CD848}"/>
              </a:ext>
            </a:extLst>
          </p:cNvPr>
          <p:cNvSpPr/>
          <p:nvPr/>
        </p:nvSpPr>
        <p:spPr>
          <a:xfrm>
            <a:off x="0" y="6071094"/>
            <a:ext cx="5374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i="1" dirty="0">
                <a:latin typeface="Georgia" panose="02040502050405020303" pitchFamily="18" charset="0"/>
              </a:rPr>
              <a:t>Clara Serena Rubens  </a:t>
            </a:r>
            <a:r>
              <a:rPr lang="hu-HU" dirty="0">
                <a:latin typeface="Georgia" panose="02040502050405020303" pitchFamily="18" charset="0"/>
              </a:rPr>
              <a:t>1656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Olaj, vászon. 37,3 x26,9 cm. Liechtenstein Múzeum </a:t>
            </a:r>
          </a:p>
        </p:txBody>
      </p:sp>
      <p:pic>
        <p:nvPicPr>
          <p:cNvPr id="6" name="Picture 2" descr="Két szatír , c. 1617-1618. alkotó: Peter Paul Rubens">
            <a:extLst>
              <a:ext uri="{FF2B5EF4-FFF2-40B4-BE49-F238E27FC236}">
                <a16:creationId xmlns:a16="http://schemas.microsoft.com/office/drawing/2014/main" id="{F8052BE6-903C-49B0-B8EE-3FC33ECE7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3" t="10077" r="17851" b="42866"/>
          <a:stretch/>
        </p:blipFill>
        <p:spPr bwMode="auto">
          <a:xfrm>
            <a:off x="8028265" y="140575"/>
            <a:ext cx="4014442" cy="58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71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undefined">
            <a:extLst>
              <a:ext uri="{FF2B5EF4-FFF2-40B4-BE49-F238E27FC236}">
                <a16:creationId xmlns:a16="http://schemas.microsoft.com/office/drawing/2014/main" id="{F17390A8-1B31-43D2-9409-8A81BCD8A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7" y="131562"/>
            <a:ext cx="6392804" cy="52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EAEA653-B75E-4C28-8A59-730E676589C2}"/>
              </a:ext>
            </a:extLst>
          </p:cNvPr>
          <p:cNvSpPr txBox="1"/>
          <p:nvPr/>
        </p:nvSpPr>
        <p:spPr>
          <a:xfrm>
            <a:off x="1219614" y="5488320"/>
            <a:ext cx="4228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latin typeface="Georgia" panose="02040502050405020303" pitchFamily="18" charset="0"/>
              </a:rPr>
              <a:t>Van Dyck: </a:t>
            </a:r>
            <a:r>
              <a:rPr lang="hu-HU" sz="1600" i="1" dirty="0">
                <a:latin typeface="Georgia" panose="02040502050405020303" pitchFamily="18" charset="0"/>
              </a:rPr>
              <a:t>Önarckép napraforgóval</a:t>
            </a:r>
          </a:p>
          <a:p>
            <a:pPr algn="ctr"/>
            <a:r>
              <a:rPr lang="hu-HU" sz="1600" dirty="0">
                <a:latin typeface="Georgia" panose="02040502050405020303" pitchFamily="18" charset="0"/>
              </a:rPr>
              <a:t>633 után</a:t>
            </a:r>
          </a:p>
          <a:p>
            <a:pPr algn="ctr"/>
            <a:r>
              <a:rPr lang="hu-HU" sz="1600" dirty="0">
                <a:latin typeface="Georgia" panose="02040502050405020303" pitchFamily="18" charset="0"/>
              </a:rPr>
              <a:t>Olaj,  vásznon </a:t>
            </a:r>
          </a:p>
          <a:p>
            <a:pPr algn="ctr"/>
            <a:r>
              <a:rPr lang="hu-HU" sz="1600" dirty="0">
                <a:latin typeface="Georgia" panose="02040502050405020303" pitchFamily="18" charset="0"/>
              </a:rPr>
              <a:t>58,4 x  73 cm</a:t>
            </a:r>
          </a:p>
          <a:p>
            <a:pPr algn="ctr"/>
            <a:r>
              <a:rPr lang="hu-HU" sz="1600" dirty="0">
                <a:latin typeface="Georgia" panose="02040502050405020303" pitchFamily="18" charset="0"/>
              </a:rPr>
              <a:t>Magángyűjtemény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C86DAC7-2D99-4265-83E7-2D2A9F1D9FD2}"/>
              </a:ext>
            </a:extLst>
          </p:cNvPr>
          <p:cNvSpPr/>
          <p:nvPr/>
        </p:nvSpPr>
        <p:spPr>
          <a:xfrm>
            <a:off x="7494166" y="58885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fr-FR" dirty="0"/>
            </a:b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3207E92-0A0A-40CF-B719-1B849869FA18}"/>
              </a:ext>
            </a:extLst>
          </p:cNvPr>
          <p:cNvSpPr txBox="1"/>
          <p:nvPr/>
        </p:nvSpPr>
        <p:spPr>
          <a:xfrm>
            <a:off x="7013715" y="5853328"/>
            <a:ext cx="4957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i="1" dirty="0">
                <a:latin typeface="Georgia" panose="02040502050405020303" pitchFamily="18" charset="0"/>
              </a:rPr>
              <a:t>A töviskorona</a:t>
            </a:r>
          </a:p>
          <a:p>
            <a:pPr algn="ctr"/>
            <a:r>
              <a:rPr lang="hu-HU" sz="1600" i="1" dirty="0">
                <a:latin typeface="Georgia" panose="02040502050405020303" pitchFamily="18" charset="0"/>
              </a:rPr>
              <a:t> </a:t>
            </a:r>
            <a:r>
              <a:rPr lang="hu-HU" sz="1600" dirty="0">
                <a:latin typeface="Georgia" panose="02040502050405020303" pitchFamily="18" charset="0"/>
              </a:rPr>
              <a:t>1618-1620</a:t>
            </a:r>
          </a:p>
          <a:p>
            <a:pPr algn="ctr"/>
            <a:r>
              <a:rPr lang="hu-HU" sz="1600" dirty="0">
                <a:latin typeface="Georgia" panose="02040502050405020303" pitchFamily="18" charset="0"/>
              </a:rPr>
              <a:t> Olaj, vászon. </a:t>
            </a:r>
            <a:r>
              <a:rPr lang="it-IT" sz="1600" dirty="0">
                <a:latin typeface="Georgia" panose="02040502050405020303" pitchFamily="18" charset="0"/>
              </a:rPr>
              <a:t>225 cm × 197 cm</a:t>
            </a:r>
            <a:r>
              <a:rPr lang="hu-HU" sz="1600" dirty="0">
                <a:latin typeface="Georgia" panose="02040502050405020303" pitchFamily="18" charset="0"/>
              </a:rPr>
              <a:t>.</a:t>
            </a:r>
            <a:r>
              <a:rPr lang="it-IT" sz="1600" dirty="0">
                <a:latin typeface="Georgia" panose="02040502050405020303" pitchFamily="18" charset="0"/>
              </a:rPr>
              <a:t> Prado, Madrid</a:t>
            </a:r>
            <a:endParaRPr lang="hu-HU" sz="1600" dirty="0">
              <a:latin typeface="Georgia" panose="02040502050405020303" pitchFamily="18" charset="0"/>
            </a:endParaRPr>
          </a:p>
        </p:txBody>
      </p:sp>
      <p:pic>
        <p:nvPicPr>
          <p:cNvPr id="1030" name="Picture 6" descr="A tövis korona   Anthony Van Dyck">
            <a:extLst>
              <a:ext uri="{FF2B5EF4-FFF2-40B4-BE49-F238E27FC236}">
                <a16:creationId xmlns:a16="http://schemas.microsoft.com/office/drawing/2014/main" id="{12FFD421-8A58-43D5-92EA-94DB737ED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675" y="190625"/>
            <a:ext cx="4957486" cy="566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694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mbrandt önarcképei | portrefestok.hu">
            <a:extLst>
              <a:ext uri="{FF2B5EF4-FFF2-40B4-BE49-F238E27FC236}">
                <a16:creationId xmlns:a16="http://schemas.microsoft.com/office/drawing/2014/main" id="{DDEFB706-563E-4FC0-A3F5-AB517A476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71450"/>
            <a:ext cx="4922043" cy="60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mbrandt: Önarckép Zeuxisként (1668–1669., Wallraf-Richartz Museum, Köln)">
            <a:extLst>
              <a:ext uri="{FF2B5EF4-FFF2-40B4-BE49-F238E27FC236}">
                <a16:creationId xmlns:a16="http://schemas.microsoft.com/office/drawing/2014/main" id="{E2474291-8651-455B-B6DC-4BD737F6E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4" y="171450"/>
            <a:ext cx="4610101" cy="59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DFE5181A-A6C2-4CF6-89A9-0C8B91004DF6}"/>
              </a:ext>
            </a:extLst>
          </p:cNvPr>
          <p:cNvSpPr/>
          <p:nvPr/>
        </p:nvSpPr>
        <p:spPr>
          <a:xfrm>
            <a:off x="219075" y="6229349"/>
            <a:ext cx="4857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latin typeface="Georgia" panose="02040502050405020303" pitchFamily="18" charset="0"/>
              </a:rPr>
              <a:t>Rembrandt</a:t>
            </a:r>
            <a:r>
              <a:rPr lang="hu-HU" dirty="0">
                <a:latin typeface="Georgia" panose="02040502050405020303" pitchFamily="18" charset="0"/>
              </a:rPr>
              <a:t>: </a:t>
            </a:r>
            <a:r>
              <a:rPr lang="hu-HU" i="1" dirty="0">
                <a:latin typeface="Georgia" panose="02040502050405020303" pitchFamily="18" charset="0"/>
              </a:rPr>
              <a:t>Önarckép</a:t>
            </a:r>
            <a:r>
              <a:rPr lang="hu-HU" dirty="0">
                <a:latin typeface="Georgia" panose="02040502050405020303" pitchFamily="18" charset="0"/>
              </a:rPr>
              <a:t> 1629. Német Nemzeti Múzeum, Nürnberg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8518D7C6-C141-49FE-AC72-BB20076348AD}"/>
              </a:ext>
            </a:extLst>
          </p:cNvPr>
          <p:cNvSpPr/>
          <p:nvPr/>
        </p:nvSpPr>
        <p:spPr>
          <a:xfrm>
            <a:off x="7115468" y="6125303"/>
            <a:ext cx="5124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latin typeface="Georgia" panose="02040502050405020303" pitchFamily="18" charset="0"/>
              </a:rPr>
              <a:t>Rembrandt</a:t>
            </a:r>
            <a:r>
              <a:rPr lang="hu-HU" dirty="0">
                <a:latin typeface="Georgia" panose="02040502050405020303" pitchFamily="18" charset="0"/>
              </a:rPr>
              <a:t>: </a:t>
            </a:r>
            <a:r>
              <a:rPr lang="hu-HU" i="1" dirty="0">
                <a:latin typeface="Georgia" panose="02040502050405020303" pitchFamily="18" charset="0"/>
              </a:rPr>
              <a:t>Önarckép </a:t>
            </a:r>
            <a:r>
              <a:rPr lang="hu-HU" i="1" dirty="0" err="1">
                <a:latin typeface="Georgia" panose="02040502050405020303" pitchFamily="18" charset="0"/>
              </a:rPr>
              <a:t>Zeuxisként</a:t>
            </a:r>
            <a:r>
              <a:rPr lang="hu-HU" i="1" dirty="0">
                <a:latin typeface="Georgia" panose="02040502050405020303" pitchFamily="18" charset="0"/>
              </a:rPr>
              <a:t>  </a:t>
            </a:r>
            <a:r>
              <a:rPr lang="hu-HU" dirty="0">
                <a:latin typeface="Georgia" panose="02040502050405020303" pitchFamily="18" charset="0"/>
              </a:rPr>
              <a:t>1668–1669., </a:t>
            </a:r>
            <a:r>
              <a:rPr lang="hu-HU" dirty="0" err="1">
                <a:latin typeface="Georgia" panose="02040502050405020303" pitchFamily="18" charset="0"/>
              </a:rPr>
              <a:t>Wallraf-Richartz</a:t>
            </a:r>
            <a:r>
              <a:rPr lang="hu-HU" dirty="0">
                <a:latin typeface="Georgia" panose="02040502050405020303" pitchFamily="18" charset="0"/>
              </a:rPr>
              <a:t> Museum, Köln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EEBD713-C90F-481F-AF94-D6FE275F8FC6}"/>
              </a:ext>
            </a:extLst>
          </p:cNvPr>
          <p:cNvSpPr txBox="1"/>
          <p:nvPr/>
        </p:nvSpPr>
        <p:spPr>
          <a:xfrm>
            <a:off x="5141119" y="400050"/>
            <a:ext cx="2221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pPr algn="ctr"/>
            <a:r>
              <a:rPr lang="hu-HU" b="1" dirty="0">
                <a:latin typeface="Georgia" panose="02040502050405020303" pitchFamily="18" charset="0"/>
              </a:rPr>
              <a:t>Rembrandt </a:t>
            </a:r>
            <a:r>
              <a:rPr lang="hu-HU" b="1" dirty="0" err="1">
                <a:latin typeface="Georgia" panose="02040502050405020303" pitchFamily="18" charset="0"/>
              </a:rPr>
              <a:t>Harmenszoon</a:t>
            </a:r>
            <a:r>
              <a:rPr lang="hu-HU" b="1" dirty="0">
                <a:latin typeface="Georgia" panose="02040502050405020303" pitchFamily="18" charset="0"/>
              </a:rPr>
              <a:t>  Van </a:t>
            </a:r>
            <a:r>
              <a:rPr lang="hu-HU" b="1" dirty="0" err="1">
                <a:latin typeface="Georgia" panose="02040502050405020303" pitchFamily="18" charset="0"/>
              </a:rPr>
              <a:t>Rijn</a:t>
            </a:r>
            <a:endParaRPr lang="hu-HU" b="1" dirty="0">
              <a:latin typeface="Georgia" panose="02040502050405020303" pitchFamily="18" charset="0"/>
            </a:endParaRPr>
          </a:p>
          <a:p>
            <a:pPr algn="ctr"/>
            <a:r>
              <a:rPr lang="hu-HU" dirty="0">
                <a:latin typeface="Georgia" panose="02040502050405020303" pitchFamily="18" charset="0"/>
              </a:rPr>
              <a:t>1606-1669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8246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onlinefestotanfolyamok.com/wp-content/uploads/sites/8/2016/12/8d5f5186497a800ffde9a679929f9999.jpg">
            <a:extLst>
              <a:ext uri="{FF2B5EF4-FFF2-40B4-BE49-F238E27FC236}">
                <a16:creationId xmlns:a16="http://schemas.microsoft.com/office/drawing/2014/main" id="{E4869186-30C0-4B75-8F98-55F8ADE07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14" y="155077"/>
            <a:ext cx="5989162" cy="572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816E1A8F-AF0A-43A8-A3E4-4C7B44DCEFE0}"/>
              </a:ext>
            </a:extLst>
          </p:cNvPr>
          <p:cNvSpPr txBox="1"/>
          <p:nvPr/>
        </p:nvSpPr>
        <p:spPr>
          <a:xfrm>
            <a:off x="0" y="6249582"/>
            <a:ext cx="135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>
                <a:solidFill>
                  <a:schemeClr val="bg1"/>
                </a:solidFill>
                <a:latin typeface="Georgia" panose="02040502050405020303" pitchFamily="18" charset="0"/>
              </a:rPr>
              <a:t>Önarckép </a:t>
            </a:r>
            <a:r>
              <a:rPr lang="hu-HU" dirty="0">
                <a:solidFill>
                  <a:schemeClr val="bg1"/>
                </a:solidFill>
                <a:latin typeface="Georgia" panose="02040502050405020303" pitchFamily="18" charset="0"/>
              </a:rPr>
              <a:t>1628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1331E62-25C4-4BBB-A407-BB5E1610EBBD}"/>
              </a:ext>
            </a:extLst>
          </p:cNvPr>
          <p:cNvSpPr txBox="1"/>
          <p:nvPr/>
        </p:nvSpPr>
        <p:spPr>
          <a:xfrm>
            <a:off x="7667538" y="6073370"/>
            <a:ext cx="3221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Georgia" panose="02040502050405020303" pitchFamily="18" charset="0"/>
              </a:rPr>
              <a:t>Időskori önarcképének részlete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0C4455F-7700-451E-891B-DA94C64496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2" t="73" r="45468" b="20848"/>
          <a:stretch/>
        </p:blipFill>
        <p:spPr>
          <a:xfrm>
            <a:off x="134224" y="155077"/>
            <a:ext cx="5768014" cy="5723345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28B3DD71-4AB3-4408-AE9B-E889A1D15D66}"/>
              </a:ext>
            </a:extLst>
          </p:cNvPr>
          <p:cNvSpPr txBox="1"/>
          <p:nvPr/>
        </p:nvSpPr>
        <p:spPr>
          <a:xfrm>
            <a:off x="1303091" y="6203415"/>
            <a:ext cx="365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Georgia" panose="02040502050405020303" pitchFamily="18" charset="0"/>
              </a:rPr>
              <a:t>Ifjúkori önarcképének részlete </a:t>
            </a:r>
          </a:p>
        </p:txBody>
      </p:sp>
    </p:spTree>
    <p:extLst>
      <p:ext uri="{BB962C8B-B14F-4D97-AF65-F5344CB8AC3E}">
        <p14:creationId xmlns:p14="http://schemas.microsoft.com/office/powerpoint/2010/main" val="3195521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tatic.standard.co.uk/s3fs-public/thumbnails/image/2019/04/11/16/sei61638596.jpg?quality=75&amp;auto=webp&amp;width=960">
            <a:extLst>
              <a:ext uri="{FF2B5EF4-FFF2-40B4-BE49-F238E27FC236}">
                <a16:creationId xmlns:a16="http://schemas.microsoft.com/office/drawing/2014/main" id="{D4A963F2-62C4-4C76-885F-5DB802633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287" y="0"/>
            <a:ext cx="5322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C56D580-2F5A-4066-AE5F-FDA683270F31}"/>
              </a:ext>
            </a:extLst>
          </p:cNvPr>
          <p:cNvSpPr txBox="1"/>
          <p:nvPr/>
        </p:nvSpPr>
        <p:spPr>
          <a:xfrm>
            <a:off x="155771" y="165245"/>
            <a:ext cx="1865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Georgia" panose="02040502050405020303" pitchFamily="18" charset="0"/>
              </a:rPr>
              <a:t>Rembrandt</a:t>
            </a:r>
            <a:r>
              <a:rPr lang="hu-HU" i="1" dirty="0">
                <a:latin typeface="Georgia" panose="02040502050405020303" pitchFamily="18" charset="0"/>
              </a:rPr>
              <a:t>:</a:t>
            </a:r>
          </a:p>
          <a:p>
            <a:pPr algn="ctr"/>
            <a:endParaRPr lang="hu-HU" i="1" dirty="0">
              <a:latin typeface="Georgia" panose="02040502050405020303" pitchFamily="18" charset="0"/>
            </a:endParaRPr>
          </a:p>
          <a:p>
            <a:pPr algn="ctr"/>
            <a:r>
              <a:rPr lang="hu-HU" i="1" dirty="0">
                <a:latin typeface="Georgia" panose="02040502050405020303" pitchFamily="18" charset="0"/>
              </a:rPr>
              <a:t>A tékozló fiú hazatérése </a:t>
            </a:r>
          </a:p>
          <a:p>
            <a:pPr algn="ctr"/>
            <a:endParaRPr lang="hu-HU" i="1" dirty="0">
              <a:latin typeface="Georgia" panose="02040502050405020303" pitchFamily="18" charset="0"/>
            </a:endParaRPr>
          </a:p>
          <a:p>
            <a:pPr algn="ctr"/>
            <a:r>
              <a:rPr lang="hu-HU" dirty="0">
                <a:latin typeface="Georgia" panose="02040502050405020303" pitchFamily="18" charset="0"/>
              </a:rPr>
              <a:t>1661-1669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Olaj, vászon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262 x 205 cm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Ermitázs, Szentpétervár</a:t>
            </a:r>
          </a:p>
        </p:txBody>
      </p:sp>
      <p:pic>
        <p:nvPicPr>
          <p:cNvPr id="3074" name="Picture 2" descr="Picture">
            <a:extLst>
              <a:ext uri="{FF2B5EF4-FFF2-40B4-BE49-F238E27FC236}">
                <a16:creationId xmlns:a16="http://schemas.microsoft.com/office/drawing/2014/main" id="{C6D95537-3E8B-4A58-8608-9B6E86AE0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4" y="327735"/>
            <a:ext cx="4251325" cy="539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FC45AC1C-511E-4AEA-B2CB-3EFC8C69AA5A}"/>
              </a:ext>
            </a:extLst>
          </p:cNvPr>
          <p:cNvSpPr/>
          <p:nvPr/>
        </p:nvSpPr>
        <p:spPr>
          <a:xfrm>
            <a:off x="7509270" y="5788684"/>
            <a:ext cx="44918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rgbClr val="2A2A2A"/>
                </a:solidFill>
                <a:latin typeface="Open sans"/>
              </a:rPr>
              <a:t> </a:t>
            </a:r>
            <a:r>
              <a:rPr lang="hu-HU" sz="1600" b="1" dirty="0">
                <a:solidFill>
                  <a:srgbClr val="2A2A2A"/>
                </a:solidFill>
                <a:latin typeface="Georgia" panose="02040502050405020303" pitchFamily="18" charset="0"/>
              </a:rPr>
              <a:t>Rembrandt</a:t>
            </a:r>
            <a:r>
              <a:rPr lang="hu-HU" sz="1600" dirty="0">
                <a:solidFill>
                  <a:srgbClr val="2A2A2A"/>
                </a:solidFill>
                <a:latin typeface="Georgia" panose="02040502050405020303" pitchFamily="18" charset="0"/>
              </a:rPr>
              <a:t>: </a:t>
            </a:r>
            <a:r>
              <a:rPr lang="hu-HU" sz="1600" i="1" dirty="0">
                <a:solidFill>
                  <a:srgbClr val="2A2A2A"/>
                </a:solidFill>
                <a:latin typeface="Georgia" panose="02040502050405020303" pitchFamily="18" charset="0"/>
              </a:rPr>
              <a:t>A tékozló fiú a tavernában</a:t>
            </a:r>
          </a:p>
          <a:p>
            <a:pPr algn="ctr"/>
            <a:r>
              <a:rPr lang="hu-HU" sz="1600" i="1" dirty="0">
                <a:solidFill>
                  <a:srgbClr val="2A2A2A"/>
                </a:solidFill>
                <a:latin typeface="Georgia" panose="02040502050405020303" pitchFamily="18" charset="0"/>
              </a:rPr>
              <a:t>1635</a:t>
            </a:r>
          </a:p>
          <a:p>
            <a:pPr algn="ctr"/>
            <a:r>
              <a:rPr lang="hu-HU" sz="1600" i="1" dirty="0">
                <a:solidFill>
                  <a:srgbClr val="2A2A2A"/>
                </a:solidFill>
                <a:latin typeface="Georgia" panose="02040502050405020303" pitchFamily="18" charset="0"/>
              </a:rPr>
              <a:t>. </a:t>
            </a:r>
            <a:r>
              <a:rPr lang="hu-HU" sz="1600" dirty="0">
                <a:solidFill>
                  <a:srgbClr val="2A2A2A"/>
                </a:solidFill>
                <a:latin typeface="Georgia" panose="02040502050405020303" pitchFamily="18" charset="0"/>
              </a:rPr>
              <a:t>Rembrandt és </a:t>
            </a:r>
            <a:r>
              <a:rPr lang="hu-HU" sz="1600" dirty="0" err="1">
                <a:solidFill>
                  <a:srgbClr val="2A2A2A"/>
                </a:solidFill>
                <a:latin typeface="Georgia" panose="02040502050405020303" pitchFamily="18" charset="0"/>
              </a:rPr>
              <a:t>Saskia</a:t>
            </a:r>
            <a:endParaRPr lang="hu-H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58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A tékozló fiú visszatérése&quot; - Rembrandt képe">
            <a:extLst>
              <a:ext uri="{FF2B5EF4-FFF2-40B4-BE49-F238E27FC236}">
                <a16:creationId xmlns:a16="http://schemas.microsoft.com/office/drawing/2014/main" id="{F9DECF8C-514B-4960-9732-33B5A7E8A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" t="962" r="1828" b="1779"/>
          <a:stretch/>
        </p:blipFill>
        <p:spPr bwMode="auto">
          <a:xfrm>
            <a:off x="167779" y="159390"/>
            <a:ext cx="4899171" cy="648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A tékozló fiú visszatérése alkotó: Rembrandt van Rijn">
            <a:extLst>
              <a:ext uri="{FF2B5EF4-FFF2-40B4-BE49-F238E27FC236}">
                <a16:creationId xmlns:a16="http://schemas.microsoft.com/office/drawing/2014/main" id="{C46E7E8F-E1A6-486E-B84F-F68B134BE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b="1780"/>
          <a:stretch/>
        </p:blipFill>
        <p:spPr bwMode="auto">
          <a:xfrm>
            <a:off x="7776594" y="97106"/>
            <a:ext cx="4323127" cy="654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530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z a következő képét tartalmazza: Nicolas Tulp 5">
            <a:extLst>
              <a:ext uri="{FF2B5EF4-FFF2-40B4-BE49-F238E27FC236}">
                <a16:creationId xmlns:a16="http://schemas.microsoft.com/office/drawing/2014/main" id="{275536E4-E3AD-4636-A48E-CB3383A41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8"/>
          <a:stretch/>
        </p:blipFill>
        <p:spPr bwMode="auto">
          <a:xfrm>
            <a:off x="155634" y="115131"/>
            <a:ext cx="2247900" cy="332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z a következő képét tartalmazza: Rembrandt old woman">
            <a:extLst>
              <a:ext uri="{FF2B5EF4-FFF2-40B4-BE49-F238E27FC236}">
                <a16:creationId xmlns:a16="http://schemas.microsoft.com/office/drawing/2014/main" id="{0E26A98A-E566-4AC6-B360-7315DBF22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19" y="183683"/>
            <a:ext cx="2187280" cy="272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mbrandt, Portrait of the Artist's Mother, 1630:">
            <a:extLst>
              <a:ext uri="{FF2B5EF4-FFF2-40B4-BE49-F238E27FC236}">
                <a16:creationId xmlns:a16="http://schemas.microsoft.com/office/drawing/2014/main" id="{93E2DADF-8918-44F1-97AA-E3C02B9DE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84" y="183683"/>
            <a:ext cx="2167004" cy="272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z a következő képét tartalmazza: ">
            <a:extLst>
              <a:ext uri="{FF2B5EF4-FFF2-40B4-BE49-F238E27FC236}">
                <a16:creationId xmlns:a16="http://schemas.microsoft.com/office/drawing/2014/main" id="{A33F641D-269E-445E-9601-8E19FB3A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728" y="183683"/>
            <a:ext cx="22479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Ez a következő képét tartalmazza: Rembrandt et Picasso">
            <a:extLst>
              <a:ext uri="{FF2B5EF4-FFF2-40B4-BE49-F238E27FC236}">
                <a16:creationId xmlns:a16="http://schemas.microsoft.com/office/drawing/2014/main" id="{7C3C45BA-9269-4990-BB28-5A96E1BAB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388" y="3142943"/>
            <a:ext cx="22479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3CE7B00F-B6C0-4176-93CA-85798C89A2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71" y="3742494"/>
            <a:ext cx="2247900" cy="3000375"/>
          </a:xfrm>
          <a:prstGeom prst="rect">
            <a:avLst/>
          </a:prstGeom>
        </p:spPr>
      </p:pic>
      <p:pic>
        <p:nvPicPr>
          <p:cNvPr id="5132" name="Picture 12" descr="Rembrandt van Rijn - Self-portrait">
            <a:extLst>
              <a:ext uri="{FF2B5EF4-FFF2-40B4-BE49-F238E27FC236}">
                <a16:creationId xmlns:a16="http://schemas.microsoft.com/office/drawing/2014/main" id="{021B35E8-6095-4F69-B51C-0BC6790C3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888" y="3143774"/>
            <a:ext cx="22383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95C3D85-A7D3-4184-9810-3EBD11FDA7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8353" y="132781"/>
            <a:ext cx="2062995" cy="2992220"/>
          </a:xfrm>
          <a:prstGeom prst="rect">
            <a:avLst/>
          </a:prstGeom>
        </p:spPr>
      </p:pic>
      <p:pic>
        <p:nvPicPr>
          <p:cNvPr id="5134" name="Picture 14" descr="Rembrandt, Portrait of a Young Woman | Rembrandt paintings, Portrait  painting, Rembrandt portrait">
            <a:extLst>
              <a:ext uri="{FF2B5EF4-FFF2-40B4-BE49-F238E27FC236}">
                <a16:creationId xmlns:a16="http://schemas.microsoft.com/office/drawing/2014/main" id="{C9AC7DBD-65D6-4592-8B13-54BAF34D3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75" y="3143774"/>
            <a:ext cx="2126908" cy="247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4F988268-7F58-46EA-8F4A-F31B27EA13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8415" y="3249415"/>
            <a:ext cx="2364376" cy="3111021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A89509FB-1383-4089-97A3-0A361B8CE345}"/>
              </a:ext>
            </a:extLst>
          </p:cNvPr>
          <p:cNvSpPr txBox="1"/>
          <p:nvPr/>
        </p:nvSpPr>
        <p:spPr>
          <a:xfrm>
            <a:off x="2568888" y="6135070"/>
            <a:ext cx="687038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Georgia" panose="02040502050405020303" pitchFamily="18" charset="0"/>
              </a:rPr>
              <a:t>„…Rembrandt mindig önmagát festette meg, még legkevésbé </a:t>
            </a:r>
            <a:r>
              <a:rPr lang="hu-HU" dirty="0" err="1">
                <a:latin typeface="Georgia" panose="02040502050405020303" pitchFamily="18" charset="0"/>
              </a:rPr>
              <a:t>szubkektívnek</a:t>
            </a:r>
            <a:r>
              <a:rPr lang="hu-HU" dirty="0">
                <a:latin typeface="Georgia" panose="02040502050405020303" pitchFamily="18" charset="0"/>
              </a:rPr>
              <a:t> tűnő kompozícióiban, tájképeiben is.”      </a:t>
            </a:r>
            <a:r>
              <a:rPr lang="hu-HU" sz="1200" i="1" dirty="0">
                <a:latin typeface="Georgia" panose="02040502050405020303" pitchFamily="18" charset="0"/>
              </a:rPr>
              <a:t>(Marcel </a:t>
            </a:r>
            <a:r>
              <a:rPr lang="hu-HU" sz="1200" i="1" dirty="0" err="1">
                <a:latin typeface="Georgia" panose="02040502050405020303" pitchFamily="18" charset="0"/>
              </a:rPr>
              <a:t>Brion</a:t>
            </a:r>
            <a:r>
              <a:rPr lang="hu-HU" sz="1200" i="1" dirty="0">
                <a:latin typeface="Georgia" panose="020405020504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4266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844AAA9-6828-44CB-8CEB-AD9AC04FCE7C}"/>
              </a:ext>
            </a:extLst>
          </p:cNvPr>
          <p:cNvSpPr txBox="1"/>
          <p:nvPr/>
        </p:nvSpPr>
        <p:spPr>
          <a:xfrm>
            <a:off x="168599" y="5929379"/>
            <a:ext cx="501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i="1" dirty="0">
                <a:latin typeface="Georgia" panose="02040502050405020303" pitchFamily="18" charset="0"/>
              </a:rPr>
              <a:t>Nő mérleggel  - </a:t>
            </a:r>
            <a:r>
              <a:rPr lang="hu-HU" sz="1600" dirty="0">
                <a:latin typeface="Georgia" panose="02040502050405020303" pitchFamily="18" charset="0"/>
              </a:rPr>
              <a:t>1664</a:t>
            </a:r>
          </a:p>
          <a:p>
            <a:pPr algn="ctr"/>
            <a:r>
              <a:rPr lang="en-US" sz="1600" dirty="0" err="1">
                <a:latin typeface="Georgia" panose="02040502050405020303" pitchFamily="18" charset="0"/>
              </a:rPr>
              <a:t>olaj</a:t>
            </a:r>
            <a:r>
              <a:rPr lang="en-US" sz="1600" dirty="0">
                <a:latin typeface="Georgia" panose="02040502050405020303" pitchFamily="18" charset="0"/>
              </a:rPr>
              <a:t>, </a:t>
            </a:r>
            <a:r>
              <a:rPr lang="en-US" sz="1600" dirty="0" err="1">
                <a:latin typeface="Georgia" panose="02040502050405020303" pitchFamily="18" charset="0"/>
              </a:rPr>
              <a:t>vászon</a:t>
            </a:r>
            <a:r>
              <a:rPr lang="hu-HU" sz="1600" dirty="0">
                <a:latin typeface="Georgia" panose="02040502050405020303" pitchFamily="18" charset="0"/>
              </a:rPr>
              <a:t>.      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42,5 × 38 cm</a:t>
            </a:r>
            <a:endParaRPr lang="hu-HU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 National Gallery </a:t>
            </a:r>
            <a:r>
              <a:rPr lang="hu-HU" sz="1600" dirty="0">
                <a:latin typeface="Georgia" panose="02040502050405020303" pitchFamily="18" charset="0"/>
              </a:rPr>
              <a:t>, </a:t>
            </a:r>
            <a:r>
              <a:rPr lang="en-US" sz="1600" dirty="0">
                <a:latin typeface="Georgia" panose="02040502050405020303" pitchFamily="18" charset="0"/>
              </a:rPr>
              <a:t>Washington </a:t>
            </a:r>
            <a:endParaRPr lang="hu-HU" sz="1600" dirty="0">
              <a:latin typeface="Georgia" panose="02040502050405020303" pitchFamily="18" charset="0"/>
            </a:endParaRPr>
          </a:p>
        </p:txBody>
      </p:sp>
      <p:pic>
        <p:nvPicPr>
          <p:cNvPr id="3" name="Picture 10" descr="https://cdn.sanity.io/images/cxgd3urn/production/61d507f041f983303e507a1eaab650dc0ef80868-955x1080.jpg?w=1920&amp;h=2171&amp;fit=crop&amp;auto=format">
            <a:extLst>
              <a:ext uri="{FF2B5EF4-FFF2-40B4-BE49-F238E27FC236}">
                <a16:creationId xmlns:a16="http://schemas.microsoft.com/office/drawing/2014/main" id="{659160FA-F167-43C0-BE2C-97277FB72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9" y="79234"/>
            <a:ext cx="5011025" cy="566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romkat.ro/wp-content/uploads/2023/07/Jan-Vermeer-van-Delft-Jezus-Maria-es-Marta-hazaban.jpg">
            <a:extLst>
              <a:ext uri="{FF2B5EF4-FFF2-40B4-BE49-F238E27FC236}">
                <a16:creationId xmlns:a16="http://schemas.microsoft.com/office/drawing/2014/main" id="{CA4947EA-0E60-4376-80F2-1082BB63C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377" y="79234"/>
            <a:ext cx="5056584" cy="58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79B69D28-6B98-484B-A37D-837E64E08CC7}"/>
              </a:ext>
            </a:extLst>
          </p:cNvPr>
          <p:cNvSpPr/>
          <p:nvPr/>
        </p:nvSpPr>
        <p:spPr>
          <a:xfrm>
            <a:off x="7012375" y="5947769"/>
            <a:ext cx="5056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i="1" dirty="0">
                <a:latin typeface="Georgia" panose="02040502050405020303" pitchFamily="18" charset="0"/>
              </a:rPr>
              <a:t>Jézus Mária és Márta házában  - </a:t>
            </a:r>
            <a:r>
              <a:rPr lang="hu-HU" sz="1600" dirty="0">
                <a:latin typeface="Georgia" panose="02040502050405020303" pitchFamily="18" charset="0"/>
              </a:rPr>
              <a:t>1654-1656</a:t>
            </a:r>
          </a:p>
          <a:p>
            <a:pPr algn="ctr"/>
            <a:r>
              <a:rPr lang="hu-HU" sz="1600" dirty="0">
                <a:latin typeface="Georgia" panose="02040502050405020303" pitchFamily="18" charset="0"/>
              </a:rPr>
              <a:t>Olaj, vászon.    158,5 x 141,5 cm</a:t>
            </a:r>
          </a:p>
          <a:p>
            <a:pPr algn="ctr"/>
            <a:r>
              <a:rPr lang="hu-HU" sz="1600" dirty="0">
                <a:latin typeface="Georgia" panose="02040502050405020303" pitchFamily="18" charset="0"/>
              </a:rPr>
              <a:t>Skót Nemzeti Galéria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06DBDBF-563A-49BB-BB9E-C9E59BADDB6F}"/>
              </a:ext>
            </a:extLst>
          </p:cNvPr>
          <p:cNvSpPr txBox="1"/>
          <p:nvPr/>
        </p:nvSpPr>
        <p:spPr>
          <a:xfrm>
            <a:off x="5399713" y="444617"/>
            <a:ext cx="139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Georgia" panose="02040502050405020303" pitchFamily="18" charset="0"/>
              </a:rPr>
              <a:t>Johannes </a:t>
            </a:r>
            <a:r>
              <a:rPr lang="hu-HU" b="1" dirty="0" err="1">
                <a:latin typeface="Georgia" panose="02040502050405020303" pitchFamily="18" charset="0"/>
              </a:rPr>
              <a:t>Vermeer</a:t>
            </a:r>
            <a:r>
              <a:rPr lang="hu-HU" b="1" dirty="0">
                <a:latin typeface="Georgia" panose="02040502050405020303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57005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id="{7364AE08-AF69-4C63-BBBA-0C06E08781E6}"/>
              </a:ext>
            </a:extLst>
          </p:cNvPr>
          <p:cNvSpPr txBox="1"/>
          <p:nvPr/>
        </p:nvSpPr>
        <p:spPr>
          <a:xfrm flipH="1">
            <a:off x="5943179" y="0"/>
            <a:ext cx="5589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Georgia" panose="02040502050405020303" pitchFamily="18" charset="0"/>
              </a:rPr>
              <a:t>El Greco</a:t>
            </a:r>
            <a:r>
              <a:rPr lang="hu-HU" dirty="0">
                <a:latin typeface="Georgia" panose="02040502050405020303" pitchFamily="18" charset="0"/>
              </a:rPr>
              <a:t>: </a:t>
            </a:r>
            <a:r>
              <a:rPr lang="hu-HU" i="1" dirty="0" err="1">
                <a:latin typeface="Georgia" panose="02040502050405020303" pitchFamily="18" charset="0"/>
              </a:rPr>
              <a:t>Orgaz</a:t>
            </a:r>
            <a:r>
              <a:rPr lang="hu-HU" i="1" dirty="0">
                <a:latin typeface="Georgia" panose="02040502050405020303" pitchFamily="18" charset="0"/>
              </a:rPr>
              <a:t> gróf temetése  </a:t>
            </a:r>
            <a:r>
              <a:rPr lang="hu-HU" dirty="0">
                <a:latin typeface="Georgia" panose="02040502050405020303" pitchFamily="18" charset="0"/>
              </a:rPr>
              <a:t>1586-88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Olaj, vászon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480 x 360 cm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Toledói Szent-Tamás templom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0E2B9E6-2056-4CB1-BAAD-1CC60D58E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2"/>
            <a:ext cx="5598715" cy="6858000"/>
          </a:xfrm>
          <a:prstGeom prst="rect">
            <a:avLst/>
          </a:prstGeom>
        </p:spPr>
      </p:pic>
      <p:pic>
        <p:nvPicPr>
          <p:cNvPr id="12300" name="Picture 12" descr="https://upload.wikimedia.org/wikipedia/commons/0/08/El_Greco_-_Count_Orgasz_detail.jpg">
            <a:extLst>
              <a:ext uri="{FF2B5EF4-FFF2-40B4-BE49-F238E27FC236}">
                <a16:creationId xmlns:a16="http://schemas.microsoft.com/office/drawing/2014/main" id="{457CAF8B-FA93-47B7-80FE-1E0007178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8" t="12647" r="9923" b="2938"/>
          <a:stretch/>
        </p:blipFill>
        <p:spPr bwMode="auto">
          <a:xfrm>
            <a:off x="6521328" y="1413546"/>
            <a:ext cx="5365874" cy="519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https://upload.wikimedia.org/wikipedia/commons/thumb/7/73/Blue_pencil.svg/15px-Blue_pencil.svg.png">
            <a:extLst>
              <a:ext uri="{FF2B5EF4-FFF2-40B4-BE49-F238E27FC236}">
                <a16:creationId xmlns:a16="http://schemas.microsoft.com/office/drawing/2014/main" id="{462AC72E-A27E-4AB8-AA84-9C7A9ABFC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825750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58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10CDAEAF-D05E-4F93-B714-4EC6951DA4DF}"/>
              </a:ext>
            </a:extLst>
          </p:cNvPr>
          <p:cNvSpPr/>
          <p:nvPr/>
        </p:nvSpPr>
        <p:spPr>
          <a:xfrm>
            <a:off x="857075" y="274098"/>
            <a:ext cx="10477850" cy="63098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200" b="1" kern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barokk legfőbb stílusjegyei:</a:t>
            </a:r>
            <a:endParaRPr lang="hu-HU" sz="3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2400" b="1" kern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2400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erő, lendület, dinamizmus ábrázolása</a:t>
            </a:r>
            <a:br>
              <a:rPr lang="hu-HU" sz="2400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2400" kern="0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monumentalizmus</a:t>
            </a:r>
            <a:br>
              <a:rPr lang="hu-HU" sz="2400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teatralitás (heroizmus, </a:t>
            </a:r>
            <a:r>
              <a:rPr lang="hu-HU" sz="2400" kern="0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patetizmus</a:t>
            </a:r>
            <a:r>
              <a:rPr lang="hu-HU" sz="2400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szenvedélyesség)</a:t>
            </a:r>
            <a:br>
              <a:rPr lang="hu-HU" sz="2400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2400" kern="0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conceto</a:t>
            </a:r>
            <a:r>
              <a:rPr lang="hu-HU" sz="2400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(meglepetés), az illúzió valóságként való beállítása</a:t>
            </a:r>
            <a:br>
              <a:rPr lang="hu-HU" sz="2400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dekorativitás, bonyolult, túldíszített formák, nehéz áttekinthetőség a szerkezetben</a:t>
            </a:r>
            <a:br>
              <a:rPr lang="hu-HU" sz="2400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titokzatosság, misztika</a:t>
            </a:r>
            <a:br>
              <a:rPr lang="hu-HU" sz="2400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erős kontrasztok</a:t>
            </a:r>
            <a:br>
              <a:rPr lang="hu-HU" sz="2400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látványosság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2400" kern="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-realista, olykor naturalizmusba átcsapó ábrázolásmód</a:t>
            </a:r>
          </a:p>
        </p:txBody>
      </p:sp>
    </p:spTree>
    <p:extLst>
      <p:ext uri="{BB962C8B-B14F-4D97-AF65-F5344CB8AC3E}">
        <p14:creationId xmlns:p14="http://schemas.microsoft.com/office/powerpoint/2010/main" val="62248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zemelyi-utazasi-tanacsado.hu/wp-content/uploads/2016/03/el-greco-a-kuf%C3%A1rok-ki%C5%B1z%C3%A9se-a-templomb%C3%B3l.jpg">
            <a:extLst>
              <a:ext uri="{FF2B5EF4-FFF2-40B4-BE49-F238E27FC236}">
                <a16:creationId xmlns:a16="http://schemas.microsoft.com/office/drawing/2014/main" id="{24F4C6E7-F11A-4E91-A281-F1B408C80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02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E6E005D7-75FE-463E-8CE6-97E3100E3504}"/>
              </a:ext>
            </a:extLst>
          </p:cNvPr>
          <p:cNvSpPr txBox="1"/>
          <p:nvPr/>
        </p:nvSpPr>
        <p:spPr>
          <a:xfrm>
            <a:off x="8825219" y="184558"/>
            <a:ext cx="2608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Georgia" panose="02040502050405020303" pitchFamily="18" charset="0"/>
              </a:rPr>
              <a:t>El Greco</a:t>
            </a:r>
            <a:r>
              <a:rPr lang="hu-HU" dirty="0">
                <a:latin typeface="Georgia" panose="02040502050405020303" pitchFamily="18" charset="0"/>
              </a:rPr>
              <a:t>: </a:t>
            </a:r>
            <a:r>
              <a:rPr lang="hu-HU" i="1" dirty="0">
                <a:latin typeface="Georgia" panose="02040502050405020303" pitchFamily="18" charset="0"/>
              </a:rPr>
              <a:t>Krisztus kiűzi a kufárokat a templomból (v. A templom megtisztítása)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1600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Olaj, vászon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106 x 129 cm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National </a:t>
            </a:r>
            <a:r>
              <a:rPr lang="hu-HU" dirty="0" err="1">
                <a:latin typeface="Georgia" panose="02040502050405020303" pitchFamily="18" charset="0"/>
              </a:rPr>
              <a:t>Gallery</a:t>
            </a:r>
            <a:r>
              <a:rPr lang="hu-HU" dirty="0">
                <a:latin typeface="Georgia" panose="02040502050405020303" pitchFamily="18" charset="0"/>
              </a:rPr>
              <a:t>, London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ACA1A37-93E0-4346-813F-A8EF60209C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4" t="555" b="7224"/>
          <a:stretch/>
        </p:blipFill>
        <p:spPr>
          <a:xfrm>
            <a:off x="9484488" y="3054349"/>
            <a:ext cx="1290438" cy="13422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01ED399-11ED-4C54-BC1D-3DAE9E02FC3D}"/>
              </a:ext>
            </a:extLst>
          </p:cNvPr>
          <p:cNvSpPr txBox="1"/>
          <p:nvPr/>
        </p:nvSpPr>
        <p:spPr>
          <a:xfrm>
            <a:off x="9587712" y="4655942"/>
            <a:ext cx="139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Georgia" panose="02040502050405020303" pitchFamily="18" charset="0"/>
              </a:rPr>
              <a:t>1541-1614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067D3CE-3FF7-4119-88EB-65A322DD6826}"/>
              </a:ext>
            </a:extLst>
          </p:cNvPr>
          <p:cNvSpPr txBox="1"/>
          <p:nvPr/>
        </p:nvSpPr>
        <p:spPr>
          <a:xfrm>
            <a:off x="9051722" y="5394607"/>
            <a:ext cx="288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err="1">
                <a:latin typeface="Georgia" panose="02040502050405020303" pitchFamily="18" charset="0"/>
              </a:rPr>
              <a:t>J.S.Bach</a:t>
            </a:r>
            <a:r>
              <a:rPr lang="hu-HU" i="1" dirty="0">
                <a:latin typeface="Georgia" panose="02040502050405020303" pitchFamily="18" charset="0"/>
              </a:rPr>
              <a:t>: </a:t>
            </a:r>
            <a:r>
              <a:rPr lang="hu-HU" i="1" dirty="0" err="1">
                <a:latin typeface="Georgia" panose="02040502050405020303" pitchFamily="18" charset="0"/>
              </a:rPr>
              <a:t>Allamante</a:t>
            </a:r>
            <a:endParaRPr lang="hu-HU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29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C30E78C6-1BF2-4CB0-BA24-80F21CE91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37" y="92278"/>
            <a:ext cx="5373555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A6BCCF2-DD36-4FD6-82FA-A8CFC9FA6035}"/>
              </a:ext>
            </a:extLst>
          </p:cNvPr>
          <p:cNvSpPr txBox="1"/>
          <p:nvPr/>
        </p:nvSpPr>
        <p:spPr>
          <a:xfrm>
            <a:off x="5813571" y="92278"/>
            <a:ext cx="37750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Georgia" panose="02040502050405020303" pitchFamily="18" charset="0"/>
              </a:rPr>
              <a:t>Diego </a:t>
            </a:r>
            <a:r>
              <a:rPr lang="hu-HU" b="1" dirty="0" err="1">
                <a:latin typeface="Georgia" panose="02040502050405020303" pitchFamily="18" charset="0"/>
              </a:rPr>
              <a:t>Velazquez</a:t>
            </a:r>
            <a:r>
              <a:rPr lang="hu-HU" b="1" dirty="0">
                <a:latin typeface="Georgia" panose="02040502050405020303" pitchFamily="18" charset="0"/>
              </a:rPr>
              <a:t>:</a:t>
            </a:r>
            <a:r>
              <a:rPr lang="hu-HU" dirty="0">
                <a:latin typeface="Georgia" panose="02040502050405020303" pitchFamily="18" charset="0"/>
              </a:rPr>
              <a:t> </a:t>
            </a:r>
            <a:r>
              <a:rPr lang="hu-HU" i="1" dirty="0">
                <a:latin typeface="Georgia" panose="02040502050405020303" pitchFamily="18" charset="0"/>
              </a:rPr>
              <a:t>X. Ince pápa portréja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1650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Olaj, vászon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141 x 119 cm</a:t>
            </a:r>
          </a:p>
          <a:p>
            <a:pPr algn="ctr"/>
            <a:r>
              <a:rPr lang="hu-HU" dirty="0" err="1">
                <a:latin typeface="Georgia" panose="02040502050405020303" pitchFamily="18" charset="0"/>
              </a:rPr>
              <a:t>Galleria</a:t>
            </a:r>
            <a:r>
              <a:rPr lang="hu-HU" dirty="0">
                <a:latin typeface="Georgia" panose="02040502050405020303" pitchFamily="18" charset="0"/>
              </a:rPr>
              <a:t> </a:t>
            </a:r>
            <a:r>
              <a:rPr lang="hu-HU" dirty="0" err="1">
                <a:latin typeface="Georgia" panose="02040502050405020303" pitchFamily="18" charset="0"/>
              </a:rPr>
              <a:t>Doria</a:t>
            </a:r>
            <a:r>
              <a:rPr lang="hu-HU" dirty="0">
                <a:latin typeface="Georgia" panose="02040502050405020303" pitchFamily="18" charset="0"/>
              </a:rPr>
              <a:t> </a:t>
            </a:r>
            <a:r>
              <a:rPr lang="hu-HU" dirty="0" err="1">
                <a:latin typeface="Georgia" panose="02040502050405020303" pitchFamily="18" charset="0"/>
              </a:rPr>
              <a:t>Panphili</a:t>
            </a:r>
            <a:r>
              <a:rPr lang="hu-HU" dirty="0">
                <a:latin typeface="Georgia" panose="02040502050405020303" pitchFamily="18" charset="0"/>
              </a:rPr>
              <a:t>, Róma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20FE3C2-363D-482E-9BCF-66260C82CC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675" r="11446"/>
          <a:stretch/>
        </p:blipFill>
        <p:spPr>
          <a:xfrm>
            <a:off x="6096000" y="1946247"/>
            <a:ext cx="5878519" cy="500403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D0B6934-152B-4FC4-9982-B60F6C451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353" y="277535"/>
            <a:ext cx="1135878" cy="11358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18296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atározatlan">
            <a:extLst>
              <a:ext uri="{FF2B5EF4-FFF2-40B4-BE49-F238E27FC236}">
                <a16:creationId xmlns:a16="http://schemas.microsoft.com/office/drawing/2014/main" id="{26021092-7065-442E-9EFA-6CAF17EEE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4" y="147502"/>
            <a:ext cx="4795985" cy="647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A11B7691-9EE8-4126-AAE9-28F620301F76}"/>
              </a:ext>
            </a:extLst>
          </p:cNvPr>
          <p:cNvSpPr txBox="1"/>
          <p:nvPr/>
        </p:nvSpPr>
        <p:spPr>
          <a:xfrm>
            <a:off x="5881694" y="369116"/>
            <a:ext cx="2466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latin typeface="Georgia" panose="02040502050405020303" pitchFamily="18" charset="0"/>
              </a:rPr>
              <a:t>Velazquez</a:t>
            </a:r>
            <a:r>
              <a:rPr lang="hu-HU" b="1" dirty="0">
                <a:latin typeface="Georgia" panose="02040502050405020303" pitchFamily="18" charset="0"/>
              </a:rPr>
              <a:t>:</a:t>
            </a:r>
            <a:r>
              <a:rPr lang="hu-HU" dirty="0">
                <a:latin typeface="Georgia" panose="02040502050405020303" pitchFamily="18" charset="0"/>
              </a:rPr>
              <a:t> </a:t>
            </a:r>
            <a:r>
              <a:rPr lang="hu-HU" i="1" dirty="0">
                <a:latin typeface="Georgia" panose="02040502050405020303" pitchFamily="18" charset="0"/>
              </a:rPr>
              <a:t>A sevillai vízárus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1618-1622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Olaj, vászon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105x 80 cm </a:t>
            </a:r>
          </a:p>
          <a:p>
            <a:pPr algn="ctr"/>
            <a:r>
              <a:rPr lang="hu-HU" dirty="0" err="1">
                <a:latin typeface="Georgia" panose="02040502050405020303" pitchFamily="18" charset="0"/>
              </a:rPr>
              <a:t>Apsley</a:t>
            </a:r>
            <a:r>
              <a:rPr lang="hu-HU" dirty="0">
                <a:latin typeface="Georgia" panose="02040502050405020303" pitchFamily="18" charset="0"/>
              </a:rPr>
              <a:t> House, London</a:t>
            </a:r>
          </a:p>
        </p:txBody>
      </p:sp>
      <p:pic>
        <p:nvPicPr>
          <p:cNvPr id="12294" name="Picture 6" descr="https://cdn.kastatic.org/ka-perseus-images/055a40ed1a58333c6537dcd4e501da42d5669d97.jpg">
            <a:extLst>
              <a:ext uri="{FF2B5EF4-FFF2-40B4-BE49-F238E27FC236}">
                <a16:creationId xmlns:a16="http://schemas.microsoft.com/office/drawing/2014/main" id="{CC5BDB7D-60A6-4D79-A5C6-F92C8949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2" t="-763" r="32475" b="1807"/>
          <a:stretch/>
        </p:blipFill>
        <p:spPr bwMode="auto">
          <a:xfrm>
            <a:off x="5743385" y="2713838"/>
            <a:ext cx="2869035" cy="377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Részlet Watersellerrel, Diego Velázquez, A sevillai vízi árusító, 1618-22, olaj, vászon, 105 x 80 cm (Apsley House, London)">
            <a:extLst>
              <a:ext uri="{FF2B5EF4-FFF2-40B4-BE49-F238E27FC236}">
                <a16:creationId xmlns:a16="http://schemas.microsoft.com/office/drawing/2014/main" id="{39330B17-F05A-40BD-97E6-AB882B313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929" y="147502"/>
            <a:ext cx="2561994" cy="371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Részlet kancsókkal, Diego Velázquez, A sevillai vízárus, 1618-22, olaj, vászon, 105 x 80 cm (Apsley House, London)">
            <a:extLst>
              <a:ext uri="{FF2B5EF4-FFF2-40B4-BE49-F238E27FC236}">
                <a16:creationId xmlns:a16="http://schemas.microsoft.com/office/drawing/2014/main" id="{0CDBDAC7-0AA8-44B1-AF5A-215B5120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2" t="38501" r="31431" b="3959"/>
          <a:stretch/>
        </p:blipFill>
        <p:spPr bwMode="auto">
          <a:xfrm>
            <a:off x="9565968" y="4244135"/>
            <a:ext cx="2197916" cy="246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93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kattizoob.hu/uploads/images/pgallerypic/1762_large.jpg">
            <a:extLst>
              <a:ext uri="{FF2B5EF4-FFF2-40B4-BE49-F238E27FC236}">
                <a16:creationId xmlns:a16="http://schemas.microsoft.com/office/drawing/2014/main" id="{86679AB5-CDBE-4282-A680-C74DF1697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4" y="268448"/>
            <a:ext cx="9326179" cy="614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384B71B-B0AD-493B-9602-68DB00CE7F81}"/>
              </a:ext>
            </a:extLst>
          </p:cNvPr>
          <p:cNvSpPr txBox="1"/>
          <p:nvPr/>
        </p:nvSpPr>
        <p:spPr>
          <a:xfrm>
            <a:off x="9594453" y="3320200"/>
            <a:ext cx="23359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Georgia" panose="02040502050405020303" pitchFamily="18" charset="0"/>
              </a:rPr>
              <a:t>Franz Anton </a:t>
            </a:r>
            <a:r>
              <a:rPr lang="de-DE" b="1" dirty="0" err="1">
                <a:latin typeface="Georgia" panose="02040502050405020303" pitchFamily="18" charset="0"/>
              </a:rPr>
              <a:t>Maulbertsch</a:t>
            </a:r>
            <a:endParaRPr lang="de-DE" b="1" dirty="0">
              <a:latin typeface="Georgia" panose="02040502050405020303" pitchFamily="18" charset="0"/>
            </a:endParaRPr>
          </a:p>
          <a:p>
            <a:br>
              <a:rPr lang="de-DE" dirty="0"/>
            </a:br>
            <a:endParaRPr lang="hu-HU" b="1" dirty="0"/>
          </a:p>
          <a:p>
            <a:pPr algn="ctr"/>
            <a:r>
              <a:rPr lang="hu-HU" i="1" dirty="0">
                <a:latin typeface="Georgia" panose="02040502050405020303" pitchFamily="18" charset="0"/>
              </a:rPr>
              <a:t>Mária mennybemenetele</a:t>
            </a:r>
            <a:br>
              <a:rPr lang="hu-HU" dirty="0">
                <a:latin typeface="Georgia" panose="02040502050405020303" pitchFamily="18" charset="0"/>
              </a:rPr>
            </a:br>
            <a:r>
              <a:rPr lang="hu-HU" dirty="0">
                <a:latin typeface="Georgia" panose="02040502050405020303" pitchFamily="18" charset="0"/>
              </a:rPr>
              <a:t>1768-70</a:t>
            </a:r>
            <a:br>
              <a:rPr lang="hu-HU" dirty="0">
                <a:latin typeface="Georgia" panose="02040502050405020303" pitchFamily="18" charset="0"/>
              </a:rPr>
            </a:br>
            <a:r>
              <a:rPr lang="hu-HU" dirty="0">
                <a:latin typeface="Georgia" panose="02040502050405020303" pitchFamily="18" charset="0"/>
              </a:rPr>
              <a:t>Freskó</a:t>
            </a:r>
            <a:br>
              <a:rPr lang="hu-HU" dirty="0">
                <a:latin typeface="Georgia" panose="02040502050405020303" pitchFamily="18" charset="0"/>
              </a:rPr>
            </a:br>
            <a:r>
              <a:rPr lang="hu-HU" dirty="0" err="1">
                <a:latin typeface="Georgia" panose="02040502050405020303" pitchFamily="18" charset="0"/>
              </a:rPr>
              <a:t>Szeminariumi</a:t>
            </a:r>
            <a:r>
              <a:rPr lang="hu-HU" dirty="0">
                <a:latin typeface="Georgia" panose="02040502050405020303" pitchFamily="18" charset="0"/>
              </a:rPr>
              <a:t> Templom, Székesfehérvár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D38F7E6D-297B-4BCB-80FE-FEBC1133331D}"/>
              </a:ext>
            </a:extLst>
          </p:cNvPr>
          <p:cNvSpPr txBox="1"/>
          <p:nvPr/>
        </p:nvSpPr>
        <p:spPr>
          <a:xfrm>
            <a:off x="9759925" y="310393"/>
            <a:ext cx="200496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Georgia" panose="02040502050405020303" pitchFamily="18" charset="0"/>
              </a:rPr>
              <a:t>Magyarország</a:t>
            </a:r>
          </a:p>
        </p:txBody>
      </p:sp>
      <p:pic>
        <p:nvPicPr>
          <p:cNvPr id="3" name="Picture 2" descr="Martin Johann Schmidt festménye (1764 körül)">
            <a:extLst>
              <a:ext uri="{FF2B5EF4-FFF2-40B4-BE49-F238E27FC236}">
                <a16:creationId xmlns:a16="http://schemas.microsoft.com/office/drawing/2014/main" id="{12E27B2C-199C-45DB-B389-B961E362A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7" t="9008" r="3380" b="22743"/>
          <a:stretch/>
        </p:blipFill>
        <p:spPr bwMode="auto">
          <a:xfrm>
            <a:off x="10099679" y="1359233"/>
            <a:ext cx="1317072" cy="13170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53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0/08/Franz_Anton_Maulbertsch_-_The_Last_Supper_-_WGA14683.jpg">
            <a:extLst>
              <a:ext uri="{FF2B5EF4-FFF2-40B4-BE49-F238E27FC236}">
                <a16:creationId xmlns:a16="http://schemas.microsoft.com/office/drawing/2014/main" id="{EE1B3738-4336-48FC-9896-18485A5AC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23" y="91672"/>
            <a:ext cx="11413354" cy="667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A52D2E36-3530-48EF-ABF3-EFB118E7BF4F}"/>
              </a:ext>
            </a:extLst>
          </p:cNvPr>
          <p:cNvSpPr txBox="1"/>
          <p:nvPr/>
        </p:nvSpPr>
        <p:spPr>
          <a:xfrm>
            <a:off x="389323" y="151003"/>
            <a:ext cx="2496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Maulbertsch</a:t>
            </a:r>
            <a:r>
              <a:rPr lang="hu-HU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: </a:t>
            </a:r>
            <a:r>
              <a:rPr lang="hu-HU" sz="1200" i="1" dirty="0">
                <a:solidFill>
                  <a:schemeClr val="bg1"/>
                </a:solidFill>
                <a:latin typeface="Georgia" panose="02040502050405020303" pitchFamily="18" charset="0"/>
              </a:rPr>
              <a:t>Az utolsó vacsora</a:t>
            </a:r>
            <a:br>
              <a:rPr lang="hu-HU" sz="1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hu-HU" sz="1200" dirty="0">
                <a:solidFill>
                  <a:schemeClr val="bg1"/>
                </a:solidFill>
                <a:latin typeface="Georgia" panose="02040502050405020303" pitchFamily="18" charset="0"/>
              </a:rPr>
              <a:t>1754 körül</a:t>
            </a:r>
            <a:br>
              <a:rPr lang="hu-HU" sz="1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hu-HU" sz="1200" dirty="0">
                <a:solidFill>
                  <a:schemeClr val="bg1"/>
                </a:solidFill>
                <a:latin typeface="Georgia" panose="02040502050405020303" pitchFamily="18" charset="0"/>
              </a:rPr>
              <a:t>Olaj, vászon, 135 x 223 cm</a:t>
            </a:r>
            <a:br>
              <a:rPr lang="hu-HU" sz="1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hu-HU" sz="1200" dirty="0" err="1">
                <a:solidFill>
                  <a:schemeClr val="bg1"/>
                </a:solidFill>
                <a:latin typeface="Georgia" panose="02040502050405020303" pitchFamily="18" charset="0"/>
              </a:rPr>
              <a:t>Residenzgalerie</a:t>
            </a:r>
            <a:r>
              <a:rPr lang="hu-HU" sz="1200" dirty="0">
                <a:solidFill>
                  <a:schemeClr val="bg1"/>
                </a:solidFill>
                <a:latin typeface="Georgia" panose="02040502050405020303" pitchFamily="18" charset="0"/>
              </a:rPr>
              <a:t>, Salzburg</a:t>
            </a:r>
          </a:p>
        </p:txBody>
      </p:sp>
    </p:spTree>
    <p:extLst>
      <p:ext uri="{BB962C8B-B14F-4D97-AF65-F5344CB8AC3E}">
        <p14:creationId xmlns:p14="http://schemas.microsoft.com/office/powerpoint/2010/main" val="4069508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1D43D32A-CC0B-455F-8E9F-0D52C23D023D}"/>
              </a:ext>
            </a:extLst>
          </p:cNvPr>
          <p:cNvSpPr txBox="1"/>
          <p:nvPr/>
        </p:nvSpPr>
        <p:spPr>
          <a:xfrm>
            <a:off x="5578679" y="570451"/>
            <a:ext cx="30032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Georgia" panose="02040502050405020303" pitchFamily="18" charset="0"/>
              </a:rPr>
              <a:t>Mányoki Ádám:</a:t>
            </a:r>
          </a:p>
          <a:p>
            <a:pPr algn="ctr"/>
            <a:r>
              <a:rPr lang="hu-HU" i="1" dirty="0">
                <a:latin typeface="Georgia" panose="02040502050405020303" pitchFamily="18" charset="0"/>
              </a:rPr>
              <a:t> II. Rákóczi Ferenc képmása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1712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Olaj, vászon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75,5 x 67,5 cm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Szépművészeti Múzeum, Budapest</a:t>
            </a:r>
          </a:p>
          <a:p>
            <a:endParaRPr lang="hu-HU" dirty="0"/>
          </a:p>
        </p:txBody>
      </p:sp>
      <p:pic>
        <p:nvPicPr>
          <p:cNvPr id="5122" name="Picture 2" descr="Önarcképe (1711)">
            <a:extLst>
              <a:ext uri="{FF2B5EF4-FFF2-40B4-BE49-F238E27FC236}">
                <a16:creationId xmlns:a16="http://schemas.microsoft.com/office/drawing/2014/main" id="{E157F926-AB03-4142-AA43-DABA3C613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762" y="1565216"/>
            <a:ext cx="23812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C8992531-070F-4AF7-B6D0-A0AF68FDEADA}"/>
              </a:ext>
            </a:extLst>
          </p:cNvPr>
          <p:cNvSpPr txBox="1"/>
          <p:nvPr/>
        </p:nvSpPr>
        <p:spPr>
          <a:xfrm>
            <a:off x="9806730" y="5091070"/>
            <a:ext cx="174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>
                <a:latin typeface="Georgia" panose="02040502050405020303" pitchFamily="18" charset="0"/>
              </a:rPr>
              <a:t>Mányoki Ádám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1673-1757</a:t>
            </a:r>
          </a:p>
        </p:txBody>
      </p:sp>
      <p:pic>
        <p:nvPicPr>
          <p:cNvPr id="6" name="Picture 2" descr="Mányoki Ádám festményén, 1712, Dancka[1]">
            <a:extLst>
              <a:ext uri="{FF2B5EF4-FFF2-40B4-BE49-F238E27FC236}">
                <a16:creationId xmlns:a16="http://schemas.microsoft.com/office/drawing/2014/main" id="{AA5171ED-6F75-4D00-8143-98BAA7169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78" y="284866"/>
            <a:ext cx="5085928" cy="628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55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0F71AA7C-1F0D-4A9C-8DE6-EBE48468D34C}"/>
              </a:ext>
            </a:extLst>
          </p:cNvPr>
          <p:cNvSpPr txBox="1"/>
          <p:nvPr/>
        </p:nvSpPr>
        <p:spPr>
          <a:xfrm>
            <a:off x="3160040" y="212861"/>
            <a:ext cx="611557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Georgia" panose="02040502050405020303" pitchFamily="18" charset="0"/>
              </a:rPr>
              <a:t>Irodalom</a:t>
            </a:r>
          </a:p>
        </p:txBody>
      </p:sp>
      <p:pic>
        <p:nvPicPr>
          <p:cNvPr id="2050" name="Picture 2" descr="Lope de Vega - Wikipedia">
            <a:extLst>
              <a:ext uri="{FF2B5EF4-FFF2-40B4-BE49-F238E27FC236}">
                <a16:creationId xmlns:a16="http://schemas.microsoft.com/office/drawing/2014/main" id="{FFD431E1-694B-4A36-B4D6-6F49D17DE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37" y="397527"/>
            <a:ext cx="1804233" cy="231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10F6C59-9C36-42F4-B142-8B8D9CD90839}"/>
              </a:ext>
            </a:extLst>
          </p:cNvPr>
          <p:cNvSpPr txBox="1"/>
          <p:nvPr/>
        </p:nvSpPr>
        <p:spPr>
          <a:xfrm>
            <a:off x="8434569" y="2782852"/>
            <a:ext cx="13839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>
                <a:latin typeface="Georgia" panose="02040502050405020303" pitchFamily="18" charset="0"/>
              </a:rPr>
              <a:t>Lope</a:t>
            </a:r>
            <a:r>
              <a:rPr lang="hu-HU" sz="1400" dirty="0">
                <a:latin typeface="Georgia" panose="02040502050405020303" pitchFamily="18" charset="0"/>
              </a:rPr>
              <a:t> de Vega</a:t>
            </a:r>
          </a:p>
          <a:p>
            <a:pPr algn="ctr"/>
            <a:r>
              <a:rPr lang="hu-HU" sz="1400" dirty="0">
                <a:latin typeface="Georgia" panose="02040502050405020303" pitchFamily="18" charset="0"/>
              </a:rPr>
              <a:t>1562 – 1635</a:t>
            </a:r>
            <a:endParaRPr lang="hu-HU" dirty="0"/>
          </a:p>
          <a:p>
            <a:pPr algn="ctr"/>
            <a:r>
              <a:rPr lang="hu-HU" dirty="0"/>
              <a:t> </a:t>
            </a:r>
          </a:p>
        </p:txBody>
      </p:sp>
      <p:pic>
        <p:nvPicPr>
          <p:cNvPr id="2052" name="Picture 4" descr="https://upload.wikimedia.org/wikipedia/commons/thumb/f/fa/Las_Glorias_Nacionales%2C_1852_%22D._Pedro_Calder%C3%B3n_de_la_Barca%22_%284013195639%29.jpg/200px-Las_Glorias_Nacionales%2C_1852_%22D._Pedro_Calder%C3%B3n_de_la_Barca%22_%284013195639%29.jpg">
            <a:extLst>
              <a:ext uri="{FF2B5EF4-FFF2-40B4-BE49-F238E27FC236}">
                <a16:creationId xmlns:a16="http://schemas.microsoft.com/office/drawing/2014/main" id="{E3A0A957-7B62-499D-A0C3-97863E605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502" y="212861"/>
            <a:ext cx="1684510" cy="229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F7CEE44B-B539-456D-8403-5660B23D301B}"/>
              </a:ext>
            </a:extLst>
          </p:cNvPr>
          <p:cNvSpPr/>
          <p:nvPr/>
        </p:nvSpPr>
        <p:spPr>
          <a:xfrm>
            <a:off x="10309067" y="2660112"/>
            <a:ext cx="17427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000000"/>
                </a:solidFill>
                <a:latin typeface="Georgia" panose="02040502050405020303" pitchFamily="18" charset="0"/>
              </a:rPr>
              <a:t>Pedro </a:t>
            </a:r>
            <a:r>
              <a:rPr lang="es-ES" sz="1400" b="1" dirty="0">
                <a:solidFill>
                  <a:srgbClr val="000000"/>
                </a:solidFill>
                <a:latin typeface="Georgia" panose="02040502050405020303" pitchFamily="18" charset="0"/>
              </a:rPr>
              <a:t>Calderón</a:t>
            </a:r>
            <a:r>
              <a:rPr lang="es-ES" sz="1400" dirty="0">
                <a:solidFill>
                  <a:srgbClr val="000000"/>
                </a:solidFill>
                <a:latin typeface="Georgia" panose="02040502050405020303" pitchFamily="18" charset="0"/>
              </a:rPr>
              <a:t> de la Barca</a:t>
            </a:r>
            <a:endParaRPr lang="hu-HU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hu-HU" sz="1400" dirty="0">
                <a:solidFill>
                  <a:srgbClr val="000000"/>
                </a:solidFill>
                <a:latin typeface="Georgia" panose="02040502050405020303" pitchFamily="18" charset="0"/>
              </a:rPr>
              <a:t>1600-1681</a:t>
            </a:r>
            <a:endParaRPr lang="hu-HU" sz="1400" dirty="0">
              <a:latin typeface="Georgia" panose="02040502050405020303" pitchFamily="18" charset="0"/>
            </a:endParaRPr>
          </a:p>
        </p:txBody>
      </p:sp>
      <p:pic>
        <p:nvPicPr>
          <p:cNvPr id="2054" name="Picture 6" descr="Ez a Juan de Jáuregui-nak tulajdonított portré [a] nem hitelesített. Cervantesről nem létezik hitelesített kép.[1][2]">
            <a:extLst>
              <a:ext uri="{FF2B5EF4-FFF2-40B4-BE49-F238E27FC236}">
                <a16:creationId xmlns:a16="http://schemas.microsoft.com/office/drawing/2014/main" id="{53EF81C5-4BBE-4907-AD5F-A8FCACAF8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91" y="522798"/>
            <a:ext cx="1804233" cy="237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40CC5861-B7C4-4834-9D29-0488C36449CC}"/>
              </a:ext>
            </a:extLst>
          </p:cNvPr>
          <p:cNvSpPr/>
          <p:nvPr/>
        </p:nvSpPr>
        <p:spPr>
          <a:xfrm>
            <a:off x="2045052" y="3005109"/>
            <a:ext cx="18042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dirty="0">
                <a:latin typeface="Georgia" panose="02040502050405020303" pitchFamily="18" charset="0"/>
              </a:rPr>
              <a:t>Miguel de </a:t>
            </a:r>
            <a:r>
              <a:rPr lang="hu-HU" sz="1400" b="1" dirty="0">
                <a:latin typeface="Georgia" panose="02040502050405020303" pitchFamily="18" charset="0"/>
              </a:rPr>
              <a:t>Cervantes</a:t>
            </a:r>
          </a:p>
          <a:p>
            <a:pPr algn="ctr"/>
            <a:r>
              <a:rPr lang="hu-HU" sz="1400" dirty="0">
                <a:latin typeface="Georgia" panose="02040502050405020303" pitchFamily="18" charset="0"/>
              </a:rPr>
              <a:t>1547-1616</a:t>
            </a:r>
          </a:p>
        </p:txBody>
      </p:sp>
      <p:pic>
        <p:nvPicPr>
          <p:cNvPr id="2056" name="Picture 8" descr="A 22 éves Torquato Tasso portréja, Jacopo Bassano">
            <a:extLst>
              <a:ext uri="{FF2B5EF4-FFF2-40B4-BE49-F238E27FC236}">
                <a16:creationId xmlns:a16="http://schemas.microsoft.com/office/drawing/2014/main" id="{E883E934-C86E-4064-9DB1-F3D2CB38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8" y="232986"/>
            <a:ext cx="1684510" cy="248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3513FA3-F122-4906-B9DE-41789E66FC87}"/>
              </a:ext>
            </a:extLst>
          </p:cNvPr>
          <p:cNvSpPr txBox="1"/>
          <p:nvPr/>
        </p:nvSpPr>
        <p:spPr>
          <a:xfrm>
            <a:off x="227094" y="2892904"/>
            <a:ext cx="1562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>
                <a:latin typeface="Georgia" panose="02040502050405020303" pitchFamily="18" charset="0"/>
              </a:rPr>
              <a:t>Torquato</a:t>
            </a:r>
            <a:r>
              <a:rPr lang="hu-HU" sz="1400" dirty="0">
                <a:latin typeface="Georgia" panose="02040502050405020303" pitchFamily="18" charset="0"/>
              </a:rPr>
              <a:t> </a:t>
            </a:r>
            <a:r>
              <a:rPr lang="hu-HU" sz="1400" b="1" dirty="0">
                <a:latin typeface="Georgia" panose="02040502050405020303" pitchFamily="18" charset="0"/>
              </a:rPr>
              <a:t>Tasso</a:t>
            </a:r>
          </a:p>
          <a:p>
            <a:pPr algn="ctr"/>
            <a:r>
              <a:rPr lang="hu-HU" sz="1400" dirty="0">
                <a:latin typeface="Georgia" panose="02040502050405020303" pitchFamily="18" charset="0"/>
              </a:rPr>
              <a:t>1544-1595</a:t>
            </a:r>
          </a:p>
        </p:txBody>
      </p:sp>
      <p:pic>
        <p:nvPicPr>
          <p:cNvPr id="2058" name="Picture 10" descr="https://upload.wikimedia.org/wikipedia/commons/thumb/2/21/William_Shakespeare_by_John_Taylor%2C_edited.jpg/220px-William_Shakespeare_by_John_Taylor%2C_edited.jpg">
            <a:extLst>
              <a:ext uri="{FF2B5EF4-FFF2-40B4-BE49-F238E27FC236}">
                <a16:creationId xmlns:a16="http://schemas.microsoft.com/office/drawing/2014/main" id="{A890DF89-248E-48ED-A857-017DC1800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56" y="672138"/>
            <a:ext cx="1846159" cy="23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9C54174B-5C48-4814-B160-78C969D8A690}"/>
              </a:ext>
            </a:extLst>
          </p:cNvPr>
          <p:cNvSpPr txBox="1"/>
          <p:nvPr/>
        </p:nvSpPr>
        <p:spPr>
          <a:xfrm>
            <a:off x="4001703" y="3097542"/>
            <a:ext cx="18461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Georgia" panose="02040502050405020303" pitchFamily="18" charset="0"/>
              </a:rPr>
              <a:t>William </a:t>
            </a:r>
            <a:r>
              <a:rPr lang="hu-HU" sz="1400" b="1" dirty="0">
                <a:latin typeface="Georgia" panose="02040502050405020303" pitchFamily="18" charset="0"/>
              </a:rPr>
              <a:t>Shakespeare</a:t>
            </a:r>
          </a:p>
          <a:p>
            <a:pPr algn="ctr"/>
            <a:r>
              <a:rPr lang="hu-HU" sz="1400" dirty="0">
                <a:latin typeface="Georgia" panose="02040502050405020303" pitchFamily="18" charset="0"/>
              </a:rPr>
              <a:t>1564-1616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0252580-2C8A-4324-B63F-65C8D55781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576" t="8230" r="8853" b="5866"/>
          <a:stretch/>
        </p:blipFill>
        <p:spPr>
          <a:xfrm>
            <a:off x="6217827" y="688826"/>
            <a:ext cx="1771698" cy="2316283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9F040130-1D47-4BF6-A76E-45CD0C6DD6D3}"/>
              </a:ext>
            </a:extLst>
          </p:cNvPr>
          <p:cNvSpPr txBox="1"/>
          <p:nvPr/>
        </p:nvSpPr>
        <p:spPr>
          <a:xfrm>
            <a:off x="6344140" y="3042270"/>
            <a:ext cx="1383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Georgia" panose="02040502050405020303" pitchFamily="18" charset="0"/>
              </a:rPr>
              <a:t>John Milton</a:t>
            </a:r>
          </a:p>
          <a:p>
            <a:pPr algn="ctr"/>
            <a:r>
              <a:rPr lang="hu-HU" sz="1400" dirty="0">
                <a:latin typeface="Georgia" panose="02040502050405020303" pitchFamily="18" charset="0"/>
              </a:rPr>
              <a:t>1608-1664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D752461-7F05-4AF1-A1DF-673095499097}"/>
              </a:ext>
            </a:extLst>
          </p:cNvPr>
          <p:cNvSpPr txBox="1"/>
          <p:nvPr/>
        </p:nvSpPr>
        <p:spPr>
          <a:xfrm>
            <a:off x="8397712" y="4996249"/>
            <a:ext cx="175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Georgia" panose="02040502050405020303" pitchFamily="18" charset="0"/>
              </a:rPr>
              <a:t>Jean Racine </a:t>
            </a:r>
          </a:p>
          <a:p>
            <a:pPr algn="ctr"/>
            <a:r>
              <a:rPr lang="hu-HU" sz="1400" dirty="0">
                <a:latin typeface="Georgia" panose="02040502050405020303" pitchFamily="18" charset="0"/>
              </a:rPr>
              <a:t>1639–1699</a:t>
            </a:r>
          </a:p>
        </p:txBody>
      </p:sp>
      <p:pic>
        <p:nvPicPr>
          <p:cNvPr id="14338" name="Picture 2" descr="Detail von &quot;Porträt von Moliere&quot; (1622-1673) Jean Baptiste Poquelin - Öl  auf Leinwand - Gemälde aus der Schule von Pierre Mignard (1612-1695) -  Chantilly, Musee Conde">
            <a:extLst>
              <a:ext uri="{FF2B5EF4-FFF2-40B4-BE49-F238E27FC236}">
                <a16:creationId xmlns:a16="http://schemas.microsoft.com/office/drawing/2014/main" id="{29A3DEFB-7882-4F1A-9A17-0E306909C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256" y="4214149"/>
            <a:ext cx="1805606" cy="231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2AD412EE-A3A2-4809-B685-8E56A97B84D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" r="626" b="10521"/>
          <a:stretch/>
        </p:blipFill>
        <p:spPr>
          <a:xfrm>
            <a:off x="6344140" y="4214149"/>
            <a:ext cx="1755805" cy="2316282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0003E68E-BD3B-49E7-B4D6-C29FC5618692}"/>
              </a:ext>
            </a:extLst>
          </p:cNvPr>
          <p:cNvSpPr txBox="1"/>
          <p:nvPr/>
        </p:nvSpPr>
        <p:spPr>
          <a:xfrm>
            <a:off x="1257300" y="4857750"/>
            <a:ext cx="2686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>
                <a:latin typeface="Georgia" panose="02040502050405020303" pitchFamily="18" charset="0"/>
              </a:rPr>
              <a:t>Moliere</a:t>
            </a:r>
            <a:endParaRPr lang="hu-HU" sz="1400" b="1" dirty="0">
              <a:latin typeface="Georgia" panose="02040502050405020303" pitchFamily="18" charset="0"/>
            </a:endParaRPr>
          </a:p>
          <a:p>
            <a:pPr algn="ctr"/>
            <a:r>
              <a:rPr lang="hu-HU" sz="1400" dirty="0">
                <a:latin typeface="Georgia" panose="02040502050405020303" pitchFamily="18" charset="0"/>
              </a:rPr>
              <a:t>Jean </a:t>
            </a:r>
            <a:r>
              <a:rPr lang="hu-HU" sz="1400" dirty="0" err="1">
                <a:latin typeface="Georgia" panose="02040502050405020303" pitchFamily="18" charset="0"/>
              </a:rPr>
              <a:t>Baptiste</a:t>
            </a:r>
            <a:r>
              <a:rPr lang="hu-HU" sz="1400" dirty="0">
                <a:latin typeface="Georgia" panose="02040502050405020303" pitchFamily="18" charset="0"/>
              </a:rPr>
              <a:t> </a:t>
            </a:r>
            <a:r>
              <a:rPr lang="hu-HU" sz="1400" dirty="0" err="1">
                <a:latin typeface="Georgia" panose="02040502050405020303" pitchFamily="18" charset="0"/>
              </a:rPr>
              <a:t>Poquelin</a:t>
            </a:r>
            <a:endParaRPr lang="hu-HU" sz="1400" dirty="0">
              <a:latin typeface="Georgia" panose="02040502050405020303" pitchFamily="18" charset="0"/>
            </a:endParaRPr>
          </a:p>
          <a:p>
            <a:pPr algn="ctr"/>
            <a:r>
              <a:rPr lang="hu-HU" sz="1400" dirty="0">
                <a:latin typeface="Georgia" panose="02040502050405020303" pitchFamily="18" charset="0"/>
              </a:rPr>
              <a:t>1622-1673</a:t>
            </a:r>
          </a:p>
        </p:txBody>
      </p:sp>
    </p:spTree>
    <p:extLst>
      <p:ext uri="{BB962C8B-B14F-4D97-AF65-F5344CB8AC3E}">
        <p14:creationId xmlns:p14="http://schemas.microsoft.com/office/powerpoint/2010/main" val="1120847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upload.wikimedia.org/wikipedia/hu/timeline/0tslsag31hvtrboy09z7mxvnhifst8j.png">
            <a:extLst>
              <a:ext uri="{FF2B5EF4-FFF2-40B4-BE49-F238E27FC236}">
                <a16:creationId xmlns:a16="http://schemas.microsoft.com/office/drawing/2014/main" id="{EF076F0C-C6DC-4F78-850A-909EDADC7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804" y="0"/>
            <a:ext cx="647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427CE10F-793F-4F4A-824F-A5DB30627DAD}"/>
              </a:ext>
            </a:extLst>
          </p:cNvPr>
          <p:cNvSpPr txBox="1"/>
          <p:nvPr/>
        </p:nvSpPr>
        <p:spPr>
          <a:xfrm>
            <a:off x="100668" y="92279"/>
            <a:ext cx="5146136" cy="67403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hu-HU" sz="1600" b="1" dirty="0">
              <a:latin typeface="Georgia" panose="02040502050405020303" pitchFamily="18" charset="0"/>
            </a:endParaRPr>
          </a:p>
          <a:p>
            <a:pPr algn="ctr"/>
            <a:r>
              <a:rPr lang="hu-HU" sz="1600" b="1" dirty="0">
                <a:latin typeface="Georgia" panose="02040502050405020303" pitchFamily="18" charset="0"/>
              </a:rPr>
              <a:t>A barokk-zene 1600-1750 között</a:t>
            </a:r>
          </a:p>
          <a:p>
            <a:pPr algn="ctr"/>
            <a:endParaRPr lang="hu-HU" sz="1600" b="1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1600" dirty="0">
                <a:latin typeface="Georgia" panose="02040502050405020303" pitchFamily="18" charset="0"/>
              </a:rPr>
              <a:t>1608 – Monteverdi </a:t>
            </a:r>
            <a:r>
              <a:rPr lang="hu-HU" sz="1600" i="1" dirty="0" err="1">
                <a:latin typeface="Georgia" panose="02040502050405020303" pitchFamily="18" charset="0"/>
              </a:rPr>
              <a:t>Orfeo</a:t>
            </a:r>
            <a:r>
              <a:rPr lang="hu-HU" sz="1600" dirty="0">
                <a:latin typeface="Georgia" panose="02040502050405020303" pitchFamily="18" charset="0"/>
              </a:rPr>
              <a:t>-ja</a:t>
            </a:r>
          </a:p>
          <a:p>
            <a:pPr marL="285750" indent="-285750">
              <a:buFontTx/>
              <a:buChar char="-"/>
            </a:pPr>
            <a:endParaRPr lang="hu-HU" sz="1600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1600" dirty="0">
                <a:latin typeface="Georgia" panose="02040502050405020303" pitchFamily="18" charset="0"/>
              </a:rPr>
              <a:t>Kialakul a zenekar – több szólamot többen játszanak. </a:t>
            </a:r>
          </a:p>
          <a:p>
            <a:pPr marL="285750" indent="-285750">
              <a:buFontTx/>
              <a:buChar char="-"/>
            </a:pPr>
            <a:endParaRPr lang="hu-HU" sz="1600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1600" dirty="0">
                <a:latin typeface="Georgia" panose="02040502050405020303" pitchFamily="18" charset="0"/>
              </a:rPr>
              <a:t>Kezdik leépíteni a </a:t>
            </a:r>
            <a:r>
              <a:rPr lang="hu-HU" sz="1600" dirty="0" err="1">
                <a:latin typeface="Georgia" panose="02040502050405020303" pitchFamily="18" charset="0"/>
              </a:rPr>
              <a:t>kontinuot</a:t>
            </a:r>
            <a:r>
              <a:rPr lang="hu-HU" sz="1600" dirty="0">
                <a:latin typeface="Georgia" panose="02040502050405020303" pitchFamily="18" charset="0"/>
              </a:rPr>
              <a:t>, több fúvóst alkalmaznak</a:t>
            </a:r>
          </a:p>
          <a:p>
            <a:endParaRPr lang="hu-HU" sz="1600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1600" dirty="0">
                <a:latin typeface="Georgia" panose="02040502050405020303" pitchFamily="18" charset="0"/>
              </a:rPr>
              <a:t>A dinamika teraszos: lépcsőzetes hangerővált.</a:t>
            </a:r>
          </a:p>
          <a:p>
            <a:endParaRPr lang="hu-HU" sz="1600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1600" dirty="0">
                <a:latin typeface="Georgia" panose="02040502050405020303" pitchFamily="18" charset="0"/>
              </a:rPr>
              <a:t>Egy hang különbséggel ismétlődő motívumok</a:t>
            </a:r>
          </a:p>
          <a:p>
            <a:endParaRPr lang="hu-HU" sz="1600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1600" dirty="0">
                <a:latin typeface="Georgia" panose="02040502050405020303" pitchFamily="18" charset="0"/>
              </a:rPr>
              <a:t>Az opera létrejöttét segítő szöveg és érzelemvilág</a:t>
            </a:r>
          </a:p>
          <a:p>
            <a:endParaRPr lang="hu-HU" sz="1600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1600" dirty="0" err="1">
                <a:latin typeface="Georgia" panose="02040502050405020303" pitchFamily="18" charset="0"/>
              </a:rPr>
              <a:t>Monodia</a:t>
            </a:r>
            <a:r>
              <a:rPr lang="hu-HU" sz="1600" dirty="0">
                <a:latin typeface="Georgia" panose="02040502050405020303" pitchFamily="18" charset="0"/>
              </a:rPr>
              <a:t> 	  recitativo, bel </a:t>
            </a:r>
            <a:r>
              <a:rPr lang="hu-HU" sz="1600" dirty="0" err="1">
                <a:latin typeface="Georgia" panose="02040502050405020303" pitchFamily="18" charset="0"/>
              </a:rPr>
              <a:t>canto</a:t>
            </a:r>
            <a:r>
              <a:rPr lang="hu-HU" sz="1600" dirty="0">
                <a:latin typeface="Georgia" panose="02040502050405020303" pitchFamily="18" charset="0"/>
              </a:rPr>
              <a:t> műfaja</a:t>
            </a:r>
          </a:p>
          <a:p>
            <a:endParaRPr lang="hu-HU" sz="1600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1600" dirty="0">
                <a:latin typeface="Georgia" panose="02040502050405020303" pitchFamily="18" charset="0"/>
              </a:rPr>
              <a:t>Zárt áriák  	  </a:t>
            </a:r>
            <a:r>
              <a:rPr lang="hu-HU" sz="1600" dirty="0" err="1">
                <a:latin typeface="Georgia" panose="02040502050405020303" pitchFamily="18" charset="0"/>
              </a:rPr>
              <a:t>oratorium</a:t>
            </a:r>
            <a:r>
              <a:rPr lang="hu-HU" sz="1600" dirty="0">
                <a:latin typeface="Georgia" panose="02040502050405020303" pitchFamily="18" charset="0"/>
              </a:rPr>
              <a:t>, opera, kantáta</a:t>
            </a:r>
          </a:p>
          <a:p>
            <a:endParaRPr lang="hu-HU" sz="1600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1600" dirty="0">
                <a:latin typeface="Georgia" panose="02040502050405020303" pitchFamily="18" charset="0"/>
              </a:rPr>
              <a:t>Kialakul a versenymű, </a:t>
            </a:r>
            <a:r>
              <a:rPr lang="hu-HU" sz="1600" dirty="0" err="1">
                <a:latin typeface="Georgia" panose="02040502050405020303" pitchFamily="18" charset="0"/>
              </a:rPr>
              <a:t>conterto</a:t>
            </a:r>
            <a:r>
              <a:rPr lang="hu-HU" sz="1600" dirty="0">
                <a:latin typeface="Georgia" panose="02040502050405020303" pitchFamily="18" charset="0"/>
              </a:rPr>
              <a:t>, c. grosso</a:t>
            </a:r>
          </a:p>
          <a:p>
            <a:endParaRPr lang="hu-HU" sz="1600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1600" dirty="0">
                <a:latin typeface="Georgia" panose="02040502050405020303" pitchFamily="18" charset="0"/>
              </a:rPr>
              <a:t>Kialakulnak a vonós hangszerek mai formájukban</a:t>
            </a:r>
          </a:p>
          <a:p>
            <a:pPr marL="285750" indent="-285750">
              <a:buFontTx/>
              <a:buChar char="-"/>
            </a:pPr>
            <a:endParaRPr lang="hu-HU" sz="1600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1600" dirty="0">
                <a:latin typeface="Georgia" panose="02040502050405020303" pitchFamily="18" charset="0"/>
              </a:rPr>
              <a:t>A vonós hangszerekre írt művek virágkora</a:t>
            </a:r>
          </a:p>
          <a:p>
            <a:endParaRPr lang="hu-HU" sz="1600" dirty="0">
              <a:latin typeface="Georgia" panose="02040502050405020303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7EE491B-2B3D-4B58-8E03-38D27908217B}"/>
              </a:ext>
            </a:extLst>
          </p:cNvPr>
          <p:cNvSpPr txBox="1"/>
          <p:nvPr/>
        </p:nvSpPr>
        <p:spPr>
          <a:xfrm>
            <a:off x="9706061" y="175898"/>
            <a:ext cx="1904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Georgia" panose="02040502050405020303" pitchFamily="18" charset="0"/>
              </a:rPr>
              <a:t>A legismertebb barokk zeneszerzők</a:t>
            </a:r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86915F81-3F23-40D2-8F3E-BF5767992390}"/>
              </a:ext>
            </a:extLst>
          </p:cNvPr>
          <p:cNvCxnSpPr>
            <a:cxnSpLocks/>
          </p:cNvCxnSpPr>
          <p:nvPr/>
        </p:nvCxnSpPr>
        <p:spPr>
          <a:xfrm>
            <a:off x="1515609" y="4177717"/>
            <a:ext cx="427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BD546F0F-BD4D-41A6-8F0E-B6B47896E11B}"/>
              </a:ext>
            </a:extLst>
          </p:cNvPr>
          <p:cNvCxnSpPr>
            <a:cxnSpLocks/>
          </p:cNvCxnSpPr>
          <p:nvPr/>
        </p:nvCxnSpPr>
        <p:spPr>
          <a:xfrm>
            <a:off x="1515610" y="4690845"/>
            <a:ext cx="427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081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AF35E3A7-DF7D-4047-9466-872F03576F7E}"/>
              </a:ext>
            </a:extLst>
          </p:cNvPr>
          <p:cNvSpPr txBox="1"/>
          <p:nvPr/>
        </p:nvSpPr>
        <p:spPr>
          <a:xfrm>
            <a:off x="5448161" y="570452"/>
            <a:ext cx="89391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Georgia" panose="02040502050405020303" pitchFamily="18" charset="0"/>
              </a:rPr>
              <a:t>Zene</a:t>
            </a:r>
          </a:p>
        </p:txBody>
      </p:sp>
      <p:pic>
        <p:nvPicPr>
          <p:cNvPr id="15364" name="Picture 4" descr="Claudio Monteverdi – Wikipédia">
            <a:extLst>
              <a:ext uri="{FF2B5EF4-FFF2-40B4-BE49-F238E27FC236}">
                <a16:creationId xmlns:a16="http://schemas.microsoft.com/office/drawing/2014/main" id="{E92C40D9-DAFC-4D1E-B350-0FEF5A1B0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t="1955" r="3992" b="-1099"/>
          <a:stretch/>
        </p:blipFill>
        <p:spPr bwMode="auto">
          <a:xfrm>
            <a:off x="219593" y="1082613"/>
            <a:ext cx="1584078" cy="2392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040F64A-7F7A-4761-BBC6-BCB406D5263E}"/>
              </a:ext>
            </a:extLst>
          </p:cNvPr>
          <p:cNvSpPr txBox="1"/>
          <p:nvPr/>
        </p:nvSpPr>
        <p:spPr>
          <a:xfrm>
            <a:off x="80152" y="4042605"/>
            <a:ext cx="1957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latin typeface="Georgia" panose="02040502050405020303" pitchFamily="18" charset="0"/>
              </a:rPr>
              <a:t>Claudio </a:t>
            </a:r>
            <a:r>
              <a:rPr lang="hu-HU" sz="1600" b="1" dirty="0">
                <a:latin typeface="Georgia" panose="02040502050405020303" pitchFamily="18" charset="0"/>
              </a:rPr>
              <a:t>Monteverdi</a:t>
            </a:r>
          </a:p>
          <a:p>
            <a:pPr algn="ctr"/>
            <a:r>
              <a:rPr lang="hu-HU" sz="1600" dirty="0">
                <a:latin typeface="Georgia" panose="02040502050405020303" pitchFamily="18" charset="0"/>
              </a:rPr>
              <a:t>1567–1643</a:t>
            </a:r>
          </a:p>
        </p:txBody>
      </p:sp>
      <p:pic>
        <p:nvPicPr>
          <p:cNvPr id="15366" name="Picture 6" descr="https://upload.wikimedia.org/wikipedia/commons/thumb/b/bd/Vivaldi.jpg/250px-Vivaldi.jpg">
            <a:extLst>
              <a:ext uri="{FF2B5EF4-FFF2-40B4-BE49-F238E27FC236}">
                <a16:creationId xmlns:a16="http://schemas.microsoft.com/office/drawing/2014/main" id="{ED0459B8-384D-4482-8E72-C5206706C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9091"/>
          <a:stretch/>
        </p:blipFill>
        <p:spPr bwMode="auto">
          <a:xfrm>
            <a:off x="3824997" y="1042248"/>
            <a:ext cx="1861854" cy="238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F4F09E8-2318-4858-88FF-C5C5A04B4112}"/>
              </a:ext>
            </a:extLst>
          </p:cNvPr>
          <p:cNvSpPr txBox="1"/>
          <p:nvPr/>
        </p:nvSpPr>
        <p:spPr>
          <a:xfrm>
            <a:off x="3878408" y="3950272"/>
            <a:ext cx="1755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Georgia" panose="02040502050405020303" pitchFamily="18" charset="0"/>
              </a:rPr>
              <a:t>Antonio </a:t>
            </a:r>
            <a:r>
              <a:rPr lang="hu-HU" b="1" dirty="0">
                <a:latin typeface="Georgia" panose="02040502050405020303" pitchFamily="18" charset="0"/>
              </a:rPr>
              <a:t>Vivaldi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1678-1741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74574C06-3F66-425D-B0B2-59AB0C05A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882" y="1042248"/>
            <a:ext cx="1874126" cy="238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F1D59C64-BED8-4290-87CF-C0666A6230A9}"/>
              </a:ext>
            </a:extLst>
          </p:cNvPr>
          <p:cNvSpPr txBox="1"/>
          <p:nvPr/>
        </p:nvSpPr>
        <p:spPr>
          <a:xfrm>
            <a:off x="6032110" y="3942423"/>
            <a:ext cx="1861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Georgia" panose="02040502050405020303" pitchFamily="18" charset="0"/>
              </a:rPr>
              <a:t>Georg Friedrich </a:t>
            </a:r>
            <a:r>
              <a:rPr lang="hu-HU" b="1" dirty="0">
                <a:latin typeface="Georgia" panose="02040502050405020303" pitchFamily="18" charset="0"/>
              </a:rPr>
              <a:t>Händel 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1685-1759</a:t>
            </a:r>
          </a:p>
        </p:txBody>
      </p:sp>
      <p:pic>
        <p:nvPicPr>
          <p:cNvPr id="15372" name="Picture 12" descr="Johann Sebastian Bach – Wikipédia">
            <a:extLst>
              <a:ext uri="{FF2B5EF4-FFF2-40B4-BE49-F238E27FC236}">
                <a16:creationId xmlns:a16="http://schemas.microsoft.com/office/drawing/2014/main" id="{07EFE437-9C0E-44BD-8097-3A06B57DF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250" y="1042248"/>
            <a:ext cx="1752370" cy="2344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55881E83-B2A2-4701-8152-0A629E583BB6}"/>
              </a:ext>
            </a:extLst>
          </p:cNvPr>
          <p:cNvSpPr txBox="1"/>
          <p:nvPr/>
        </p:nvSpPr>
        <p:spPr>
          <a:xfrm>
            <a:off x="7955283" y="3950272"/>
            <a:ext cx="2239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Georgia" panose="02040502050405020303" pitchFamily="18" charset="0"/>
              </a:rPr>
              <a:t>Johann Sebastian </a:t>
            </a:r>
            <a:r>
              <a:rPr lang="hu-HU" b="1" dirty="0">
                <a:latin typeface="Georgia" panose="02040502050405020303" pitchFamily="18" charset="0"/>
              </a:rPr>
              <a:t>Bach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1685-1750</a:t>
            </a:r>
          </a:p>
        </p:txBody>
      </p:sp>
      <p:pic>
        <p:nvPicPr>
          <p:cNvPr id="15374" name="Picture 14" descr="Domenico Antonio Vaccaro festménye">
            <a:extLst>
              <a:ext uri="{FF2B5EF4-FFF2-40B4-BE49-F238E27FC236}">
                <a16:creationId xmlns:a16="http://schemas.microsoft.com/office/drawing/2014/main" id="{88471CDD-A87F-4E5D-8813-E2DD984A0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7" t="10153" r="27475" b="35535"/>
          <a:stretch/>
        </p:blipFill>
        <p:spPr bwMode="auto">
          <a:xfrm>
            <a:off x="10280768" y="1130712"/>
            <a:ext cx="1723877" cy="2535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6340E321-C4E0-4726-8A39-7070C271FBEC}"/>
              </a:ext>
            </a:extLst>
          </p:cNvPr>
          <p:cNvSpPr txBox="1"/>
          <p:nvPr/>
        </p:nvSpPr>
        <p:spPr>
          <a:xfrm>
            <a:off x="10362974" y="3842157"/>
            <a:ext cx="1641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Georgia" panose="02040502050405020303" pitchFamily="18" charset="0"/>
              </a:rPr>
              <a:t>Giovanni Battista </a:t>
            </a:r>
            <a:r>
              <a:rPr lang="hu-HU" b="1" dirty="0">
                <a:latin typeface="Georgia" panose="02040502050405020303" pitchFamily="18" charset="0"/>
              </a:rPr>
              <a:t>Pergolesi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1710-1736</a:t>
            </a:r>
          </a:p>
        </p:txBody>
      </p:sp>
      <p:pic>
        <p:nvPicPr>
          <p:cNvPr id="4098" name="Picture 2" descr="Arcangelo Corelli (Jan Frans van Douven portréja)">
            <a:extLst>
              <a:ext uri="{FF2B5EF4-FFF2-40B4-BE49-F238E27FC236}">
                <a16:creationId xmlns:a16="http://schemas.microsoft.com/office/drawing/2014/main" id="{ABE7B108-0245-4547-8687-CA748172D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34" y="1047514"/>
            <a:ext cx="19050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15D1522-DEBC-461D-B4EF-3CCF4FAED363}"/>
              </a:ext>
            </a:extLst>
          </p:cNvPr>
          <p:cNvSpPr txBox="1"/>
          <p:nvPr/>
        </p:nvSpPr>
        <p:spPr>
          <a:xfrm>
            <a:off x="2111694" y="3950272"/>
            <a:ext cx="145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>
                <a:latin typeface="Georgia" panose="02040502050405020303" pitchFamily="18" charset="0"/>
              </a:rPr>
              <a:t>Arcangelo</a:t>
            </a:r>
            <a:r>
              <a:rPr lang="hu-HU" dirty="0">
                <a:latin typeface="Georgia" panose="02040502050405020303" pitchFamily="18" charset="0"/>
              </a:rPr>
              <a:t> </a:t>
            </a:r>
            <a:r>
              <a:rPr lang="hu-HU" b="1" dirty="0">
                <a:latin typeface="Georgia" panose="02040502050405020303" pitchFamily="18" charset="0"/>
              </a:rPr>
              <a:t>Corelli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1653-1713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EE78D54-81D1-4C71-9D7A-FF5B2FFC0138}"/>
              </a:ext>
            </a:extLst>
          </p:cNvPr>
          <p:cNvSpPr txBox="1"/>
          <p:nvPr/>
        </p:nvSpPr>
        <p:spPr>
          <a:xfrm>
            <a:off x="219593" y="5379176"/>
            <a:ext cx="1178505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hu-HU" dirty="0">
              <a:latin typeface="Georgia" panose="02040502050405020303" pitchFamily="18" charset="0"/>
            </a:endParaRPr>
          </a:p>
          <a:p>
            <a:r>
              <a:rPr lang="hu-HU" i="1" dirty="0">
                <a:latin typeface="Georgia" panose="02040502050405020303" pitchFamily="18" charset="0"/>
              </a:rPr>
              <a:t>„Soha ezelőtt s ezután nem volt ilyen általános a zenei műveltség, nem tartozott a zene ennyire az élethez, nem volt benne ennyi része mindenkinek.”</a:t>
            </a:r>
          </a:p>
          <a:p>
            <a:r>
              <a:rPr lang="hu-HU" dirty="0">
                <a:latin typeface="Georgia" panose="02040502050405020303" pitchFamily="18" charset="0"/>
              </a:rPr>
              <a:t>										          </a:t>
            </a:r>
            <a:r>
              <a:rPr lang="hu-HU" sz="1400" i="1" dirty="0">
                <a:latin typeface="Georgia" panose="02040502050405020303" pitchFamily="18" charset="0"/>
              </a:rPr>
              <a:t>(Szabolcsi Bence)</a:t>
            </a:r>
          </a:p>
        </p:txBody>
      </p:sp>
    </p:spTree>
    <p:extLst>
      <p:ext uri="{BB962C8B-B14F-4D97-AF65-F5344CB8AC3E}">
        <p14:creationId xmlns:p14="http://schemas.microsoft.com/office/powerpoint/2010/main" val="4008984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D2EB9EC-982B-4B20-AA03-373B8A2F7222}"/>
              </a:ext>
            </a:extLst>
          </p:cNvPr>
          <p:cNvSpPr txBox="1"/>
          <p:nvPr/>
        </p:nvSpPr>
        <p:spPr>
          <a:xfrm>
            <a:off x="2924175" y="1514475"/>
            <a:ext cx="6162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i="1" dirty="0">
                <a:latin typeface="Georgia" panose="02040502050405020303" pitchFamily="18" charset="0"/>
              </a:rPr>
              <a:t>Köszönöm a figyelmet!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algn="ctr"/>
            <a:r>
              <a:rPr lang="hu-HU" dirty="0">
                <a:latin typeface="Georgia" panose="02040502050405020303" pitchFamily="18" charset="0"/>
              </a:rPr>
              <a:t>J.K. 2024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347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AE76F17-A255-4DA0-8375-7B6BE6C57B18}"/>
              </a:ext>
            </a:extLst>
          </p:cNvPr>
          <p:cNvSpPr txBox="1"/>
          <p:nvPr/>
        </p:nvSpPr>
        <p:spPr>
          <a:xfrm>
            <a:off x="1174459" y="385894"/>
            <a:ext cx="9613783" cy="590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Georgia" panose="02040502050405020303" pitchFamily="18" charset="0"/>
              </a:rPr>
              <a:t>A barokk építészet jellemzői:</a:t>
            </a:r>
          </a:p>
          <a:p>
            <a:pPr algn="ctr"/>
            <a:endParaRPr lang="hu-HU" sz="2000" b="1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Kerüli az egyenes vonalat, a szimmetriát, a nyugodt hatást, gyakran már az alaprajzok is görbevonalúak,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A tömegelrendezés hosszhajós a korábbi centrális helyett (templom)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keresi a tömeghatást, a dísz mozgalmas gazdagságát, a meglepő távlati hatásokat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Kiemel egyes részleteket, kötetlenebb a reneszánsznál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Megjelenik a pazar templomdíszek korszaka, oltárok, síremlékek mind drágább anyagból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Látványos kiegészítőket alkalmaz (berendezés, díszítmények, gyertyatartók stb.)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Aranyozással emeli a szobrok fényét, színesre festi azokat – túláradó művészi pompa, reprezentálás, „propaganda”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Várostervezés az organikusan épülő város helyett</a:t>
            </a:r>
          </a:p>
          <a:p>
            <a:pPr>
              <a:lnSpc>
                <a:spcPct val="150000"/>
              </a:lnSpc>
            </a:pPr>
            <a:endParaRPr lang="hu-HU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hu-HU" dirty="0">
                <a:latin typeface="Georgia" panose="02040502050405020303" pitchFamily="18" charset="0"/>
              </a:rPr>
              <a:t>A barokk templomépítés </a:t>
            </a:r>
            <a:r>
              <a:rPr lang="hu-HU" i="1" dirty="0">
                <a:latin typeface="Georgia" panose="02040502050405020303" pitchFamily="18" charset="0"/>
              </a:rPr>
              <a:t>archetípusa</a:t>
            </a:r>
            <a:r>
              <a:rPr lang="hu-HU" dirty="0">
                <a:latin typeface="Georgia" panose="02040502050405020303" pitchFamily="18" charset="0"/>
              </a:rPr>
              <a:t> a római </a:t>
            </a:r>
            <a:r>
              <a:rPr lang="hu-HU" dirty="0" err="1">
                <a:latin typeface="Georgia" panose="02040502050405020303" pitchFamily="18" charset="0"/>
              </a:rPr>
              <a:t>Il</a:t>
            </a:r>
            <a:r>
              <a:rPr lang="hu-HU" dirty="0">
                <a:latin typeface="Georgia" panose="02040502050405020303" pitchFamily="18" charset="0"/>
              </a:rPr>
              <a:t> </a:t>
            </a:r>
            <a:r>
              <a:rPr lang="hu-HU" dirty="0" err="1">
                <a:latin typeface="Georgia" panose="02040502050405020303" pitchFamily="18" charset="0"/>
              </a:rPr>
              <a:t>Gesú</a:t>
            </a:r>
            <a:r>
              <a:rPr lang="hu-HU" dirty="0">
                <a:latin typeface="Georgia" panose="02040502050405020303" pitchFamily="18" charset="0"/>
              </a:rPr>
              <a:t> volt (1568-1584).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368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6EFBF744-182A-4B2C-A8BB-A92CD4633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2079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312E7901-60D4-4631-B638-BD63EA44E525}"/>
              </a:ext>
            </a:extLst>
          </p:cNvPr>
          <p:cNvSpPr txBox="1"/>
          <p:nvPr/>
        </p:nvSpPr>
        <p:spPr>
          <a:xfrm>
            <a:off x="67111" y="0"/>
            <a:ext cx="400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chemeClr val="bg1"/>
                </a:solidFill>
                <a:latin typeface="Georgia" panose="02040502050405020303" pitchFamily="18" charset="0"/>
              </a:rPr>
              <a:t>Vignola</a:t>
            </a:r>
            <a:r>
              <a:rPr lang="hu-HU" dirty="0">
                <a:solidFill>
                  <a:schemeClr val="bg1"/>
                </a:solidFill>
                <a:latin typeface="Georgia" panose="02040502050405020303" pitchFamily="18" charset="0"/>
              </a:rPr>
              <a:t>: </a:t>
            </a:r>
            <a:r>
              <a:rPr lang="hu-HU" i="1" dirty="0" err="1">
                <a:solidFill>
                  <a:schemeClr val="bg1"/>
                </a:solidFill>
                <a:latin typeface="Georgia" panose="02040502050405020303" pitchFamily="18" charset="0"/>
              </a:rPr>
              <a:t>Il</a:t>
            </a:r>
            <a:r>
              <a:rPr lang="hu-HU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hu-HU" i="1" dirty="0" err="1">
                <a:solidFill>
                  <a:schemeClr val="bg1"/>
                </a:solidFill>
                <a:latin typeface="Georgia" panose="02040502050405020303" pitchFamily="18" charset="0"/>
              </a:rPr>
              <a:t>Gesu</a:t>
            </a:r>
            <a:r>
              <a:rPr lang="hu-HU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hu-HU" dirty="0">
                <a:solidFill>
                  <a:schemeClr val="bg1"/>
                </a:solidFill>
                <a:latin typeface="Georgia" panose="02040502050405020303" pitchFamily="18" charset="0"/>
              </a:rPr>
              <a:t>-1577-1568. Róma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95F8BA5-6CC0-4184-A435-95B680619E46}"/>
              </a:ext>
            </a:extLst>
          </p:cNvPr>
          <p:cNvSpPr txBox="1"/>
          <p:nvPr/>
        </p:nvSpPr>
        <p:spPr>
          <a:xfrm>
            <a:off x="5905849" y="1535185"/>
            <a:ext cx="52598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Timpanon</a:t>
            </a:r>
          </a:p>
          <a:p>
            <a:pPr marL="285750" indent="-285750">
              <a:buFontTx/>
              <a:buChar char="-"/>
            </a:pPr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Csigavonal</a:t>
            </a:r>
          </a:p>
          <a:p>
            <a:pPr marL="285750" indent="-285750">
              <a:buFontTx/>
              <a:buChar char="-"/>
            </a:pPr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Övpárkány</a:t>
            </a:r>
          </a:p>
          <a:p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Timpanonnal, oszlopokkal díszített kapu</a:t>
            </a:r>
          </a:p>
          <a:p>
            <a:endParaRPr lang="hu-HU" dirty="0">
              <a:latin typeface="Georgia" panose="02040502050405020303" pitchFamily="18" charset="0"/>
            </a:endParaRPr>
          </a:p>
          <a:p>
            <a:endParaRPr lang="hu-HU" dirty="0">
              <a:latin typeface="Georgia" panose="02040502050405020303" pitchFamily="18" charset="0"/>
            </a:endParaRPr>
          </a:p>
          <a:p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Diadalívszerű hármas kapumotívum</a:t>
            </a:r>
          </a:p>
        </p:txBody>
      </p:sp>
    </p:spTree>
    <p:extLst>
      <p:ext uri="{BB962C8B-B14F-4D97-AF65-F5344CB8AC3E}">
        <p14:creationId xmlns:p14="http://schemas.microsoft.com/office/powerpoint/2010/main" val="384520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irstrow.hu/wp-content/uploads/2019/08/katalin-palota.jpg">
            <a:extLst>
              <a:ext uri="{FF2B5EF4-FFF2-40B4-BE49-F238E27FC236}">
                <a16:creationId xmlns:a16="http://schemas.microsoft.com/office/drawing/2014/main" id="{3AF689A4-2911-4443-AE3C-9D046A039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9075"/>
            <a:ext cx="11430000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17A5215A-4CA6-4F5F-B2A0-F2817C2324FE}"/>
              </a:ext>
            </a:extLst>
          </p:cNvPr>
          <p:cNvSpPr txBox="1"/>
          <p:nvPr/>
        </p:nvSpPr>
        <p:spPr>
          <a:xfrm>
            <a:off x="511728" y="219075"/>
            <a:ext cx="453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solidFill>
                  <a:schemeClr val="bg1"/>
                </a:solidFill>
                <a:latin typeface="Georgia" panose="02040502050405020303" pitchFamily="18" charset="0"/>
              </a:rPr>
              <a:t>Carszkoje Szelo (cári falu) - Szentpétervár</a:t>
            </a:r>
          </a:p>
        </p:txBody>
      </p:sp>
    </p:spTree>
    <p:extLst>
      <p:ext uri="{BB962C8B-B14F-4D97-AF65-F5344CB8AC3E}">
        <p14:creationId xmlns:p14="http://schemas.microsoft.com/office/powerpoint/2010/main" val="353621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A9B7823-14A0-4DF1-A026-79DCC7EA2F62}"/>
              </a:ext>
            </a:extLst>
          </p:cNvPr>
          <p:cNvSpPr txBox="1"/>
          <p:nvPr/>
        </p:nvSpPr>
        <p:spPr>
          <a:xfrm>
            <a:off x="4823670" y="6233020"/>
            <a:ext cx="346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Georgia" panose="02040502050405020303" pitchFamily="18" charset="0"/>
              </a:rPr>
              <a:t>Versailles</a:t>
            </a:r>
          </a:p>
        </p:txBody>
      </p:sp>
      <p:pic>
        <p:nvPicPr>
          <p:cNvPr id="2050" name="Picture 2" descr="Datei:Chateau de Versailles 1668 Pierre Patel.jpg – Wikipedia">
            <a:extLst>
              <a:ext uri="{FF2B5EF4-FFF2-40B4-BE49-F238E27FC236}">
                <a16:creationId xmlns:a16="http://schemas.microsoft.com/office/drawing/2014/main" id="{6F86FC7D-9626-4A2E-B916-974413760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0"/>
            <a:ext cx="9444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C50FC66-3EB8-4682-95DC-EFCA5E9E265B}"/>
              </a:ext>
            </a:extLst>
          </p:cNvPr>
          <p:cNvSpPr txBox="1"/>
          <p:nvPr/>
        </p:nvSpPr>
        <p:spPr>
          <a:xfrm>
            <a:off x="176169" y="394283"/>
            <a:ext cx="24244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Georgia" panose="02040502050405020303" pitchFamily="18" charset="0"/>
              </a:rPr>
              <a:t>Pierre </a:t>
            </a:r>
            <a:r>
              <a:rPr lang="hu-HU" b="1" dirty="0" err="1">
                <a:latin typeface="Georgia" panose="02040502050405020303" pitchFamily="18" charset="0"/>
              </a:rPr>
              <a:t>Patel</a:t>
            </a:r>
            <a:r>
              <a:rPr lang="hu-HU" dirty="0">
                <a:latin typeface="Georgia" panose="02040502050405020303" pitchFamily="18" charset="0"/>
              </a:rPr>
              <a:t>: </a:t>
            </a:r>
            <a:r>
              <a:rPr lang="hu-HU" i="1" dirty="0">
                <a:latin typeface="Georgia" panose="02040502050405020303" pitchFamily="18" charset="0"/>
              </a:rPr>
              <a:t>Kilátás a Versailles-i kastélyra és a kertekre 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1668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Olaj, vászon</a:t>
            </a:r>
          </a:p>
          <a:p>
            <a:pPr algn="ctr"/>
            <a:r>
              <a:rPr lang="de-DE" dirty="0">
                <a:latin typeface="Georgia" panose="02040502050405020303" pitchFamily="18" charset="0"/>
              </a:rPr>
              <a:t>115 </a:t>
            </a:r>
            <a:r>
              <a:rPr lang="hu-HU" dirty="0">
                <a:latin typeface="Georgia" panose="02040502050405020303" pitchFamily="18" charset="0"/>
              </a:rPr>
              <a:t>x </a:t>
            </a:r>
            <a:r>
              <a:rPr lang="de-DE" dirty="0">
                <a:latin typeface="Georgia" panose="02040502050405020303" pitchFamily="18" charset="0"/>
              </a:rPr>
              <a:t>161 cm</a:t>
            </a:r>
            <a:endParaRPr lang="hu-HU" dirty="0">
              <a:latin typeface="Georgia" panose="02040502050405020303" pitchFamily="18" charset="0"/>
            </a:endParaRPr>
          </a:p>
          <a:p>
            <a:pPr algn="ctr"/>
            <a:r>
              <a:rPr lang="hu-HU" dirty="0">
                <a:latin typeface="Georgia" panose="02040502050405020303" pitchFamily="18" charset="0"/>
              </a:rPr>
              <a:t>Francia Történeti Múzeum, Versailles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681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Vatikáni túra: Szent Péter bazilika, tér, dóm és barlangok | GetYourGuide">
            <a:extLst>
              <a:ext uri="{FF2B5EF4-FFF2-40B4-BE49-F238E27FC236}">
                <a16:creationId xmlns:a16="http://schemas.microsoft.com/office/drawing/2014/main" id="{0DC94E83-9B5D-4723-934E-D48080D1B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95300"/>
            <a:ext cx="1128712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0C917CA-D7A5-4971-8183-5DB05157743C}"/>
              </a:ext>
            </a:extLst>
          </p:cNvPr>
          <p:cNvSpPr txBox="1"/>
          <p:nvPr/>
        </p:nvSpPr>
        <p:spPr>
          <a:xfrm>
            <a:off x="654341" y="495300"/>
            <a:ext cx="469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chemeClr val="bg1"/>
                </a:solidFill>
                <a:latin typeface="Georgia" panose="02040502050405020303" pitchFamily="18" charset="0"/>
              </a:rPr>
              <a:t>Bernini</a:t>
            </a:r>
            <a:r>
              <a:rPr lang="hu-HU" dirty="0">
                <a:solidFill>
                  <a:schemeClr val="bg1"/>
                </a:solidFill>
                <a:latin typeface="Georgia" panose="02040502050405020303" pitchFamily="18" charset="0"/>
              </a:rPr>
              <a:t>: </a:t>
            </a:r>
            <a:r>
              <a:rPr lang="hu-HU" i="1" dirty="0">
                <a:solidFill>
                  <a:schemeClr val="bg1"/>
                </a:solidFill>
                <a:latin typeface="Georgia" panose="02040502050405020303" pitchFamily="18" charset="0"/>
              </a:rPr>
              <a:t>Szent Péter tér, Róma (1657-1667)</a:t>
            </a:r>
          </a:p>
        </p:txBody>
      </p:sp>
    </p:spTree>
    <p:extLst>
      <p:ext uri="{BB962C8B-B14F-4D97-AF65-F5344CB8AC3E}">
        <p14:creationId xmlns:p14="http://schemas.microsoft.com/office/powerpoint/2010/main" val="4258225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Ecstasy of Saint Teresa [Gian Lorenzo Bernini] | Sartle - Rogue Art History">
            <a:extLst>
              <a:ext uri="{FF2B5EF4-FFF2-40B4-BE49-F238E27FC236}">
                <a16:creationId xmlns:a16="http://schemas.microsoft.com/office/drawing/2014/main" id="{11DB80E8-5029-4753-BBB2-57AACCDBE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37" y="133349"/>
            <a:ext cx="4757957" cy="651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magyarkurir.hu/img1.php?id=64739&amp;v=1&amp;img=o_bernini_szent-terez-eksztazisa2.jpg">
            <a:extLst>
              <a:ext uri="{FF2B5EF4-FFF2-40B4-BE49-F238E27FC236}">
                <a16:creationId xmlns:a16="http://schemas.microsoft.com/office/drawing/2014/main" id="{8D621DB0-F57A-41E6-B158-705AAB2AA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2" b="9358"/>
          <a:stretch/>
        </p:blipFill>
        <p:spPr bwMode="auto">
          <a:xfrm>
            <a:off x="147390" y="161488"/>
            <a:ext cx="4976892" cy="651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iovanni Lorenzo Bernini - Wikiwand">
            <a:extLst>
              <a:ext uri="{FF2B5EF4-FFF2-40B4-BE49-F238E27FC236}">
                <a16:creationId xmlns:a16="http://schemas.microsoft.com/office/drawing/2014/main" id="{064E485C-FA15-4FE5-A9EF-808548A8B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711" r="512" b="13765"/>
          <a:stretch/>
        </p:blipFill>
        <p:spPr bwMode="auto">
          <a:xfrm>
            <a:off x="5687737" y="1818235"/>
            <a:ext cx="992202" cy="10569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3A99AA0E-9EE8-4CAB-A02F-7FADBF29B202}"/>
              </a:ext>
            </a:extLst>
          </p:cNvPr>
          <p:cNvSpPr/>
          <p:nvPr/>
        </p:nvSpPr>
        <p:spPr>
          <a:xfrm>
            <a:off x="5285837" y="3096326"/>
            <a:ext cx="181004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1600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Önarckép</a:t>
            </a:r>
            <a:r>
              <a:rPr lang="hu-HU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e, 1623 körül</a:t>
            </a:r>
            <a:endParaRPr lang="hu-HU" sz="1600" dirty="0">
              <a:latin typeface="Georgia" panose="02040502050405020303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C1E89E0-4072-4FF1-B586-587AE3C8F438}"/>
              </a:ext>
            </a:extLst>
          </p:cNvPr>
          <p:cNvSpPr txBox="1"/>
          <p:nvPr/>
        </p:nvSpPr>
        <p:spPr>
          <a:xfrm>
            <a:off x="4934565" y="283023"/>
            <a:ext cx="25484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Georgia" panose="02040502050405020303" pitchFamily="18" charset="0"/>
              </a:rPr>
              <a:t>Giovanni Lorenzo </a:t>
            </a:r>
            <a:r>
              <a:rPr lang="hu-HU" b="1" dirty="0" err="1">
                <a:latin typeface="Georgia" panose="02040502050405020303" pitchFamily="18" charset="0"/>
              </a:rPr>
              <a:t>Bernini</a:t>
            </a:r>
            <a:endParaRPr lang="hu-HU" b="1" dirty="0">
              <a:latin typeface="Georgia" panose="02040502050405020303" pitchFamily="18" charset="0"/>
            </a:endParaRPr>
          </a:p>
          <a:p>
            <a:pPr algn="ctr"/>
            <a:r>
              <a:rPr lang="hu-HU" dirty="0">
                <a:latin typeface="Georgia" panose="02040502050405020303" pitchFamily="18" charset="0"/>
              </a:rPr>
              <a:t>(1598-1660)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D8F88B2-987C-49A2-869A-5B30F3E19A7F}"/>
              </a:ext>
            </a:extLst>
          </p:cNvPr>
          <p:cNvSpPr txBox="1"/>
          <p:nvPr/>
        </p:nvSpPr>
        <p:spPr>
          <a:xfrm>
            <a:off x="5257675" y="4941068"/>
            <a:ext cx="1810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>
                <a:latin typeface="Georgia" panose="02040502050405020303" pitchFamily="18" charset="0"/>
              </a:rPr>
              <a:t>Szent Teréz extázisa</a:t>
            </a:r>
          </a:p>
          <a:p>
            <a:pPr algn="ctr"/>
            <a:r>
              <a:rPr lang="hu-HU" i="1" dirty="0">
                <a:latin typeface="Georgia" panose="02040502050405020303" pitchFamily="18" charset="0"/>
              </a:rPr>
              <a:t>1647-52</a:t>
            </a:r>
          </a:p>
          <a:p>
            <a:pPr algn="ctr"/>
            <a:r>
              <a:rPr lang="it-IT" dirty="0">
                <a:latin typeface="Georgia" panose="02040502050405020303" pitchFamily="18" charset="0"/>
              </a:rPr>
              <a:t>Santa Maria della Vittoria</a:t>
            </a:r>
            <a:r>
              <a:rPr lang="hu-HU" dirty="0">
                <a:latin typeface="Georgia" panose="02040502050405020303" pitchFamily="18" charset="0"/>
              </a:rPr>
              <a:t>, Róma</a:t>
            </a:r>
            <a:r>
              <a:rPr lang="it-IT" dirty="0"/>
              <a:t> </a:t>
            </a:r>
            <a:endParaRPr lang="hu-HU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811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1182</Words>
  <Application>Microsoft Office PowerPoint</Application>
  <PresentationFormat>Szélesvásznú</PresentationFormat>
  <Paragraphs>315</Paragraphs>
  <Slides>39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8" baseType="lpstr">
      <vt:lpstr>Arial</vt:lpstr>
      <vt:lpstr>Book Antiqua</vt:lpstr>
      <vt:lpstr>Brush Script MT</vt:lpstr>
      <vt:lpstr>Calibri</vt:lpstr>
      <vt:lpstr>Calibri Light</vt:lpstr>
      <vt:lpstr>Georgia</vt:lpstr>
      <vt:lpstr>Open sans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Kati</dc:creator>
  <cp:lastModifiedBy>Kati</cp:lastModifiedBy>
  <cp:revision>3</cp:revision>
  <dcterms:created xsi:type="dcterms:W3CDTF">2024-05-18T05:40:32Z</dcterms:created>
  <dcterms:modified xsi:type="dcterms:W3CDTF">2024-05-18T06:12:23Z</dcterms:modified>
</cp:coreProperties>
</file>