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AD27D-A403-4376-8953-EBC8302B5EC6}" type="datetimeFigureOut">
              <a:rPr lang="hu-HU" smtClean="0"/>
              <a:t>2024. 06. 21.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7621-65F9-4D9B-9435-A62A1802B0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109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AD27D-A403-4376-8953-EBC8302B5EC6}" type="datetimeFigureOut">
              <a:rPr lang="hu-HU" smtClean="0"/>
              <a:t>2024. 06. 21.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7621-65F9-4D9B-9435-A62A1802B0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738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AD27D-A403-4376-8953-EBC8302B5EC6}" type="datetimeFigureOut">
              <a:rPr lang="hu-HU" smtClean="0"/>
              <a:t>2024. 06. 21.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7621-65F9-4D9B-9435-A62A1802B0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4066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AD27D-A403-4376-8953-EBC8302B5EC6}" type="datetimeFigureOut">
              <a:rPr lang="hu-HU" smtClean="0"/>
              <a:t>2024. 06. 21.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7621-65F9-4D9B-9435-A62A1802B0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1243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AD27D-A403-4376-8953-EBC8302B5EC6}" type="datetimeFigureOut">
              <a:rPr lang="hu-HU" smtClean="0"/>
              <a:t>2024. 06. 21.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7621-65F9-4D9B-9435-A62A1802B0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7226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AD27D-A403-4376-8953-EBC8302B5EC6}" type="datetimeFigureOut">
              <a:rPr lang="hu-HU" smtClean="0"/>
              <a:t>2024. 06. 21.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7621-65F9-4D9B-9435-A62A1802B0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633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AD27D-A403-4376-8953-EBC8302B5EC6}" type="datetimeFigureOut">
              <a:rPr lang="hu-HU" smtClean="0"/>
              <a:t>2024. 06. 21.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7621-65F9-4D9B-9435-A62A1802B0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4922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AD27D-A403-4376-8953-EBC8302B5EC6}" type="datetimeFigureOut">
              <a:rPr lang="hu-HU" smtClean="0"/>
              <a:t>2024. 06. 21.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7621-65F9-4D9B-9435-A62A1802B0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5509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AD27D-A403-4376-8953-EBC8302B5EC6}" type="datetimeFigureOut">
              <a:rPr lang="hu-HU" smtClean="0"/>
              <a:t>2024. 06. 21.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7621-65F9-4D9B-9435-A62A1802B0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022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AD27D-A403-4376-8953-EBC8302B5EC6}" type="datetimeFigureOut">
              <a:rPr lang="hu-HU" smtClean="0"/>
              <a:t>2024. 06. 21.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7621-65F9-4D9B-9435-A62A1802B0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210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AD27D-A403-4376-8953-EBC8302B5EC6}" type="datetimeFigureOut">
              <a:rPr lang="hu-HU" smtClean="0"/>
              <a:t>2024. 06. 21.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7621-65F9-4D9B-9435-A62A1802B0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4435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AD27D-A403-4376-8953-EBC8302B5EC6}" type="datetimeFigureOut">
              <a:rPr lang="hu-HU" smtClean="0"/>
              <a:t>2024. 06. 21.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47621-65F9-4D9B-9435-A62A1802B0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33208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/>
              <a:t>Klasszicizmus a drámairodalomban</a:t>
            </a:r>
            <a:endParaRPr lang="hu-HU" b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971600" y="5589240"/>
            <a:ext cx="3006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Szalai Lászlóné Lenke 2024</a:t>
            </a:r>
            <a:endParaRPr lang="hu-HU" sz="2000" b="1" dirty="0"/>
          </a:p>
        </p:txBody>
      </p:sp>
    </p:spTree>
    <p:extLst>
      <p:ext uri="{BB962C8B-B14F-4D97-AF65-F5344CB8AC3E}">
        <p14:creationId xmlns:p14="http://schemas.microsoft.com/office/powerpoint/2010/main" val="2643041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3600" b="1" dirty="0" err="1" smtClean="0"/>
              <a:t>Molière</a:t>
            </a:r>
            <a:r>
              <a:rPr lang="hu-HU" sz="4800" b="1" dirty="0" smtClean="0"/>
              <a:t/>
            </a:r>
            <a:br>
              <a:rPr lang="hu-HU" sz="4800" b="1" dirty="0" smtClean="0"/>
            </a:br>
            <a:r>
              <a:rPr lang="hu-HU" sz="2000" dirty="0" smtClean="0"/>
              <a:t>1622-1673</a:t>
            </a:r>
            <a:br>
              <a:rPr lang="hu-HU" sz="2000" dirty="0" smtClean="0"/>
            </a:br>
            <a:r>
              <a:rPr lang="hu-HU" sz="2000" dirty="0" smtClean="0"/>
              <a:t>A francia klasszicista komédia megteremtője</a:t>
            </a:r>
            <a:endParaRPr lang="hu-HU" b="1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95383" y="2052638"/>
            <a:ext cx="2774567" cy="4195762"/>
          </a:xfrm>
        </p:spPr>
      </p:pic>
    </p:spTree>
    <p:extLst>
      <p:ext uri="{BB962C8B-B14F-4D97-AF65-F5344CB8AC3E}">
        <p14:creationId xmlns:p14="http://schemas.microsoft.com/office/powerpoint/2010/main" val="417138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90202" y="734095"/>
            <a:ext cx="4946366" cy="54220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3600" dirty="0" smtClean="0"/>
              <a:t>A francia klasszicista dráma: </a:t>
            </a:r>
          </a:p>
          <a:p>
            <a:pPr marL="0" indent="0">
              <a:buNone/>
            </a:pPr>
            <a:r>
              <a:rPr lang="hu-HU" sz="3600" dirty="0" smtClean="0"/>
              <a:t>       </a:t>
            </a:r>
          </a:p>
          <a:p>
            <a:r>
              <a:rPr lang="hu-HU" sz="2400" dirty="0" smtClean="0"/>
              <a:t>Nemes egyszerűség, csendes nagyság</a:t>
            </a:r>
          </a:p>
          <a:p>
            <a:r>
              <a:rPr lang="hu-HU" sz="2400" dirty="0" smtClean="0"/>
              <a:t>Egyensúly, harmónia teremtés</a:t>
            </a:r>
          </a:p>
          <a:p>
            <a:r>
              <a:rPr lang="hu-HU" sz="2400" dirty="0" smtClean="0"/>
              <a:t>Visszafogottság, szenvedély mentesség</a:t>
            </a:r>
          </a:p>
          <a:p>
            <a:r>
              <a:rPr lang="hu-HU" sz="2400" dirty="0" smtClean="0"/>
              <a:t>Antik mintakövetés: a cselekmény egy helyen, egy időben, egy szálon</a:t>
            </a:r>
          </a:p>
          <a:p>
            <a:r>
              <a:rPr lang="hu-HU" sz="2400" dirty="0" smtClean="0"/>
              <a:t>Feladat: formában fegyelmet, tartalomban minőséget alkotni.</a:t>
            </a:r>
            <a:endParaRPr lang="hu-HU" sz="24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36568" y="1506876"/>
            <a:ext cx="3294528" cy="2470896"/>
          </a:xfrm>
          <a:prstGeom prst="rect">
            <a:avLst/>
          </a:prstGeom>
        </p:spPr>
      </p:pic>
      <p:sp>
        <p:nvSpPr>
          <p:cNvPr id="2" name="Szövegdoboz 1"/>
          <p:cNvSpPr txBox="1"/>
          <p:nvPr/>
        </p:nvSpPr>
        <p:spPr>
          <a:xfrm>
            <a:off x="6178099" y="3977773"/>
            <a:ext cx="2525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err="1"/>
              <a:t>Boileau</a:t>
            </a:r>
            <a:r>
              <a:rPr lang="hu-HU" sz="2400" dirty="0"/>
              <a:t> </a:t>
            </a:r>
            <a:r>
              <a:rPr lang="hu-HU" sz="2400" dirty="0" smtClean="0"/>
              <a:t>1636-1711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5899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flipV="1">
            <a:off x="484584" y="-739588"/>
            <a:ext cx="7053542" cy="443753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61941" y="1162836"/>
            <a:ext cx="7379594" cy="116951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2400" dirty="0" smtClean="0"/>
              <a:t> Jean Racine (1639-1699)                      Pierre </a:t>
            </a:r>
            <a:r>
              <a:rPr lang="hu-HU" sz="2400" dirty="0" err="1" smtClean="0"/>
              <a:t>Corneille</a:t>
            </a:r>
            <a:r>
              <a:rPr lang="hu-HU" sz="2400" dirty="0" smtClean="0"/>
              <a:t> (1606-1684)</a:t>
            </a:r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8278" y="2240734"/>
            <a:ext cx="3924733" cy="3455894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756" y="2240734"/>
            <a:ext cx="2579429" cy="34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57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flipV="1">
            <a:off x="484584" y="-1143000"/>
            <a:ext cx="7053542" cy="779929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84584" y="618376"/>
            <a:ext cx="3721048" cy="59391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3200" dirty="0" smtClean="0"/>
              <a:t>A dráma sajátosságai:</a:t>
            </a:r>
          </a:p>
          <a:p>
            <a:pPr marL="0" indent="0">
              <a:buNone/>
            </a:pPr>
            <a:endParaRPr lang="hu-HU" sz="3200" dirty="0" smtClean="0"/>
          </a:p>
          <a:p>
            <a:r>
              <a:rPr lang="hu-HU" sz="2400" dirty="0" smtClean="0"/>
              <a:t>Monológok, dialógok, konfliktus</a:t>
            </a:r>
          </a:p>
          <a:p>
            <a:r>
              <a:rPr lang="hu-HU" sz="2400" dirty="0" smtClean="0"/>
              <a:t>Színpadra szánt</a:t>
            </a:r>
          </a:p>
          <a:p>
            <a:r>
              <a:rPr lang="hu-HU" sz="2400" dirty="0" smtClean="0"/>
              <a:t>Szerzői utasítások</a:t>
            </a:r>
          </a:p>
          <a:p>
            <a:r>
              <a:rPr lang="hu-HU" sz="2400" i="1" dirty="0" smtClean="0"/>
              <a:t>Tragédia, komédia</a:t>
            </a: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4574556" y="618376"/>
            <a:ext cx="3721048" cy="59391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hu-HU" sz="3200" dirty="0" smtClean="0"/>
              <a:t>A tragédia jellemzői:</a:t>
            </a:r>
          </a:p>
          <a:p>
            <a:pPr marL="0" indent="0">
              <a:buFont typeface="Wingdings 3" charset="2"/>
              <a:buNone/>
            </a:pPr>
            <a:endParaRPr lang="hu-HU" sz="3200" dirty="0" smtClean="0"/>
          </a:p>
          <a:p>
            <a:r>
              <a:rPr lang="hu-HU" sz="2400" dirty="0" smtClean="0"/>
              <a:t>Szereplők, hármas egység,</a:t>
            </a:r>
          </a:p>
          <a:p>
            <a:r>
              <a:rPr lang="hu-HU" sz="2400" dirty="0" smtClean="0"/>
              <a:t>Ünnepélyesség, következetesség</a:t>
            </a:r>
          </a:p>
          <a:p>
            <a:r>
              <a:rPr lang="hu-HU" sz="2400" dirty="0" smtClean="0"/>
              <a:t>Zene nincs</a:t>
            </a:r>
          </a:p>
          <a:p>
            <a:r>
              <a:rPr lang="hu-HU" sz="2400" dirty="0" smtClean="0"/>
              <a:t>Rímes verses forma</a:t>
            </a:r>
          </a:p>
          <a:p>
            <a:r>
              <a:rPr lang="hu-HU" sz="2400" dirty="0" smtClean="0"/>
              <a:t>Szereplők végletes jellemek, szerelem és becsület konfliktusa</a:t>
            </a:r>
          </a:p>
          <a:p>
            <a:r>
              <a:rPr lang="hu-HU" sz="2400" dirty="0" smtClean="0"/>
              <a:t>Gyönyörködtet és tanít.</a:t>
            </a:r>
          </a:p>
        </p:txBody>
      </p:sp>
    </p:spTree>
    <p:extLst>
      <p:ext uri="{BB962C8B-B14F-4D97-AF65-F5344CB8AC3E}">
        <p14:creationId xmlns:p14="http://schemas.microsoft.com/office/powerpoint/2010/main" val="64088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flipV="1">
            <a:off x="484584" y="-672353"/>
            <a:ext cx="7053542" cy="336177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19608" y="570648"/>
            <a:ext cx="7194490" cy="56884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200" dirty="0" smtClean="0"/>
              <a:t>A komédia jellemzői:</a:t>
            </a:r>
          </a:p>
          <a:p>
            <a:pPr marL="0" indent="0">
              <a:buNone/>
            </a:pPr>
            <a:endParaRPr lang="hu-HU" sz="3200" dirty="0" smtClean="0"/>
          </a:p>
          <a:p>
            <a:r>
              <a:rPr lang="hu-HU" sz="2400" dirty="0" smtClean="0"/>
              <a:t>Témája, szereplői</a:t>
            </a:r>
          </a:p>
          <a:p>
            <a:r>
              <a:rPr lang="hu-HU" sz="2400" dirty="0" smtClean="0"/>
              <a:t>Verses forma /többnyire/</a:t>
            </a:r>
          </a:p>
          <a:p>
            <a:r>
              <a:rPr lang="hu-HU" sz="2400" dirty="0" smtClean="0"/>
              <a:t>Túlzás, értelemtől eltérés</a:t>
            </a:r>
          </a:p>
          <a:p>
            <a:r>
              <a:rPr lang="hu-HU" sz="2400" dirty="0" smtClean="0"/>
              <a:t>Csodálatos fordulatok</a:t>
            </a:r>
          </a:p>
          <a:p>
            <a:r>
              <a:rPr lang="hu-HU" sz="2400" dirty="0" smtClean="0"/>
              <a:t>Helyzet és jellemkomikum</a:t>
            </a:r>
          </a:p>
          <a:p>
            <a:r>
              <a:rPr lang="hu-HU" sz="2400" dirty="0" smtClean="0"/>
              <a:t>Deus ex machina</a:t>
            </a:r>
          </a:p>
          <a:p>
            <a:pPr marL="0" indent="0">
              <a:buNone/>
            </a:pPr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A komédia az egyetlen műfaj, amely a népi bohózat hagyományainak felkarolásával és tovább fejlesztésével lehetőséget adott a népi kritika kifejezésére.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26751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3848" y="-941295"/>
            <a:ext cx="7053542" cy="524436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87080" y="703730"/>
            <a:ext cx="7940801" cy="5130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200" dirty="0" smtClean="0"/>
              <a:t>A francia színház sajátosságai:</a:t>
            </a:r>
          </a:p>
          <a:p>
            <a:pPr marL="0" indent="0">
              <a:buNone/>
            </a:pPr>
            <a:endParaRPr lang="hu-HU" sz="3200" dirty="0" smtClean="0"/>
          </a:p>
          <a:p>
            <a:r>
              <a:rPr lang="hu-HU" sz="2400" dirty="0" smtClean="0"/>
              <a:t>Függöny, díszlet, kellékek</a:t>
            </a:r>
          </a:p>
          <a:p>
            <a:r>
              <a:rPr lang="hu-HU" sz="2400" dirty="0" smtClean="0"/>
              <a:t>Nők a női szerepben</a:t>
            </a:r>
          </a:p>
          <a:p>
            <a:r>
              <a:rPr lang="hu-HU" sz="2400" dirty="0" smtClean="0"/>
              <a:t>Ruházat</a:t>
            </a:r>
          </a:p>
          <a:p>
            <a:r>
              <a:rPr lang="hu-HU" sz="2400" dirty="0" smtClean="0"/>
              <a:t>Felvonások</a:t>
            </a:r>
          </a:p>
          <a:p>
            <a:r>
              <a:rPr lang="hu-HU" sz="2400" dirty="0" smtClean="0"/>
              <a:t>Nézők ruházata</a:t>
            </a:r>
          </a:p>
          <a:p>
            <a:r>
              <a:rPr lang="hu-HU" sz="2400" dirty="0" smtClean="0"/>
              <a:t>Mértéktartás elve</a:t>
            </a:r>
          </a:p>
          <a:p>
            <a:r>
              <a:rPr lang="hu-HU" sz="2400" dirty="0" smtClean="0"/>
              <a:t>Szórakoztat és tanít</a:t>
            </a:r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38642" y="703731"/>
            <a:ext cx="1675840" cy="2837401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 flipV="1">
            <a:off x="4558942" y="3711390"/>
            <a:ext cx="3255539" cy="2725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35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176</Words>
  <Application>Microsoft Office PowerPoint</Application>
  <PresentationFormat>Diavetítés a képernyőre (4:3 oldalarány)</PresentationFormat>
  <Paragraphs>46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Klasszicizmus a drámairodalomban</vt:lpstr>
      <vt:lpstr>Molière 1622-1673 A francia klasszicista komédia megteremtője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Klasszicizmus a drámairodalomban</dc:title>
  <dc:creator>Judit</dc:creator>
  <cp:lastModifiedBy>Judit</cp:lastModifiedBy>
  <cp:revision>2</cp:revision>
  <dcterms:created xsi:type="dcterms:W3CDTF">2024-06-21T11:02:37Z</dcterms:created>
  <dcterms:modified xsi:type="dcterms:W3CDTF">2024-06-21T11:06:49Z</dcterms:modified>
</cp:coreProperties>
</file>