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5" r:id="rId10"/>
    <p:sldId id="264" r:id="rId11"/>
    <p:sldId id="263" r:id="rId12"/>
    <p:sldId id="327" r:id="rId13"/>
    <p:sldId id="268" r:id="rId14"/>
    <p:sldId id="267" r:id="rId15"/>
    <p:sldId id="271" r:id="rId16"/>
    <p:sldId id="269" r:id="rId17"/>
    <p:sldId id="272" r:id="rId18"/>
    <p:sldId id="270" r:id="rId19"/>
    <p:sldId id="273" r:id="rId20"/>
    <p:sldId id="274" r:id="rId21"/>
    <p:sldId id="275" r:id="rId22"/>
    <p:sldId id="277" r:id="rId23"/>
    <p:sldId id="276" r:id="rId24"/>
    <p:sldId id="278" r:id="rId25"/>
    <p:sldId id="279" r:id="rId26"/>
    <p:sldId id="283" r:id="rId27"/>
    <p:sldId id="280" r:id="rId28"/>
    <p:sldId id="281" r:id="rId29"/>
    <p:sldId id="284" r:id="rId30"/>
    <p:sldId id="282" r:id="rId31"/>
    <p:sldId id="286" r:id="rId32"/>
    <p:sldId id="287" r:id="rId33"/>
    <p:sldId id="285" r:id="rId34"/>
    <p:sldId id="288" r:id="rId35"/>
    <p:sldId id="289" r:id="rId36"/>
    <p:sldId id="292" r:id="rId37"/>
    <p:sldId id="291" r:id="rId38"/>
    <p:sldId id="290" r:id="rId39"/>
    <p:sldId id="294" r:id="rId40"/>
    <p:sldId id="296" r:id="rId41"/>
    <p:sldId id="295" r:id="rId42"/>
    <p:sldId id="297" r:id="rId43"/>
    <p:sldId id="293" r:id="rId44"/>
    <p:sldId id="298" r:id="rId45"/>
    <p:sldId id="299" r:id="rId46"/>
    <p:sldId id="300" r:id="rId47"/>
    <p:sldId id="301" r:id="rId48"/>
    <p:sldId id="303" r:id="rId49"/>
    <p:sldId id="302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54" d="100"/>
          <a:sy n="54" d="100"/>
        </p:scale>
        <p:origin x="-1133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C693-7113-4409-B249-75243E88D26E}" type="datetimeFigureOut">
              <a:rPr lang="hu-HU" smtClean="0"/>
              <a:pPr/>
              <a:t>2024.04.08.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E20F-B642-48CF-BD42-0AC515C2C6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C693-7113-4409-B249-75243E88D26E}" type="datetimeFigureOut">
              <a:rPr lang="hu-HU" smtClean="0"/>
              <a:pPr/>
              <a:t>2024.04.08.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E20F-B642-48CF-BD42-0AC515C2C6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C693-7113-4409-B249-75243E88D26E}" type="datetimeFigureOut">
              <a:rPr lang="hu-HU" smtClean="0"/>
              <a:pPr/>
              <a:t>2024.04.08.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E20F-B642-48CF-BD42-0AC515C2C6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C693-7113-4409-B249-75243E88D26E}" type="datetimeFigureOut">
              <a:rPr lang="hu-HU" smtClean="0"/>
              <a:pPr/>
              <a:t>2024.04.08.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E20F-B642-48CF-BD42-0AC515C2C6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C693-7113-4409-B249-75243E88D26E}" type="datetimeFigureOut">
              <a:rPr lang="hu-HU" smtClean="0"/>
              <a:pPr/>
              <a:t>2024.04.08.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E20F-B642-48CF-BD42-0AC515C2C6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C693-7113-4409-B249-75243E88D26E}" type="datetimeFigureOut">
              <a:rPr lang="hu-HU" smtClean="0"/>
              <a:pPr/>
              <a:t>2024.04.08.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E20F-B642-48CF-BD42-0AC515C2C6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C693-7113-4409-B249-75243E88D26E}" type="datetimeFigureOut">
              <a:rPr lang="hu-HU" smtClean="0"/>
              <a:pPr/>
              <a:t>2024.04.08.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E20F-B642-48CF-BD42-0AC515C2C6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C693-7113-4409-B249-75243E88D26E}" type="datetimeFigureOut">
              <a:rPr lang="hu-HU" smtClean="0"/>
              <a:pPr/>
              <a:t>2024.04.08.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E20F-B642-48CF-BD42-0AC515C2C6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C693-7113-4409-B249-75243E88D26E}" type="datetimeFigureOut">
              <a:rPr lang="hu-HU" smtClean="0"/>
              <a:pPr/>
              <a:t>2024.04.08.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E20F-B642-48CF-BD42-0AC515C2C6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C693-7113-4409-B249-75243E88D26E}" type="datetimeFigureOut">
              <a:rPr lang="hu-HU" smtClean="0"/>
              <a:pPr/>
              <a:t>2024.04.08.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E20F-B642-48CF-BD42-0AC515C2C6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C693-7113-4409-B249-75243E88D26E}" type="datetimeFigureOut">
              <a:rPr lang="hu-HU" smtClean="0"/>
              <a:pPr/>
              <a:t>2024.04.08.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E20F-B642-48CF-BD42-0AC515C2C6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1C693-7113-4409-B249-75243E88D26E}" type="datetimeFigureOut">
              <a:rPr lang="hu-HU" smtClean="0"/>
              <a:pPr/>
              <a:t>2024.04.08.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7E20F-B642-48CF-BD42-0AC515C2C6C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utcater.hu/budapest/v-kerulet/epuletek/apaczai-csere-janos-utca-15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zda.hu/hu/zda-project/palazzo-dorottya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piteszforum.hu/dorottya-haz-a-belvarosban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odalmiradio.hu/femis/muveszetek/4muveszek/p_menu/pollack/04pollack.ht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varosban.blog.hu/2012/01/24/budapest_legszebb_lepcsohazai_kossuth_lajos_utca_3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zepmagyarorszag.hu/magyar/oldalak/habsburg_kastely_alcsut_arboretum_jozsef_nador/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latin typeface="Arial Black" pitchFamily="34" charset="0"/>
              </a:rPr>
              <a:t>POLLACK MIHÁLY</a:t>
            </a:r>
            <a:endParaRPr lang="hu-HU" dirty="0">
              <a:latin typeface="Arial Black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9512" y="4653136"/>
            <a:ext cx="8964488" cy="1752600"/>
          </a:xfrm>
        </p:spPr>
        <p:txBody>
          <a:bodyPr/>
          <a:lstStyle/>
          <a:p>
            <a:r>
              <a:rPr lang="nb-NO" b="1" dirty="0" smtClean="0">
                <a:solidFill>
                  <a:schemeClr val="tx1"/>
                </a:solidFill>
              </a:rPr>
              <a:t> 1773. augusztus 30. Bécs </a:t>
            </a:r>
            <a:r>
              <a:rPr lang="hu-HU" b="1" dirty="0" smtClean="0">
                <a:solidFill>
                  <a:schemeClr val="tx1"/>
                </a:solidFill>
              </a:rPr>
              <a:t>-</a:t>
            </a:r>
            <a:r>
              <a:rPr lang="nb-NO" b="1" dirty="0" smtClean="0">
                <a:solidFill>
                  <a:schemeClr val="tx1"/>
                </a:solidFill>
              </a:rPr>
              <a:t> 1855. január 3.</a:t>
            </a:r>
            <a:r>
              <a:rPr lang="hu-HU" b="1" dirty="0" smtClean="0">
                <a:solidFill>
                  <a:schemeClr val="tx1"/>
                </a:solidFill>
              </a:rPr>
              <a:t>Pest</a:t>
            </a:r>
            <a:endParaRPr lang="hu-H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otó a következőről: Museum Garde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32956" y="0"/>
            <a:ext cx="5143499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490008"/>
            <a:ext cx="3707904" cy="1635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 Mihály</a:t>
            </a:r>
            <a:endParaRPr lang="hu-HU" sz="2400" b="1" dirty="0"/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 </a:t>
            </a:r>
            <a:r>
              <a:rPr lang="hu-HU" sz="2400" dirty="0" smtClean="0"/>
              <a:t>(tervező)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Nemzeti Múzeum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Budapest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1837–47 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ot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618" y="692696"/>
            <a:ext cx="7900764" cy="592557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Pollack  Mihály</a:t>
            </a:r>
            <a:r>
              <a:rPr lang="hu-HU" sz="2400" b="1" dirty="0" smtClean="0"/>
              <a:t>:  </a:t>
            </a:r>
            <a:r>
              <a:rPr lang="hu-HU" sz="2400" dirty="0" smtClean="0"/>
              <a:t>(tervező), Nemzeti Múzeum, Budapest,</a:t>
            </a:r>
            <a:r>
              <a:rPr lang="hu-HU" sz="2400" dirty="0"/>
              <a:t> </a:t>
            </a:r>
            <a:r>
              <a:rPr lang="hu-HU" sz="2400" dirty="0" smtClean="0"/>
              <a:t>1837–47 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s://epiteszforum.hu/uploads/images/2021/07/1920_epiteszforum-dinasztiak-pollackok-es-ungerek--becsbol-milanobol-pestrol--0-110-2021-07-25-094603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971600" y="980728"/>
            <a:ext cx="7200800" cy="5655629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179512" y="188640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u-HU" sz="2400" b="1" dirty="0" smtClean="0"/>
              <a:t>Budapest, Sándor-palota </a:t>
            </a:r>
            <a:r>
              <a:rPr lang="hu-HU" sz="2400" dirty="0" smtClean="0"/>
              <a:t>1915 körül, tervező: Johann </a:t>
            </a:r>
            <a:r>
              <a:rPr lang="hu-HU" sz="2400" dirty="0" err="1" smtClean="0"/>
              <a:t>Aman</a:t>
            </a:r>
            <a:r>
              <a:rPr lang="hu-HU" sz="2400" dirty="0" smtClean="0"/>
              <a:t> és </a:t>
            </a:r>
            <a:r>
              <a:rPr lang="hu-HU" sz="2400" b="1" u="sng" dirty="0" smtClean="0"/>
              <a:t>Pollack</a:t>
            </a:r>
            <a:r>
              <a:rPr lang="hu-HU" sz="2400" dirty="0" smtClean="0"/>
              <a:t> Mihály  </a:t>
            </a:r>
            <a:r>
              <a:rPr lang="hu-HU" sz="2400" dirty="0" err="1" smtClean="0"/>
              <a:t>Potzner</a:t>
            </a:r>
            <a:r>
              <a:rPr lang="hu-HU" sz="2400" dirty="0" smtClean="0"/>
              <a:t> Ferenc (FSZEK Budapest Gyűjtemény)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e/eb/Budapest_Sandor_Palai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967" y="908720"/>
            <a:ext cx="8344065" cy="5688632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</a:t>
            </a:r>
            <a:r>
              <a:rPr lang="hu-HU" sz="2400" b="1" u="sng" dirty="0"/>
              <a:t>Mihály</a:t>
            </a:r>
            <a:r>
              <a:rPr lang="hu-HU" sz="2400" b="1" dirty="0"/>
              <a:t>, Johann </a:t>
            </a:r>
            <a:r>
              <a:rPr lang="hu-HU" sz="2400" b="1" dirty="0" err="1"/>
              <a:t>Aman</a:t>
            </a:r>
            <a:r>
              <a:rPr lang="hu-HU" sz="2400" b="1" dirty="0"/>
              <a:t>, </a:t>
            </a:r>
            <a:r>
              <a:rPr lang="hu-HU" sz="2400" b="1" dirty="0" err="1"/>
              <a:t>Potzner</a:t>
            </a:r>
            <a:r>
              <a:rPr lang="hu-HU" sz="2400" b="1" dirty="0"/>
              <a:t> </a:t>
            </a:r>
            <a:r>
              <a:rPr lang="hu-HU" sz="2400" b="1" dirty="0" smtClean="0"/>
              <a:t>Ferenc</a:t>
            </a:r>
            <a:r>
              <a:rPr lang="hu-HU" sz="2400" dirty="0" smtClean="0"/>
              <a:t>:  </a:t>
            </a:r>
            <a:r>
              <a:rPr lang="hu-HU" sz="2400" b="1" dirty="0" smtClean="0"/>
              <a:t>A budai Sándor palota </a:t>
            </a:r>
            <a:r>
              <a:rPr lang="hu-HU" sz="2400" dirty="0" smtClean="0"/>
              <a:t>1803–1806, Budapest</a:t>
            </a:r>
            <a:r>
              <a:rPr lang="hu-HU" sz="2400" dirty="0"/>
              <a:t>, Szent György tér 1-2.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ot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0" y="83417"/>
            <a:ext cx="5018373" cy="6691165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412776"/>
            <a:ext cx="3779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Mihály</a:t>
            </a:r>
            <a:endParaRPr lang="hu-HU" sz="2400" b="1" dirty="0"/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b="1" dirty="0"/>
              <a:t>Johann </a:t>
            </a:r>
            <a:r>
              <a:rPr lang="hu-HU" sz="2400" b="1" dirty="0" err="1"/>
              <a:t>Aman</a:t>
            </a:r>
            <a:r>
              <a:rPr lang="hu-HU" sz="2400" b="1" dirty="0"/>
              <a:t>, </a:t>
            </a:r>
            <a:r>
              <a:rPr lang="hu-HU" sz="2400" b="1" dirty="0" err="1"/>
              <a:t>Potzner</a:t>
            </a:r>
            <a:r>
              <a:rPr lang="hu-HU" sz="2400" b="1" dirty="0"/>
              <a:t> </a:t>
            </a:r>
            <a:r>
              <a:rPr lang="hu-HU" sz="2400" b="1" dirty="0" smtClean="0"/>
              <a:t>Ferenc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b="1" dirty="0" smtClean="0"/>
              <a:t>A budai Sándor palota </a:t>
            </a:r>
            <a:r>
              <a:rPr lang="hu-HU" sz="2400" dirty="0" smtClean="0"/>
              <a:t>1803–1806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Budapest</a:t>
            </a:r>
            <a:endParaRPr lang="hu-HU" sz="2400" dirty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dirty="0"/>
              <a:t>Szent György tér 1-2.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2400"/>
              </a:lnSpc>
            </a:pPr>
            <a:r>
              <a:rPr lang="hu-HU" sz="2400" b="1" u="sng" dirty="0" smtClean="0"/>
              <a:t>Pollack Mihály</a:t>
            </a:r>
            <a:r>
              <a:rPr lang="hu-HU" sz="2400" b="1" dirty="0" smtClean="0"/>
              <a:t>,</a:t>
            </a:r>
            <a:r>
              <a:rPr lang="hu-HU" sz="2400" dirty="0" smtClean="0"/>
              <a:t> (tervező): </a:t>
            </a:r>
            <a:r>
              <a:rPr lang="hu-HU" sz="2400" b="1" dirty="0" smtClean="0"/>
              <a:t>Budapest, </a:t>
            </a:r>
            <a:r>
              <a:rPr lang="hu-HU" sz="2400" b="1" dirty="0" err="1" smtClean="0"/>
              <a:t>Ludoviceum</a:t>
            </a:r>
            <a:r>
              <a:rPr lang="hu-HU" sz="2400" b="1" dirty="0" smtClean="0"/>
              <a:t> (ma: Nemzeti Közszolgálati Egyetem) </a:t>
            </a:r>
            <a:r>
              <a:rPr lang="hu-HU" sz="2400" dirty="0" smtClean="0"/>
              <a:t>1890 körül, (</a:t>
            </a:r>
            <a:r>
              <a:rPr lang="hu-HU" sz="2400" dirty="0" err="1" smtClean="0"/>
              <a:t>Klösz</a:t>
            </a:r>
            <a:r>
              <a:rPr lang="hu-HU" sz="2400" dirty="0" smtClean="0"/>
              <a:t> György felvétele, FSZEK Budapest)</a:t>
            </a:r>
            <a:endParaRPr lang="hu-HU" sz="2400" dirty="0"/>
          </a:p>
        </p:txBody>
      </p:sp>
      <p:pic>
        <p:nvPicPr>
          <p:cNvPr id="73730" name="Picture 2" descr="https://epiteszforum.hu/uploads/images/2021/07/1920_epiteszforum-dinasztiak-pollackok-es-ungerek--becsbol-milanobol-pestrol--3-140-2021-07-25-09460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8075" y="1772816"/>
            <a:ext cx="8784976" cy="3670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Budapest Ludoviceum 19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238678"/>
            <a:ext cx="7992888" cy="5275307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404664"/>
            <a:ext cx="8964488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Budapest, </a:t>
            </a:r>
            <a:r>
              <a:rPr lang="hu-HU" sz="2400" b="1" dirty="0" err="1" smtClean="0"/>
              <a:t>Ludoviceum</a:t>
            </a:r>
            <a:r>
              <a:rPr lang="hu-HU" sz="2400" b="1" dirty="0" smtClean="0"/>
              <a:t> </a:t>
            </a:r>
            <a:r>
              <a:rPr lang="hu-HU" sz="2400" dirty="0" smtClean="0"/>
              <a:t>- 1913 </a:t>
            </a:r>
            <a:r>
              <a:rPr lang="hu-HU" sz="2400" b="1" dirty="0" smtClean="0"/>
              <a:t>(Magyar Királyi Honvéd Ludovika Akadémia). </a:t>
            </a:r>
            <a:r>
              <a:rPr lang="hu-HU" sz="2400" dirty="0" smtClean="0"/>
              <a:t>Korabeli képeslap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Mihály</a:t>
            </a:r>
            <a:r>
              <a:rPr lang="hu-HU" sz="2400" b="1" dirty="0" smtClean="0"/>
              <a:t>,</a:t>
            </a:r>
            <a:r>
              <a:rPr lang="hu-HU" sz="2400" dirty="0" smtClean="0"/>
              <a:t> (tervező): </a:t>
            </a:r>
            <a:r>
              <a:rPr lang="hu-HU" sz="2400" b="1" dirty="0" smtClean="0"/>
              <a:t>Budapest, </a:t>
            </a:r>
            <a:r>
              <a:rPr lang="hu-HU" sz="2400" b="1" dirty="0" err="1" smtClean="0"/>
              <a:t>Ludoviceum</a:t>
            </a:r>
            <a:r>
              <a:rPr lang="hu-HU" sz="2400" b="1" dirty="0" smtClean="0"/>
              <a:t>, (ma: Nemzeti Közszolgálati Egyetem), </a:t>
            </a:r>
            <a:r>
              <a:rPr lang="hu-HU" sz="2400" dirty="0" smtClean="0"/>
              <a:t>A </a:t>
            </a:r>
            <a:r>
              <a:rPr lang="hu-HU" sz="2400" dirty="0"/>
              <a:t>Ludovika az Orczy-kert </a:t>
            </a:r>
            <a:r>
              <a:rPr lang="hu-HU" sz="2400" dirty="0" smtClean="0"/>
              <a:t>felől, 2007 </a:t>
            </a:r>
            <a:endParaRPr lang="hu-HU" sz="2400" dirty="0"/>
          </a:p>
        </p:txBody>
      </p:sp>
      <p:pic>
        <p:nvPicPr>
          <p:cNvPr id="34820" name="Picture 4" descr="https://upload.wikimedia.org/wikipedia/commons/9/92/Ludovika_PB010335-1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622" y="1268760"/>
            <a:ext cx="8716755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s://www.uni-nke.hu/image/uni-nke-hu/20190613-00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7652" name="Picture 4" descr="https://www.uni-nke.hu/image/uni-nke-hu/20190613-00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3227" y="1052736"/>
            <a:ext cx="7477545" cy="5604267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89756" y="260648"/>
            <a:ext cx="8964488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Mihály</a:t>
            </a:r>
            <a:r>
              <a:rPr lang="hu-HU" sz="2400" b="1" dirty="0" smtClean="0"/>
              <a:t>,</a:t>
            </a:r>
            <a:r>
              <a:rPr lang="hu-HU" sz="2400" dirty="0" smtClean="0"/>
              <a:t> (tervező): </a:t>
            </a:r>
            <a:r>
              <a:rPr lang="hu-HU" sz="2400" b="1" dirty="0" smtClean="0"/>
              <a:t>Budapest, </a:t>
            </a:r>
            <a:r>
              <a:rPr lang="hu-HU" sz="2400" b="1" dirty="0" err="1" smtClean="0"/>
              <a:t>Ludoviceum</a:t>
            </a:r>
            <a:r>
              <a:rPr lang="hu-HU" sz="2400" b="1" dirty="0" smtClean="0"/>
              <a:t>, (ma: Nemzeti Közszolgálati Egyetem)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s://epiteszforum.hu/uploads/images/2021/07/1920_epiteszforum-dinasztiak-pollackok-es-ungerek--becsbol-milanobol-pestrol--9-100-2021-07-25-0945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642" y="1131366"/>
            <a:ext cx="8479568" cy="5465986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2400"/>
              </a:lnSpc>
            </a:pPr>
            <a:r>
              <a:rPr lang="hu-HU" sz="2400" b="1" dirty="0" smtClean="0"/>
              <a:t>A Deák téri evangélikus templom,</a:t>
            </a:r>
            <a:r>
              <a:rPr lang="hu-HU" sz="2400" dirty="0" smtClean="0"/>
              <a:t> (épült:1799-1808),</a:t>
            </a:r>
            <a:r>
              <a:rPr lang="hu-HU" sz="2400" b="1" dirty="0" smtClean="0"/>
              <a:t> 1873-ban, tervező és építő: Krausz János, </a:t>
            </a:r>
            <a:r>
              <a:rPr lang="hu-HU" sz="2400" b="1" u="sng" dirty="0" smtClean="0"/>
              <a:t>Pollack Mihály </a:t>
            </a:r>
            <a:r>
              <a:rPr lang="hu-HU" sz="2400" b="1" dirty="0" smtClean="0"/>
              <a:t>és Hild József,</a:t>
            </a:r>
            <a:r>
              <a:rPr lang="hu-HU" sz="2400" dirty="0" smtClean="0"/>
              <a:t> 1799-1808</a:t>
            </a:r>
            <a:r>
              <a:rPr lang="hu-HU" sz="2400" b="1" dirty="0" smtClean="0"/>
              <a:t> (Budapest Főváros Levéltára)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6/60/Mih%C3%A1ly_Pollack_%28portrait%29.jpg/850px-Mih%C3%A1ly_Pollack_%28portrait%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9346" y="0"/>
            <a:ext cx="5692675" cy="685800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764704"/>
            <a:ext cx="3203848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Than Mór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Pollack Mihály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portréja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1850-es évek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olaj, vászon </a:t>
            </a:r>
            <a:br>
              <a:rPr lang="hu-HU" sz="2400" dirty="0" smtClean="0"/>
            </a:br>
            <a:r>
              <a:rPr lang="hu-HU" sz="2400" dirty="0" smtClean="0"/>
              <a:t>Magyar Nemzeti Múzeum, Budapest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eák téri evangélikus templom, Budapes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0000" y="1008519"/>
            <a:ext cx="8568464" cy="5783239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88640"/>
            <a:ext cx="8964488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/>
              <a:t>Deák téri evangélikus </a:t>
            </a:r>
            <a:r>
              <a:rPr lang="hu-HU" sz="2400" b="1" dirty="0" smtClean="0"/>
              <a:t>templom, </a:t>
            </a:r>
            <a:r>
              <a:rPr lang="hu-HU" sz="2400" dirty="0" smtClean="0"/>
              <a:t>(2007), </a:t>
            </a:r>
            <a:r>
              <a:rPr lang="hu-HU" sz="2400" b="1" dirty="0" smtClean="0"/>
              <a:t>Budapest, </a:t>
            </a:r>
            <a:r>
              <a:rPr lang="hu-HU" sz="2400" dirty="0" smtClean="0"/>
              <a:t> </a:t>
            </a:r>
            <a:r>
              <a:rPr lang="hu-HU" sz="2400" b="1" u="sng" dirty="0"/>
              <a:t>Pollack Mihály </a:t>
            </a:r>
            <a:r>
              <a:rPr lang="hu-HU" sz="2400" dirty="0" smtClean="0"/>
              <a:t>tervező1799-1808, Főhomlokzat, </a:t>
            </a:r>
            <a:r>
              <a:rPr lang="hu-HU" sz="2400" dirty="0"/>
              <a:t>Hild </a:t>
            </a:r>
            <a:r>
              <a:rPr lang="hu-HU" sz="2400" dirty="0" smtClean="0"/>
              <a:t>József,1836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8420" y="908720"/>
            <a:ext cx="7704285" cy="577821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2400"/>
              </a:lnSpc>
            </a:pPr>
            <a:r>
              <a:rPr lang="hu-HU" sz="2400" b="1" dirty="0" smtClean="0"/>
              <a:t>A Deák téri evangélikus templom,</a:t>
            </a:r>
            <a:r>
              <a:rPr lang="hu-HU" sz="2400" dirty="0" smtClean="0"/>
              <a:t> (épült:1799-1808),</a:t>
            </a:r>
            <a:r>
              <a:rPr lang="hu-HU" sz="2400" b="1" dirty="0" smtClean="0"/>
              <a:t> 1873-ban, tervező és építő: Krausz János, </a:t>
            </a:r>
            <a:r>
              <a:rPr lang="hu-HU" sz="2400" b="1" u="sng" dirty="0" smtClean="0"/>
              <a:t>Pollack Mihály </a:t>
            </a:r>
            <a:r>
              <a:rPr lang="hu-HU" sz="2400" b="1" dirty="0" smtClean="0"/>
              <a:t>és Hild József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rumbach9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735" y="967102"/>
            <a:ext cx="7854529" cy="5890898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Mihály</a:t>
            </a:r>
            <a:r>
              <a:rPr lang="hu-HU" sz="2400" dirty="0" smtClean="0"/>
              <a:t>: </a:t>
            </a:r>
            <a:r>
              <a:rPr lang="hu-HU" sz="2400" b="1" dirty="0" err="1" smtClean="0"/>
              <a:t>Staffenberger</a:t>
            </a:r>
            <a:r>
              <a:rPr lang="hu-HU" sz="2400" b="1" dirty="0" smtClean="0"/>
              <a:t> család háza,</a:t>
            </a:r>
            <a:r>
              <a:rPr lang="hu-HU" sz="2400" dirty="0" smtClean="0"/>
              <a:t> 1819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Budapest, </a:t>
            </a:r>
            <a:r>
              <a:rPr lang="hu-HU" sz="2400" dirty="0" err="1" smtClean="0"/>
              <a:t>Rumbach</a:t>
            </a:r>
            <a:r>
              <a:rPr lang="hu-HU" sz="2400" dirty="0" smtClean="0"/>
              <a:t> Sebestyén u. 9, 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email">
            <a:lum bright="-10000" contrast="30000"/>
          </a:blip>
          <a:srcRect l="6832" t="23422" r="30907" b="8657"/>
          <a:stretch>
            <a:fillRect/>
          </a:stretch>
        </p:blipFill>
        <p:spPr bwMode="auto">
          <a:xfrm>
            <a:off x="228039" y="1124744"/>
            <a:ext cx="868792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Mihály</a:t>
            </a:r>
            <a:r>
              <a:rPr lang="hu-HU" sz="2400" dirty="0" smtClean="0"/>
              <a:t>: </a:t>
            </a:r>
            <a:r>
              <a:rPr lang="hu-HU" sz="2400" b="1" dirty="0" err="1" smtClean="0"/>
              <a:t>Staffenberger</a:t>
            </a:r>
            <a:r>
              <a:rPr lang="hu-HU" sz="2400" b="1" dirty="0" smtClean="0"/>
              <a:t> család háza,</a:t>
            </a:r>
            <a:r>
              <a:rPr lang="hu-HU" sz="2400" dirty="0" smtClean="0"/>
              <a:t> (részlet), 1819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Budapest </a:t>
            </a:r>
            <a:r>
              <a:rPr lang="hu-HU" sz="2400" dirty="0" err="1" smtClean="0"/>
              <a:t>Rumbach</a:t>
            </a:r>
            <a:r>
              <a:rPr lang="hu-HU" sz="2400" dirty="0" smtClean="0"/>
              <a:t> Sebestyén u. 9, 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 descr="data:image/png;base64,iVBORw0KGgoAAAANSUhEUgAAACAAAAAgCAYAAABzenr0AAACYklEQVR4AbWXA5BcQRCGo2LsFGPbtm3btm2bhdi2CrHtxdm+tdnp6/AWM2937qbqr/of/697HnMEMypNleVBVUN1QvVAtUGVQeXItlF5qiwXBvRD3UQZKk+Tg6dwfQrqKKpJ5WliMJ4Vt0PJKEiSCOY+qoJg1fKMqjdXmiZ3McJYEAbUoCCrpvCj/CAuhAs1IZi2rxUI9oCQO/B8XQIJb1JpmixT2+vOVUDLpaGSVWOmzwu0CH/ep8kyAN56VrH9WjIEMgZvj/I1HbulVN+GDvADcP+jDq6/0ZBXxFng9GMVpOkcYLK6yH8MN7EATKhCPICjLIBB2yKh/cow8iceqWjblygzJGvs5LdeTfYE8IQY4z/8V/tjWADKeAv8iDGTT9Ha4VOECYwWF9gcbvLx6TYewFlW9YVoRwaAxugAld5B3oxtT8X2251ucLrc5A0WJw/gOwugGgdAeArwka5iPe9rcQAo9NC9NPLvQk2w6UoyJKjsoDc7yT/8qmcDTJPpWB0owwGQNDhTkMB7zVpYAKvOJcLsI3F/b8lhO6MgLNEKKoOD/NmnKh7AU95t+JwFMOlgLAzcFkn+4gs1NF8SCrJYC6RqHeQP3E3lAWzlASzI5ilowgMogTJJAKAn4dkn9CSU+ij+Won/oUIQWzkAnrehVIBeUj+/8uHOYf8f3Hp5KIzYHZ1JHVeF0ba+myO8ttWfp/QMvxzQZxoeUANBNFnzPSD7jioQzEdJM5ROMFyGKsWJEoUQDxeHEA8XhxAP54zKHAjRcIFOiIeLQwQRLgxRGSHEKxfvxFvRcNH/R6HjfwJcqRViGUGF5A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1750" y="-1841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251520" y="47667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 Pollack Mihály: A </a:t>
            </a:r>
            <a:r>
              <a:rPr lang="hu-HU" sz="2400" b="1" dirty="0"/>
              <a:t>Dorottya Palota, régi nevén </a:t>
            </a:r>
            <a:r>
              <a:rPr lang="hu-HU" sz="2400" b="1" dirty="0" err="1"/>
              <a:t>Wurm-udvar</a:t>
            </a:r>
            <a:r>
              <a:rPr lang="hu-HU" sz="2400" b="1" dirty="0"/>
              <a:t> </a:t>
            </a:r>
            <a:r>
              <a:rPr lang="hu-HU" sz="2400" dirty="0"/>
              <a:t>három utcára néz, az Apáczai Csere Jánosra, a Dorottya utcára és a Szende Pál utcára. A terveket </a:t>
            </a:r>
            <a:r>
              <a:rPr lang="hu-HU" sz="2400" dirty="0" err="1"/>
              <a:t>Zitterbach</a:t>
            </a:r>
            <a:r>
              <a:rPr lang="hu-HU" sz="2400" dirty="0"/>
              <a:t> Mihály vázolta fel, de a klasszicista épület tömböt végül Pollack Mihály fejezte be </a:t>
            </a:r>
            <a:r>
              <a:rPr lang="hu-HU" sz="2400" dirty="0" smtClean="0"/>
              <a:t>1827-re.</a:t>
            </a: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395536" y="2420888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Dorottya u. 6. illetve Apáczai Csere János u. 15. számú épület, melyet egykor </a:t>
            </a:r>
            <a:r>
              <a:rPr lang="hu-HU" sz="2400" dirty="0" err="1" smtClean="0"/>
              <a:t>Wurm-udvarnak</a:t>
            </a:r>
            <a:r>
              <a:rPr lang="hu-HU" sz="2400" dirty="0" smtClean="0"/>
              <a:t> neveztek, három utcára nyíló, körülépített udvaros, utcai szárnyain kéttraktusos, részben négy, részben öt, illetve hatszintes irodaház a pesti</a:t>
            </a:r>
          </a:p>
          <a:p>
            <a:r>
              <a:rPr lang="hu-HU" sz="2400" dirty="0" smtClean="0"/>
              <a:t> Belvárosban, udvarában egykori bankcsarnokkal, homlokzatain klasszicista architektúrával és gazdag plasztikával. </a:t>
            </a:r>
          </a:p>
          <a:p>
            <a:endParaRPr lang="hu-HU" sz="2400" dirty="0" smtClean="0"/>
          </a:p>
          <a:p>
            <a:r>
              <a:rPr lang="hu-HU" sz="2400" dirty="0" smtClean="0"/>
              <a:t>A Pollack Mihály által tervezett klasszicista </a:t>
            </a:r>
            <a:r>
              <a:rPr lang="hu-HU" sz="2400" dirty="0" err="1" smtClean="0"/>
              <a:t>fsz</a:t>
            </a:r>
            <a:r>
              <a:rPr lang="hu-HU" sz="2400" dirty="0" smtClean="0"/>
              <a:t>+2 emeletes épület többszöri átépítésen és bővítésen esett át. Az udvari bankcsarnokot a kapcsolódó térsorral Hauszmann Alajos tervezte.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A Dorottya Palota, régi nevén </a:t>
            </a:r>
            <a:r>
              <a:rPr lang="hu-HU" sz="2400" b="1" dirty="0" err="1" smtClean="0"/>
              <a:t>Wurm-udvar</a:t>
            </a:r>
            <a:r>
              <a:rPr lang="hu-HU" sz="2400" b="1" dirty="0" smtClean="0"/>
              <a:t>: </a:t>
            </a:r>
            <a:r>
              <a:rPr lang="hu-HU" sz="2400" b="1" dirty="0" err="1" smtClean="0"/>
              <a:t>Zitterbarth</a:t>
            </a:r>
            <a:r>
              <a:rPr lang="hu-HU" sz="2400" b="1" dirty="0" smtClean="0"/>
              <a:t> Mátyás </a:t>
            </a:r>
            <a:r>
              <a:rPr lang="hu-HU" sz="2400" dirty="0" smtClean="0"/>
              <a:t>elképzelései szerint kezdték el, de a második emeletet már </a:t>
            </a:r>
            <a:r>
              <a:rPr lang="hu-HU" sz="2400" b="1" u="sng" dirty="0" smtClean="0"/>
              <a:t>Pollack Mihály </a:t>
            </a:r>
            <a:r>
              <a:rPr lang="hu-HU" sz="2400" dirty="0" smtClean="0"/>
              <a:t>tervei alapján fejezték be 1821 telén.</a:t>
            </a:r>
          </a:p>
        </p:txBody>
      </p:sp>
      <p:pic>
        <p:nvPicPr>
          <p:cNvPr id="50178" name="Picture 2" descr="https://m.blog.hu/pr/prusi/image/archivum/2014/20140825_illusztracio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1411" y="1268760"/>
            <a:ext cx="8081178" cy="5388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t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0"/>
            <a:ext cx="5740484" cy="685800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412776"/>
            <a:ext cx="2699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Mihály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 Dorottya Palota régi nevén </a:t>
            </a:r>
          </a:p>
          <a:p>
            <a:pPr algn="ctr">
              <a:lnSpc>
                <a:spcPts val="2400"/>
              </a:lnSpc>
            </a:pPr>
            <a:r>
              <a:rPr lang="hu-HU" sz="2400" b="1" dirty="0" err="1" smtClean="0"/>
              <a:t>Wurm</a:t>
            </a:r>
            <a:r>
              <a:rPr lang="hu-HU" sz="2400" b="1" dirty="0" smtClean="0"/>
              <a:t> – udvar</a:t>
            </a:r>
          </a:p>
          <a:p>
            <a:pPr algn="ctr">
              <a:lnSpc>
                <a:spcPts val="2400"/>
              </a:lnSpc>
            </a:pPr>
            <a:r>
              <a:rPr lang="hu-HU" sz="2400" b="1" dirty="0" err="1" smtClean="0"/>
              <a:t>Bejátat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1821-1824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Pollack Mihály A Dorottya Palota, régi nevén Wurm-udvar innen: utcater.h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28" name="AutoShape 4" descr="Pollack Mihály A Dorottya Palota, régi nevén Wurm-udvar innen: utcater.h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0" name="Picture 6" descr="Apáczai Csere János utca 15., Budapest, V. kerület – eladó ...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539553" y="1292372"/>
            <a:ext cx="8100554" cy="5363724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0" y="188640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A Dorottya Palota, régi nevén </a:t>
            </a:r>
            <a:r>
              <a:rPr lang="hu-HU" sz="2400" b="1" dirty="0" err="1" smtClean="0"/>
              <a:t>Wurm-udvar</a:t>
            </a:r>
            <a:r>
              <a:rPr lang="hu-HU" sz="2400" b="1" dirty="0" smtClean="0"/>
              <a:t>: ifj. </a:t>
            </a:r>
            <a:r>
              <a:rPr lang="hu-HU" sz="2400" b="1" dirty="0" err="1" smtClean="0"/>
              <a:t>Zitterbarth</a:t>
            </a:r>
            <a:r>
              <a:rPr lang="hu-HU" sz="2400" b="1" dirty="0" smtClean="0"/>
              <a:t> Mátyás </a:t>
            </a:r>
            <a:r>
              <a:rPr lang="hu-HU" sz="2400" dirty="0" smtClean="0"/>
              <a:t>elképzelései szerint kezdték el, de a második emeletet már </a:t>
            </a:r>
            <a:r>
              <a:rPr lang="hu-HU" sz="2400" b="1" u="sng" dirty="0" smtClean="0"/>
              <a:t>Pollack Mihály </a:t>
            </a:r>
            <a:r>
              <a:rPr lang="hu-HU" sz="2400" dirty="0" smtClean="0"/>
              <a:t>tervei alapján fejezték be 1821 telén. Klasszicista épület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412776"/>
            <a:ext cx="2699792" cy="1635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Mihály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 Dorottya Palota régi nevén </a:t>
            </a:r>
          </a:p>
          <a:p>
            <a:pPr algn="ctr">
              <a:lnSpc>
                <a:spcPts val="2400"/>
              </a:lnSpc>
            </a:pPr>
            <a:r>
              <a:rPr lang="hu-HU" sz="2400" b="1" dirty="0" err="1" smtClean="0"/>
              <a:t>Wurm</a:t>
            </a:r>
            <a:r>
              <a:rPr lang="hu-HU" sz="2400" b="1" dirty="0" smtClean="0"/>
              <a:t> - udvar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1821-1824</a:t>
            </a: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0" y="5445224"/>
            <a:ext cx="2843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2"/>
              </a:rPr>
              <a:t>https://zda.hu/hu/zda-project/palazzo-dorottya/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83970" name="Picture 2" descr="https://zda.hu/wp-content/uploads/2022/01/palazzo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03950" y="0"/>
            <a:ext cx="60665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s://zda.hu/wp-content/uploads/2022/01/palazzo_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205" y="934766"/>
            <a:ext cx="8605251" cy="573459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Mihály</a:t>
            </a:r>
            <a:r>
              <a:rPr lang="hu-HU" sz="2400" b="1" dirty="0" smtClean="0"/>
              <a:t>:  A Dorottya Palota, régi nevén </a:t>
            </a:r>
            <a:r>
              <a:rPr lang="hu-HU" sz="2400" b="1" dirty="0" err="1" smtClean="0"/>
              <a:t>Wurm</a:t>
            </a:r>
            <a:r>
              <a:rPr lang="hu-HU" sz="2400" b="1" dirty="0" smtClean="0"/>
              <a:t> - udvar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Homlokzat részlet</a:t>
            </a:r>
            <a:r>
              <a:rPr lang="hu-HU" sz="2400" dirty="0" smtClean="0"/>
              <a:t>, 1821-1824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931487" y="1196752"/>
            <a:ext cx="7281026" cy="487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899592" y="26064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Pollack Mihály</a:t>
            </a:r>
            <a:r>
              <a:rPr lang="hu-HU" sz="2400" b="1" dirty="0" smtClean="0"/>
              <a:t>: A régi Pesti Vigadó, </a:t>
            </a:r>
            <a:r>
              <a:rPr lang="hu-HU" sz="2400" dirty="0" smtClean="0"/>
              <a:t>1826-1832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Dorottya Ház - Zoboki és Demet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1111" y="908720"/>
            <a:ext cx="8221778" cy="5509975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/>
              <a:t>Dorottya Palota, régi nevén </a:t>
            </a:r>
            <a:r>
              <a:rPr lang="hu-HU" sz="2400" b="1" dirty="0" err="1" smtClean="0"/>
              <a:t>Wurm</a:t>
            </a:r>
            <a:r>
              <a:rPr lang="hu-HU" sz="2400" b="1" dirty="0" smtClean="0"/>
              <a:t> – udvar lépcsőház,</a:t>
            </a:r>
            <a:r>
              <a:rPr lang="hu-HU" sz="2400" dirty="0" smtClean="0"/>
              <a:t> 1821-1824</a:t>
            </a:r>
            <a:r>
              <a:rPr lang="hu-HU" sz="2400" b="1" dirty="0" smtClean="0"/>
              <a:t> </a:t>
            </a:r>
            <a:endParaRPr lang="hu-HU" sz="2400" b="1" dirty="0"/>
          </a:p>
        </p:txBody>
      </p:sp>
      <p:sp>
        <p:nvSpPr>
          <p:cNvPr id="5" name="Téglalap 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/>
              </a:rPr>
              <a:t>https://epiteszforum.hu/dorottya-haz-a-belvarosban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dirty="0" smtClean="0"/>
              <a:t> Hauszmann Alajos tervezte,üvegtetős pavilon,</a:t>
            </a:r>
            <a:r>
              <a:rPr lang="hu-HU" sz="2400" b="1" dirty="0" smtClean="0"/>
              <a:t>Dorottya Palota: </a:t>
            </a:r>
            <a:r>
              <a:rPr lang="hu-HU" sz="2400" dirty="0" smtClean="0"/>
              <a:t> ( </a:t>
            </a:r>
            <a:r>
              <a:rPr lang="hu-HU" sz="2400" b="1" dirty="0" err="1" smtClean="0"/>
              <a:t>Caprice</a:t>
            </a:r>
            <a:r>
              <a:rPr lang="hu-HU" sz="2400" b="1" dirty="0" smtClean="0"/>
              <a:t> Dorottya Diamond Palace,  </a:t>
            </a:r>
            <a:r>
              <a:rPr lang="hu-HU" sz="2400" dirty="0" smtClean="0"/>
              <a:t>Belsőépítészet: </a:t>
            </a:r>
            <a:r>
              <a:rPr lang="hu-HU" sz="2400" dirty="0" err="1" smtClean="0"/>
              <a:t>Minusplus</a:t>
            </a:r>
            <a:r>
              <a:rPr lang="hu-HU" sz="2400" dirty="0" smtClean="0"/>
              <a:t> Generáltervező Kft. Alexa Zsolt, </a:t>
            </a:r>
            <a:r>
              <a:rPr lang="hu-HU" sz="2400" dirty="0" err="1" smtClean="0"/>
              <a:t>Rabb</a:t>
            </a:r>
            <a:r>
              <a:rPr lang="hu-HU" sz="2400" dirty="0" smtClean="0"/>
              <a:t> Donát, </a:t>
            </a:r>
            <a:r>
              <a:rPr lang="hu-HU" sz="2400" dirty="0" err="1" smtClean="0"/>
              <a:t>Schreck</a:t>
            </a:r>
            <a:r>
              <a:rPr lang="hu-HU" sz="2400" dirty="0" smtClean="0"/>
              <a:t> Ákos, Molnár Tímea, Péteri Olga, Gulyás Kata, Kis Ferenc, Balogh Diána)</a:t>
            </a:r>
            <a:endParaRPr lang="hu-HU" sz="2400" b="1" dirty="0"/>
          </a:p>
        </p:txBody>
      </p:sp>
      <p:pic>
        <p:nvPicPr>
          <p:cNvPr id="3076" name="Picture 4" descr="https://tervlap.hu/common/uploads/watermarks/4019_22947-64d562c9edae156b71b94a280b3574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0749" y="1385392"/>
            <a:ext cx="8202502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tervlap.hu/common/uploads/watermarks/4019_22950-6c747a33437e3a213761b06b4f69f6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908720"/>
            <a:ext cx="8640960" cy="5765142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A Dorottya Gyémánt Palota ’</a:t>
            </a:r>
            <a:r>
              <a:rPr lang="hu-HU" sz="2400" b="1" dirty="0" err="1" smtClean="0"/>
              <a:t>kertjében</a:t>
            </a:r>
            <a:r>
              <a:rPr lang="hu-HU" sz="2400" b="1" dirty="0" smtClean="0"/>
              <a:t>’ a ’</a:t>
            </a:r>
            <a:r>
              <a:rPr lang="hu-HU" sz="2400" b="1" dirty="0" err="1" smtClean="0"/>
              <a:t>Levendula</a:t>
            </a:r>
            <a:r>
              <a:rPr lang="hu-HU" sz="2400" dirty="0" smtClean="0"/>
              <a:t>’ teremben trendi és stílusos ékszerkollekciók várják a fiatalabb generációt.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rottya Ház - Zoboki és Demet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200" y="901410"/>
            <a:ext cx="8499272" cy="5695942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188640"/>
            <a:ext cx="9033671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Dorottya Ház – </a:t>
            </a:r>
            <a:r>
              <a:rPr lang="hu-HU" sz="2400" b="1" dirty="0" err="1" smtClean="0"/>
              <a:t>Zoboki</a:t>
            </a:r>
            <a:r>
              <a:rPr lang="hu-HU" sz="2400" b="1" dirty="0" smtClean="0"/>
              <a:t> Gábor és Demeter Nóra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(Vezető tervező), </a:t>
            </a:r>
            <a:r>
              <a:rPr lang="hu-HU" sz="2400" b="1" dirty="0" smtClean="0"/>
              <a:t> </a:t>
            </a:r>
            <a:r>
              <a:rPr lang="hu-HU" sz="2400" dirty="0" smtClean="0"/>
              <a:t>2004 - 2008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pestbuda.hu/gallery/1903/horv%C3%A1th%20h%C3%A1z/1837%20fsue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1559" y="25524"/>
            <a:ext cx="6792441" cy="6832476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628800"/>
            <a:ext cx="2339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Mihály</a:t>
            </a:r>
            <a:r>
              <a:rPr lang="hu-HU" sz="2400" dirty="0" smtClean="0"/>
              <a:t> 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Tervező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b="1" dirty="0" smtClean="0"/>
              <a:t>Horváth-ház 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1817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Kossuth Lajos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u. 3.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Budapest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9512" y="2852936"/>
            <a:ext cx="38164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Cenzori engedély nélkül nyomtatták ki Landerer és Heckenast nyomdájában 1848. március 15-én a Nemzeti dalt és a 12 pontot. Az 1850 körül készült metszet azt a pillanatot ábrázolja, amikor az első példány kijött a nyomdagép alól. </a:t>
            </a:r>
            <a:r>
              <a:rPr lang="hu-HU" sz="2000" dirty="0" err="1" smtClean="0"/>
              <a:t>Vinzenz</a:t>
            </a:r>
            <a:r>
              <a:rPr lang="hu-HU" sz="2000" dirty="0" smtClean="0"/>
              <a:t> </a:t>
            </a:r>
            <a:r>
              <a:rPr lang="hu-HU" sz="2000" dirty="0" err="1" smtClean="0"/>
              <a:t>Katzler</a:t>
            </a:r>
            <a:r>
              <a:rPr lang="hu-HU" sz="2000" dirty="0" smtClean="0"/>
              <a:t> grafikája (forrás: FSZEK Budapest Gyűjtemény)</a:t>
            </a:r>
            <a:endParaRPr lang="hu-HU" sz="2000" dirty="0"/>
          </a:p>
        </p:txBody>
      </p:sp>
      <p:sp>
        <p:nvSpPr>
          <p:cNvPr id="5" name="Téglalap 4"/>
          <p:cNvSpPr/>
          <p:nvPr/>
        </p:nvSpPr>
        <p:spPr>
          <a:xfrm>
            <a:off x="251520" y="188640"/>
            <a:ext cx="34563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Mihály</a:t>
            </a:r>
            <a:r>
              <a:rPr lang="hu-HU" sz="2400" dirty="0" smtClean="0"/>
              <a:t> 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Tervező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Horváth-ház 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1817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(Kossuth Lajos u. 3.) </a:t>
            </a:r>
            <a:endParaRPr lang="hu-HU" sz="2400" dirty="0"/>
          </a:p>
        </p:txBody>
      </p:sp>
      <p:pic>
        <p:nvPicPr>
          <p:cNvPr id="48130" name="Picture 2" descr="https://pestbuda.hu/gallery/1903/horv%C3%A1th%20h%C3%A1z/forradalom%20fszek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3995936" y="0"/>
            <a:ext cx="47416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Kossuth Lajos utca 3., balra a Szép utca, egy 1973-as felvételen. Forrás: Fortepan / Budapest Főváros Levéltára / Városrendezési és Építészeti Osztályának fényképei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781277" y="1124744"/>
            <a:ext cx="7581445" cy="5559728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0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Mihály</a:t>
            </a:r>
            <a:r>
              <a:rPr lang="hu-HU" sz="2400" dirty="0" smtClean="0"/>
              <a:t> tervező, </a:t>
            </a:r>
            <a:r>
              <a:rPr lang="hu-HU" sz="2400" b="1" dirty="0" smtClean="0"/>
              <a:t>Horváth-ház, Kossuth Lajos u. 3. Budapest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balra </a:t>
            </a:r>
            <a:r>
              <a:rPr lang="hu-HU" sz="2400" dirty="0"/>
              <a:t>a Szép utca, egy 1973-as felvételen. Forrás: </a:t>
            </a:r>
            <a:r>
              <a:rPr lang="hu-HU" sz="2400" dirty="0" err="1"/>
              <a:t>Fortepan</a:t>
            </a:r>
            <a:r>
              <a:rPr lang="hu-HU" sz="2400" dirty="0"/>
              <a:t> / Budapest Főváros Levéltára / Városrendezési és Építészeti Osztályának fényképei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varosban.blog.hu/media/image/%21%21201201/kossuth3/Screen%20Shot%202012-01-19%20at%202_08_52%20PM.png"/>
          <p:cNvPicPr>
            <a:picLocks noChangeAspect="1" noChangeArrowheads="1"/>
          </p:cNvPicPr>
          <p:nvPr/>
        </p:nvPicPr>
        <p:blipFill>
          <a:blip r:embed="rId2" cstate="email">
            <a:lum bright="20000" contrast="30000"/>
          </a:blip>
          <a:srcRect/>
          <a:stretch>
            <a:fillRect/>
          </a:stretch>
        </p:blipFill>
        <p:spPr bwMode="auto">
          <a:xfrm>
            <a:off x="428053" y="525657"/>
            <a:ext cx="8287893" cy="6095611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/>
              <a:t>Pollack Mihály</a:t>
            </a:r>
            <a:r>
              <a:rPr lang="hu-HU" sz="2400" dirty="0" smtClean="0"/>
              <a:t> tervező </a:t>
            </a:r>
            <a:r>
              <a:rPr lang="hu-HU" sz="2400" b="1" dirty="0" smtClean="0"/>
              <a:t>Horváth-ház (Kossuth Lajos u. 3.), Budapest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190756_13_landerer_nyomda_1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228443" y="980727"/>
            <a:ext cx="8736045" cy="5739583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89756" y="188640"/>
            <a:ext cx="8964488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Mihály,</a:t>
            </a:r>
            <a:r>
              <a:rPr lang="hu-HU" sz="2400" dirty="0" smtClean="0"/>
              <a:t> tervező,  </a:t>
            </a:r>
            <a:r>
              <a:rPr lang="hu-HU" sz="2400" b="1" dirty="0" smtClean="0"/>
              <a:t>A Horváth-ház 2020-ban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(fotó: Both Balázs/</a:t>
            </a:r>
            <a:r>
              <a:rPr lang="hu-HU" sz="2400" dirty="0" err="1" smtClean="0"/>
              <a:t>pestbuda.hu</a:t>
            </a:r>
            <a:r>
              <a:rPr lang="hu-HU" dirty="0" smtClean="0"/>
              <a:t>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varosban.blog.hu/media/image/%21%21201201/kossuth3/6595027263_8bbdeacf13_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74792" y="0"/>
            <a:ext cx="5141426" cy="685800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251520" y="458956"/>
            <a:ext cx="309634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Horváth-ház </a:t>
            </a:r>
            <a:r>
              <a:rPr lang="hu-HU" sz="2000" dirty="0" smtClean="0"/>
              <a:t>A</a:t>
            </a:r>
            <a:r>
              <a:rPr lang="hu-HU" sz="2000" dirty="0"/>
              <a:t> Pollack Mihály tervei szerint 1816-ra elkészült ház </a:t>
            </a:r>
            <a:r>
              <a:rPr lang="hu-HU" sz="2000" dirty="0" err="1"/>
              <a:t>szentgyörgyi</a:t>
            </a:r>
            <a:r>
              <a:rPr lang="hu-HU" sz="2000" dirty="0"/>
              <a:t> </a:t>
            </a:r>
            <a:r>
              <a:rPr lang="hu-HU" sz="2000" b="1" dirty="0"/>
              <a:t>Horváth </a:t>
            </a:r>
            <a:r>
              <a:rPr lang="hu-HU" sz="2000" dirty="0"/>
              <a:t>József császári és királyi kamarás megrendelésére épült. Több mint 200 éves történetének egyik különlegessége, hogy 1841 és 1852 között itt működött a Landerer és Heckenast-féle Nyomda- és Kiadóvállalat, és itt nyomtatták ki 1848. március 15-én a Nemzeti dalt és a Tizenkét pontot. 1851-ben teljes, romantikus stílusú átalakításon esett át </a:t>
            </a:r>
            <a:r>
              <a:rPr lang="hu-HU" sz="2000" dirty="0" err="1"/>
              <a:t>Wieser</a:t>
            </a:r>
            <a:r>
              <a:rPr lang="hu-HU" sz="2000" dirty="0"/>
              <a:t> Ferenc tervei alapján</a:t>
            </a:r>
            <a:r>
              <a:rPr lang="hu-HU" dirty="0"/>
              <a:t>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irodalmiradio.hu/femis/muveszetek/4muveszek/p_menu/pollack/05vigad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6854" y="891556"/>
            <a:ext cx="8850292" cy="5363813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cap="all" dirty="0" smtClean="0"/>
              <a:t>A P</a:t>
            </a:r>
            <a:r>
              <a:rPr lang="hu-HU" sz="2400" b="1" dirty="0" smtClean="0"/>
              <a:t>ollack-féle</a:t>
            </a:r>
            <a:r>
              <a:rPr lang="hu-HU" sz="2400" b="1" cap="all" dirty="0" smtClean="0"/>
              <a:t> V</a:t>
            </a:r>
            <a:r>
              <a:rPr lang="hu-HU" sz="2400" b="1" dirty="0" smtClean="0"/>
              <a:t>igadó, 1818-1832</a:t>
            </a:r>
            <a:r>
              <a:rPr lang="hu-HU" sz="2400" dirty="0" smtClean="0"/>
              <a:t>, </a:t>
            </a:r>
            <a:r>
              <a:rPr lang="hu-HU" sz="2400" b="1" dirty="0" smtClean="0"/>
              <a:t>Budapest</a:t>
            </a:r>
            <a:endParaRPr lang="hu-HU" sz="2400" b="1" dirty="0"/>
          </a:p>
        </p:txBody>
      </p:sp>
      <p:sp>
        <p:nvSpPr>
          <p:cNvPr id="4" name="Téglalap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/>
              </a:rPr>
              <a:t>https://www.irodalmiradio.hu/femis/muveszetek/4muveszek/p_menu/pollack/04pollack.htm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varosban.blog.hu/media/image/%21%21201201/kossuth3/6363028463_68121677c8_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9952" y="37967"/>
            <a:ext cx="5004048" cy="6820033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4581128"/>
            <a:ext cx="2915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/>
              </a:rPr>
              <a:t>https://varosban.blog.hu/2012/01/24/budapest_legszebb_lepcsohazai_kossuth_lajos_utca_3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23528" y="764704"/>
            <a:ext cx="33843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Mihály</a:t>
            </a:r>
            <a:r>
              <a:rPr lang="hu-HU" sz="2400" dirty="0" smtClean="0"/>
              <a:t> 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Tervező </a:t>
            </a:r>
          </a:p>
          <a:p>
            <a:r>
              <a:rPr lang="hu-HU" sz="2400" b="1" dirty="0" err="1" smtClean="0"/>
              <a:t>Horváth-ház-lépcsőház</a:t>
            </a:r>
            <a:endParaRPr lang="hu-HU" sz="2400" b="1" dirty="0" smtClean="0"/>
          </a:p>
          <a:p>
            <a:r>
              <a:rPr lang="hu-HU" sz="2400" b="1" dirty="0" smtClean="0"/>
              <a:t>  (Kossuth Lajos u. 3.),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varosban.blog.hu/media/image/%21%21201201/kossuth3/6000101054_24d7836cbf_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-9034"/>
            <a:ext cx="4932040" cy="6769623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323528" y="692696"/>
            <a:ext cx="3456384" cy="19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Mihály</a:t>
            </a:r>
            <a:r>
              <a:rPr lang="hu-HU" sz="2400" dirty="0" smtClean="0"/>
              <a:t> 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Tervező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Horváth-ház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lépcsőház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(Kossuth Lajos u. 3.) Budapest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pestbuda.hu/gallery/1903/horv%C3%A1th%20h%C3%A1z/20190312_1006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3357" y="1340768"/>
            <a:ext cx="6997285" cy="524796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0"/>
            <a:ext cx="9144000" cy="132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Mihály</a:t>
            </a:r>
            <a:r>
              <a:rPr lang="hu-HU" sz="2400" dirty="0" smtClean="0"/>
              <a:t>  Tervező </a:t>
            </a:r>
            <a:r>
              <a:rPr lang="hu-HU" sz="2400" b="1" dirty="0" err="1" smtClean="0"/>
              <a:t>Horváth-ház-lépcsőház</a:t>
            </a:r>
            <a:r>
              <a:rPr lang="hu-HU" sz="2400" b="1" dirty="0" smtClean="0"/>
              <a:t>(Kossuth Lajos u. 3.), 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a 2019-ben készült felvételen is jól látszik, hogy az eredetileg nagyon igényes belső tér rendkívül lepusztult állapotban van (fotó: Viczián Zsófia/</a:t>
            </a:r>
            <a:r>
              <a:rPr lang="hu-HU" sz="2400" dirty="0" err="1" smtClean="0"/>
              <a:t>pestbuda.hu</a:t>
            </a:r>
            <a:r>
              <a:rPr lang="hu-HU" i="1" dirty="0" smtClean="0"/>
              <a:t>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s://pestbuda.hu/gallery/2020jan/14_Landerer%20nyomda_6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993554" y="1052736"/>
            <a:ext cx="7156892" cy="557522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Berán</a:t>
            </a:r>
            <a:r>
              <a:rPr lang="hu-HU" sz="2400" b="1" u="sng" dirty="0" smtClean="0"/>
              <a:t> Lajos</a:t>
            </a:r>
            <a:r>
              <a:rPr lang="hu-HU" sz="2400" b="1" dirty="0" smtClean="0"/>
              <a:t>: </a:t>
            </a:r>
            <a:r>
              <a:rPr lang="hu-HU" sz="2400" dirty="0" smtClean="0"/>
              <a:t> </a:t>
            </a:r>
            <a:r>
              <a:rPr lang="hu-HU" sz="2400" b="1" dirty="0" smtClean="0"/>
              <a:t>A Nemzeti dal és a 12 pont kinyomtatására emlékező dombormű Petőfi portrészobrával, </a:t>
            </a:r>
            <a:r>
              <a:rPr lang="hu-HU" sz="2400" dirty="0" smtClean="0"/>
              <a:t>1923,  avatás 1994. január 2,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Kossuth Lajos utca és a Szép utca sarkán, Horváth-ház, Budapest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File:Légifotón a régi megyeháza épülete Szekszárd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0830" y="1052736"/>
            <a:ext cx="8382340" cy="5588227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2400" b="1" u="sng" dirty="0" smtClean="0">
                <a:solidFill>
                  <a:srgbClr val="003049"/>
                </a:solidFill>
                <a:cs typeface="Arial" pitchFamily="34" charset="0"/>
              </a:rPr>
              <a:t>Pollack Mihály </a:t>
            </a:r>
            <a:r>
              <a:rPr lang="hu-HU" sz="2400" dirty="0" smtClean="0">
                <a:solidFill>
                  <a:srgbClr val="003049"/>
                </a:solidFill>
                <a:cs typeface="Arial" pitchFamily="34" charset="0"/>
              </a:rPr>
              <a:t>és </a:t>
            </a:r>
            <a:r>
              <a:rPr lang="hu-HU" sz="2400" b="1" u="sng" dirty="0" err="1" smtClean="0">
                <a:solidFill>
                  <a:srgbClr val="003049"/>
                </a:solidFill>
                <a:cs typeface="Arial" pitchFamily="34" charset="0"/>
              </a:rPr>
              <a:t>Stann</a:t>
            </a:r>
            <a:r>
              <a:rPr lang="hu-HU" sz="2400" b="1" u="sng" dirty="0" smtClean="0">
                <a:solidFill>
                  <a:srgbClr val="003049"/>
                </a:solidFill>
                <a:cs typeface="Arial" pitchFamily="34" charset="0"/>
              </a:rPr>
              <a:t> Jakab</a:t>
            </a:r>
            <a:r>
              <a:rPr lang="hu-HU" sz="2400" b="1" dirty="0" smtClean="0">
                <a:solidFill>
                  <a:srgbClr val="003049"/>
                </a:solidFill>
                <a:cs typeface="Arial" pitchFamily="34" charset="0"/>
              </a:rPr>
              <a:t> </a:t>
            </a:r>
            <a:r>
              <a:rPr lang="hu-HU" sz="2400" dirty="0" smtClean="0">
                <a:solidFill>
                  <a:srgbClr val="003049"/>
                </a:solidFill>
                <a:cs typeface="Arial" pitchFamily="34" charset="0"/>
              </a:rPr>
              <a:t>tervezők: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003049"/>
                </a:solidFill>
                <a:effectLst/>
                <a:cs typeface="Arial" pitchFamily="34" charset="0"/>
              </a:rPr>
              <a:t>Szekszárd régi megyeháza: </a:t>
            </a:r>
          </a:p>
          <a:p>
            <a:pPr lvl="0" algn="ct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003049"/>
                </a:solidFill>
                <a:effectLst/>
                <a:cs typeface="Arial" pitchFamily="34" charset="0"/>
              </a:rPr>
              <a:t> </a:t>
            </a: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rgbClr val="003049"/>
                </a:solidFill>
                <a:effectLst/>
                <a:cs typeface="Arial" pitchFamily="34" charset="0"/>
              </a:rPr>
              <a:t>Béla király tér 1.,Épült: 1828-1832 klasszicista stílusban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undefin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908720"/>
            <a:ext cx="7620000" cy="571500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2400" b="1" u="sng" dirty="0" smtClean="0">
                <a:solidFill>
                  <a:srgbClr val="003049"/>
                </a:solidFill>
                <a:cs typeface="Arial" pitchFamily="34" charset="0"/>
              </a:rPr>
              <a:t>Pollack Mihály </a:t>
            </a:r>
            <a:r>
              <a:rPr lang="hu-HU" sz="2400" dirty="0" smtClean="0">
                <a:solidFill>
                  <a:srgbClr val="003049"/>
                </a:solidFill>
                <a:cs typeface="Arial" pitchFamily="34" charset="0"/>
              </a:rPr>
              <a:t>és </a:t>
            </a:r>
            <a:r>
              <a:rPr lang="hu-HU" sz="2400" b="1" u="sng" dirty="0" err="1" smtClean="0">
                <a:solidFill>
                  <a:srgbClr val="003049"/>
                </a:solidFill>
                <a:cs typeface="Arial" pitchFamily="34" charset="0"/>
              </a:rPr>
              <a:t>Stann</a:t>
            </a:r>
            <a:r>
              <a:rPr lang="hu-HU" sz="2400" b="1" u="sng" dirty="0" smtClean="0">
                <a:solidFill>
                  <a:srgbClr val="003049"/>
                </a:solidFill>
                <a:cs typeface="Arial" pitchFamily="34" charset="0"/>
              </a:rPr>
              <a:t> Jakab</a:t>
            </a:r>
            <a:r>
              <a:rPr lang="hu-HU" sz="2400" b="1" dirty="0" smtClean="0">
                <a:solidFill>
                  <a:srgbClr val="003049"/>
                </a:solidFill>
                <a:cs typeface="Arial" pitchFamily="34" charset="0"/>
              </a:rPr>
              <a:t> </a:t>
            </a:r>
            <a:r>
              <a:rPr lang="hu-HU" sz="2400" dirty="0" smtClean="0">
                <a:solidFill>
                  <a:srgbClr val="003049"/>
                </a:solidFill>
                <a:cs typeface="Arial" pitchFamily="34" charset="0"/>
              </a:rPr>
              <a:t>tervezők: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003049"/>
                </a:solidFill>
                <a:effectLst/>
                <a:cs typeface="Arial" pitchFamily="34" charset="0"/>
              </a:rPr>
              <a:t>Szekszárd régi megyeháza </a:t>
            </a:r>
          </a:p>
          <a:p>
            <a:pPr lvl="0" algn="ct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003049"/>
                </a:solidFill>
                <a:effectLst/>
                <a:cs typeface="Arial" pitchFamily="34" charset="0"/>
              </a:rPr>
              <a:t>Főhomlokzat. </a:t>
            </a: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rgbClr val="003049"/>
                </a:solidFill>
                <a:effectLst/>
                <a:cs typeface="Arial" pitchFamily="34" charset="0"/>
              </a:rPr>
              <a:t>Béla király tér 1.,Épült: 1828-1832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s://upload.wikimedia.org/wikipedia/commons/3/3b/Szeksz%C3%A1rd%2C_Megyeh%C3%A1za_f%C5%91bej%C3%A1rat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9579" y="980728"/>
            <a:ext cx="7584842" cy="5688632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2400" b="1" u="sng" dirty="0" smtClean="0">
                <a:solidFill>
                  <a:srgbClr val="003049"/>
                </a:solidFill>
                <a:cs typeface="Arial" pitchFamily="34" charset="0"/>
              </a:rPr>
              <a:t>Pollack Mihály </a:t>
            </a:r>
            <a:r>
              <a:rPr lang="hu-HU" sz="2400" dirty="0" smtClean="0">
                <a:solidFill>
                  <a:srgbClr val="003049"/>
                </a:solidFill>
                <a:cs typeface="Arial" pitchFamily="34" charset="0"/>
              </a:rPr>
              <a:t>és </a:t>
            </a:r>
            <a:r>
              <a:rPr lang="hu-HU" sz="2400" b="1" u="sng" dirty="0" err="1" smtClean="0">
                <a:solidFill>
                  <a:srgbClr val="003049"/>
                </a:solidFill>
                <a:cs typeface="Arial" pitchFamily="34" charset="0"/>
              </a:rPr>
              <a:t>Stann</a:t>
            </a:r>
            <a:r>
              <a:rPr lang="hu-HU" sz="2400" b="1" u="sng" dirty="0" smtClean="0">
                <a:solidFill>
                  <a:srgbClr val="003049"/>
                </a:solidFill>
                <a:cs typeface="Arial" pitchFamily="34" charset="0"/>
              </a:rPr>
              <a:t> Jakab</a:t>
            </a:r>
            <a:r>
              <a:rPr lang="hu-HU" sz="2400" b="1" dirty="0" smtClean="0">
                <a:solidFill>
                  <a:srgbClr val="003049"/>
                </a:solidFill>
                <a:cs typeface="Arial" pitchFamily="34" charset="0"/>
              </a:rPr>
              <a:t> </a:t>
            </a:r>
            <a:r>
              <a:rPr lang="hu-HU" sz="2400" dirty="0" smtClean="0">
                <a:solidFill>
                  <a:srgbClr val="003049"/>
                </a:solidFill>
                <a:cs typeface="Arial" pitchFamily="34" charset="0"/>
              </a:rPr>
              <a:t>tervezők: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003049"/>
                </a:solidFill>
                <a:effectLst/>
                <a:cs typeface="Arial" pitchFamily="34" charset="0"/>
              </a:rPr>
              <a:t>Szekszárd régi megyeháza </a:t>
            </a:r>
          </a:p>
          <a:p>
            <a:pPr lvl="0" algn="ct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003049"/>
                </a:solidFill>
                <a:effectLst/>
                <a:cs typeface="Arial" pitchFamily="34" charset="0"/>
              </a:rPr>
              <a:t>Főbejárat,</a:t>
            </a:r>
            <a:r>
              <a:rPr kumimoji="0" lang="hu-HU" sz="2400" b="1" i="0" u="none" strike="noStrike" cap="none" normalizeH="0" dirty="0" smtClean="0">
                <a:ln>
                  <a:noFill/>
                </a:ln>
                <a:solidFill>
                  <a:srgbClr val="003049"/>
                </a:solidFill>
                <a:effectLst/>
                <a:cs typeface="Arial" pitchFamily="34" charset="0"/>
              </a:rPr>
              <a:t> 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003049"/>
                </a:solidFill>
                <a:effectLst/>
                <a:cs typeface="Arial" pitchFamily="34" charset="0"/>
              </a:rPr>
              <a:t> </a:t>
            </a: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rgbClr val="003049"/>
                </a:solidFill>
                <a:effectLst/>
                <a:cs typeface="Arial" pitchFamily="34" charset="0"/>
              </a:rPr>
              <a:t>Béla király tér 1.,Épült: 1828-1832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9" name="Picture 7" descr="https://www.szekesfehervar.hu/_user/0/Image/000000Peter2016/szeptember/platanreg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268760"/>
            <a:ext cx="8686800" cy="5267326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Mihály</a:t>
            </a:r>
            <a:r>
              <a:rPr lang="hu-HU" sz="2400" dirty="0" smtClean="0"/>
              <a:t>, </a:t>
            </a:r>
            <a:r>
              <a:rPr lang="hu-HU" sz="2400" b="1" dirty="0" smtClean="0"/>
              <a:t>a</a:t>
            </a:r>
            <a:r>
              <a:rPr lang="hu-HU" sz="2400" dirty="0" smtClean="0"/>
              <a:t> </a:t>
            </a:r>
            <a:r>
              <a:rPr lang="hu-HU" sz="2400" b="1" dirty="0" smtClean="0"/>
              <a:t>székesfehérvári megyeháza homlokzatát tervezte </a:t>
            </a:r>
            <a:r>
              <a:rPr lang="hu-HU" sz="2400" dirty="0" smtClean="0"/>
              <a:t>Épület</a:t>
            </a:r>
            <a:r>
              <a:rPr lang="hu-HU" sz="2400" b="1" dirty="0" smtClean="0"/>
              <a:t>: </a:t>
            </a:r>
            <a:r>
              <a:rPr lang="hu-HU" sz="2400" b="1" dirty="0" err="1" smtClean="0"/>
              <a:t>Tégl</a:t>
            </a:r>
            <a:r>
              <a:rPr lang="hu-HU" sz="2400" b="1" dirty="0" smtClean="0"/>
              <a:t> János </a:t>
            </a:r>
            <a:r>
              <a:rPr lang="hu-HU" sz="2400" dirty="0" smtClean="0"/>
              <a:t>és </a:t>
            </a:r>
            <a:r>
              <a:rPr lang="hu-HU" sz="2400" b="1" dirty="0" err="1" smtClean="0"/>
              <a:t>Tallher</a:t>
            </a:r>
            <a:r>
              <a:rPr lang="hu-HU" sz="2400" b="1" dirty="0" smtClean="0"/>
              <a:t> József </a:t>
            </a:r>
            <a:r>
              <a:rPr lang="hu-HU" sz="2400" dirty="0" smtClean="0"/>
              <a:t>tervezők munkája, 1807 -1812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s://turizmus.szekesfehervar.hu/_upload/images/catalog/216/719773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3605" y="1556792"/>
            <a:ext cx="8756790" cy="4536504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Mihály</a:t>
            </a:r>
            <a:r>
              <a:rPr lang="hu-HU" sz="2400" dirty="0" smtClean="0"/>
              <a:t>, </a:t>
            </a:r>
            <a:r>
              <a:rPr lang="hu-HU" sz="2400" b="1" dirty="0" smtClean="0"/>
              <a:t>a</a:t>
            </a:r>
            <a:r>
              <a:rPr lang="hu-HU" sz="2400" dirty="0" smtClean="0"/>
              <a:t> </a:t>
            </a:r>
            <a:r>
              <a:rPr lang="hu-HU" sz="2400" b="1" dirty="0" smtClean="0"/>
              <a:t>székesfehérvári megyeháza homlokzatát tervezte </a:t>
            </a:r>
            <a:r>
              <a:rPr lang="hu-HU" sz="2400" dirty="0" smtClean="0"/>
              <a:t>Épület</a:t>
            </a:r>
            <a:r>
              <a:rPr lang="hu-HU" sz="2400" b="1" dirty="0" smtClean="0"/>
              <a:t>: </a:t>
            </a:r>
            <a:r>
              <a:rPr lang="hu-HU" sz="2400" b="1" dirty="0" err="1" smtClean="0"/>
              <a:t>Tégl</a:t>
            </a:r>
            <a:r>
              <a:rPr lang="hu-HU" sz="2400" b="1" dirty="0" smtClean="0"/>
              <a:t> János </a:t>
            </a:r>
            <a:r>
              <a:rPr lang="hu-HU" sz="2400" dirty="0" smtClean="0"/>
              <a:t>és </a:t>
            </a:r>
            <a:r>
              <a:rPr lang="hu-HU" sz="2400" b="1" dirty="0" err="1" smtClean="0"/>
              <a:t>Tallher</a:t>
            </a:r>
            <a:r>
              <a:rPr lang="hu-HU" sz="2400" b="1" dirty="0" smtClean="0"/>
              <a:t> József </a:t>
            </a:r>
            <a:r>
              <a:rPr lang="hu-HU" sz="2400" dirty="0" smtClean="0"/>
              <a:t>tervezők munkája, 1807 -1812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 descr="https://upload.wikimedia.org/wikipedia/commons/thumb/c/cc/Megyeh%C3%A1za_Sz%C3%A9kesfeh%C3%A9rv%C3%A1r_2.JPG/2560px-Megyeh%C3%A1za_Sz%C3%A9kesfeh%C3%A9rv%C3%A1r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41376"/>
            <a:ext cx="8423290" cy="5616624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Mihály</a:t>
            </a:r>
            <a:r>
              <a:rPr lang="hu-HU" sz="2400" dirty="0" smtClean="0"/>
              <a:t>, </a:t>
            </a:r>
            <a:r>
              <a:rPr lang="hu-HU" sz="2400" b="1" dirty="0" smtClean="0"/>
              <a:t>a</a:t>
            </a:r>
            <a:r>
              <a:rPr lang="hu-HU" sz="2400" dirty="0" smtClean="0"/>
              <a:t> </a:t>
            </a:r>
            <a:r>
              <a:rPr lang="hu-HU" sz="2400" b="1" dirty="0" smtClean="0"/>
              <a:t>székesfehérvári megyeháza homlokzatát tervezte </a:t>
            </a:r>
            <a:r>
              <a:rPr lang="hu-HU" sz="2400" dirty="0" smtClean="0"/>
              <a:t>Épület</a:t>
            </a:r>
            <a:r>
              <a:rPr lang="hu-HU" sz="2400" b="1" dirty="0" smtClean="0"/>
              <a:t>: </a:t>
            </a:r>
            <a:r>
              <a:rPr lang="hu-HU" sz="2400" b="1" dirty="0" err="1" smtClean="0"/>
              <a:t>Tégl</a:t>
            </a:r>
            <a:r>
              <a:rPr lang="hu-HU" sz="2400" b="1" dirty="0" smtClean="0"/>
              <a:t> János </a:t>
            </a:r>
            <a:r>
              <a:rPr lang="hu-HU" sz="2400" dirty="0" smtClean="0"/>
              <a:t>és </a:t>
            </a:r>
            <a:r>
              <a:rPr lang="hu-HU" sz="2400" b="1" dirty="0" err="1" smtClean="0"/>
              <a:t>Tallher</a:t>
            </a:r>
            <a:r>
              <a:rPr lang="hu-HU" sz="2400" b="1" dirty="0" smtClean="0"/>
              <a:t> József </a:t>
            </a:r>
            <a:r>
              <a:rPr lang="hu-HU" sz="2400" dirty="0" smtClean="0"/>
              <a:t>tervezők munkája, 1807 -1812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Pollack  Mihály</a:t>
            </a:r>
            <a:r>
              <a:rPr lang="hu-HU" sz="2400" b="1" dirty="0" smtClean="0"/>
              <a:t>: </a:t>
            </a:r>
            <a:r>
              <a:rPr lang="hu-HU" sz="2400" dirty="0" smtClean="0"/>
              <a:t>(tervező), Nemzeti Múzeum Budapest,</a:t>
            </a:r>
            <a:r>
              <a:rPr lang="hu-HU" sz="2400" dirty="0"/>
              <a:t> </a:t>
            </a:r>
            <a:r>
              <a:rPr lang="hu-HU" sz="2400" dirty="0" smtClean="0"/>
              <a:t>1837–47  </a:t>
            </a:r>
            <a:endParaRPr lang="hu-HU" sz="2400" dirty="0"/>
          </a:p>
        </p:txBody>
      </p:sp>
      <p:pic>
        <p:nvPicPr>
          <p:cNvPr id="23554" name="Picture 2" descr="https://upload.wikimedia.org/wikipedia/commons/c/c9/Palotanegyedcivertanlegi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934074"/>
            <a:ext cx="7920880" cy="5597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e/e8/Gate._County_Hall._Listed_ID_3866._Neoclassical%2C_built_in_1807-1812%2C_by_Mih%C3%A1ly_Pollack._-_9%2C_Szent_Istv%C3%A1n_Square%2C_Downtown%2C_Sz%C3%A9kesfeh%C3%A9rv%C3%A1r%2C_Fej%C3%A9r_County%2C_Hungary.JPG/1280px-thumbnai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6168" y="679641"/>
            <a:ext cx="7890281" cy="5917711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Mihály</a:t>
            </a:r>
            <a:r>
              <a:rPr lang="hu-HU" sz="2400" dirty="0" smtClean="0"/>
              <a:t>, </a:t>
            </a:r>
            <a:r>
              <a:rPr lang="hu-HU" sz="2400" b="1" dirty="0" smtClean="0"/>
              <a:t>a</a:t>
            </a:r>
            <a:r>
              <a:rPr lang="hu-HU" sz="2400" dirty="0" smtClean="0"/>
              <a:t> </a:t>
            </a:r>
            <a:r>
              <a:rPr lang="hu-HU" sz="2400" b="1" dirty="0" smtClean="0"/>
              <a:t>székesfehérvári megyeháza homlokzatát tervezte </a:t>
            </a:r>
            <a:r>
              <a:rPr lang="hu-HU" sz="2400" dirty="0" smtClean="0"/>
              <a:t>Épület</a:t>
            </a:r>
            <a:r>
              <a:rPr lang="hu-HU" sz="2400" b="1" dirty="0" smtClean="0"/>
              <a:t>: </a:t>
            </a:r>
            <a:r>
              <a:rPr lang="hu-HU" sz="2400" b="1" dirty="0" err="1" smtClean="0"/>
              <a:t>Tégl</a:t>
            </a:r>
            <a:r>
              <a:rPr lang="hu-HU" sz="2400" b="1" dirty="0" smtClean="0"/>
              <a:t> János </a:t>
            </a:r>
            <a:r>
              <a:rPr lang="hu-HU" sz="2400" dirty="0" smtClean="0"/>
              <a:t>és </a:t>
            </a:r>
            <a:r>
              <a:rPr lang="hu-HU" sz="2400" b="1" dirty="0" err="1" smtClean="0"/>
              <a:t>Tallher</a:t>
            </a:r>
            <a:r>
              <a:rPr lang="hu-HU" sz="2400" b="1" dirty="0" smtClean="0"/>
              <a:t> József </a:t>
            </a:r>
            <a:r>
              <a:rPr lang="hu-HU" sz="2400" dirty="0" smtClean="0"/>
              <a:t>tervezők munkája, 1807 -1812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jku.hu/wp-content/uploads/2020/12/4.-A-jaszberenyi-varoshaza-1899-ben-800x445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43508" y="1268760"/>
            <a:ext cx="8856984" cy="504056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89756" y="188640"/>
            <a:ext cx="8964488" cy="132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err="1" smtClean="0"/>
              <a:t>Bedekovich</a:t>
            </a:r>
            <a:r>
              <a:rPr lang="hu-HU" sz="2400" b="1" dirty="0" smtClean="0"/>
              <a:t> Lőrinc kerületi </a:t>
            </a:r>
            <a:r>
              <a:rPr lang="hu-HU" sz="2400" dirty="0" smtClean="0"/>
              <a:t>mérnök készítette el a </a:t>
            </a:r>
            <a:r>
              <a:rPr lang="hu-HU" sz="2400" b="1" dirty="0" smtClean="0"/>
              <a:t>Jászberényi  városháza </a:t>
            </a:r>
            <a:r>
              <a:rPr lang="hu-HU" sz="2400" dirty="0" smtClean="0"/>
              <a:t>tervét </a:t>
            </a:r>
            <a:r>
              <a:rPr lang="hu-HU" sz="2400" b="1" u="sng" dirty="0" smtClean="0"/>
              <a:t>Pollack Mihály </a:t>
            </a:r>
            <a:r>
              <a:rPr lang="hu-HU" sz="2400" b="1" dirty="0" smtClean="0"/>
              <a:t>terveinek felhasználásával</a:t>
            </a:r>
            <a:r>
              <a:rPr lang="hu-HU" sz="2400" dirty="0" smtClean="0"/>
              <a:t>. Pollack hatása elsősorban a klasszicizáló homlokzaton érhető tetten. 1832-1839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s://cdn.cms.mtv.hu/wp-content/uploads/sites/7/2023/08/jaszbereny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771" y="1052736"/>
            <a:ext cx="8386458" cy="559714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44878" y="0"/>
            <a:ext cx="90542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err="1" smtClean="0"/>
              <a:t>Bedekovich</a:t>
            </a:r>
            <a:r>
              <a:rPr lang="hu-HU" sz="2400" b="1" dirty="0" smtClean="0"/>
              <a:t> Lőrinc kerületi </a:t>
            </a:r>
            <a:r>
              <a:rPr lang="hu-HU" sz="2400" dirty="0" smtClean="0"/>
              <a:t>mérnök készítette el a</a:t>
            </a:r>
            <a:r>
              <a:rPr lang="hu-HU" sz="2400" b="1" dirty="0" smtClean="0"/>
              <a:t> Jászberényi városháza </a:t>
            </a:r>
            <a:r>
              <a:rPr lang="hu-HU" sz="2400" dirty="0" smtClean="0"/>
              <a:t>tervét </a:t>
            </a:r>
            <a:r>
              <a:rPr lang="hu-HU" sz="2400" b="1" u="sng" dirty="0" smtClean="0"/>
              <a:t>Pollack Mihály </a:t>
            </a:r>
            <a:r>
              <a:rPr lang="hu-HU" sz="2400" b="1" dirty="0" smtClean="0"/>
              <a:t>terveinek felhasználásával</a:t>
            </a:r>
            <a:r>
              <a:rPr lang="hu-HU" sz="2400" dirty="0" smtClean="0"/>
              <a:t>. Pollack hatása elsősorban a klasszicizáló homlokzaton érhető tetten. 1832-1839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 Pollack Mihály</a:t>
            </a:r>
            <a:r>
              <a:rPr lang="hu-HU" sz="2400" b="1" dirty="0" smtClean="0"/>
              <a:t>: </a:t>
            </a:r>
            <a:r>
              <a:rPr lang="hu-HU" sz="2400" b="1" cap="all" dirty="0" smtClean="0"/>
              <a:t>C</a:t>
            </a:r>
            <a:r>
              <a:rPr lang="hu-HU" sz="2400" b="1" dirty="0" smtClean="0"/>
              <a:t>sapó-kastély, </a:t>
            </a:r>
            <a:r>
              <a:rPr lang="hu-HU" sz="2400" dirty="0" smtClean="0"/>
              <a:t>1819-20, Tengelic</a:t>
            </a:r>
            <a:endParaRPr lang="hu-HU" sz="2400" cap="all" dirty="0"/>
          </a:p>
        </p:txBody>
      </p:sp>
      <p:pic>
        <p:nvPicPr>
          <p:cNvPr id="49154" name="Picture 2" descr="Csapó-kastély - Tengelic - KASTELYOK.CO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4349" y="856479"/>
            <a:ext cx="8638131" cy="576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2" descr="Kirandulastervezo-Tengelic-Csapo-kastely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4212" name="AutoShape 4" descr="Kirandulastervezo-Tengelic-Csapo-kastely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4214" name="AutoShape 6" descr="Kirandulastervezo-Tengelic-Csapo-kastely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4216" name="AutoShape 8" descr="Kirandulastervezo-Tengelic-Csapo-kastely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4218" name="Picture 10" descr="Tengelic Csapó Kastély 1. FHD. 2021. okt. 15. - YouTube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40196" y="1136823"/>
            <a:ext cx="8663608" cy="4873280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323528" y="332656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/>
              <a:t> </a:t>
            </a:r>
            <a:r>
              <a:rPr lang="hu-HU" sz="2400" b="1" u="sng" dirty="0" smtClean="0"/>
              <a:t>Pollack Mihály</a:t>
            </a:r>
            <a:r>
              <a:rPr lang="hu-HU" sz="2400" b="1" dirty="0" smtClean="0"/>
              <a:t>:  </a:t>
            </a:r>
            <a:r>
              <a:rPr lang="hu-HU" sz="2400" b="1" cap="all" dirty="0" smtClean="0"/>
              <a:t>C</a:t>
            </a:r>
            <a:r>
              <a:rPr lang="hu-HU" sz="2400" b="1" dirty="0" smtClean="0"/>
              <a:t>sapó-kastély</a:t>
            </a:r>
            <a:r>
              <a:rPr lang="hu-HU" sz="2400" dirty="0" smtClean="0"/>
              <a:t> 1819-20, </a:t>
            </a:r>
            <a:r>
              <a:rPr lang="hu-HU" sz="2400" b="1" dirty="0" smtClean="0"/>
              <a:t> Tengelic</a:t>
            </a:r>
            <a:endParaRPr lang="hu-HU" sz="2400" b="1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936" y="-6085"/>
            <a:ext cx="5148064" cy="6864086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611560" y="620688"/>
            <a:ext cx="2740902" cy="132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 Pollack Mihály </a:t>
            </a:r>
            <a:r>
              <a:rPr lang="hu-HU" sz="2400" b="1" cap="all" dirty="0" smtClean="0"/>
              <a:t>C</a:t>
            </a:r>
            <a:r>
              <a:rPr lang="hu-HU" sz="2400" b="1" dirty="0" smtClean="0"/>
              <a:t>sapó-kastély </a:t>
            </a:r>
            <a:r>
              <a:rPr lang="hu-HU" sz="2400" dirty="0" smtClean="0"/>
              <a:t> 1819-20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Tengelic</a:t>
            </a:r>
            <a:endParaRPr lang="hu-HU" sz="2400" cap="all" dirty="0"/>
          </a:p>
        </p:txBody>
      </p:sp>
      <p:sp>
        <p:nvSpPr>
          <p:cNvPr id="4" name="Téglalap 3"/>
          <p:cNvSpPr/>
          <p:nvPr/>
        </p:nvSpPr>
        <p:spPr>
          <a:xfrm>
            <a:off x="251520" y="2276872"/>
            <a:ext cx="36724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Csapó Dániel 1819-20-ban építtette fel kastélyát Középtengelicen, ahol ekkor már állt egy barokk kápolna és egy korábbi kúria is. A kastély terveit </a:t>
            </a:r>
            <a:r>
              <a:rPr lang="hu-HU" b="1" dirty="0" smtClean="0"/>
              <a:t>Pollack Mihály </a:t>
            </a:r>
            <a:r>
              <a:rPr lang="hu-HU" dirty="0" smtClean="0"/>
              <a:t>készítette el. Ez a szerény méretű épület volt Tolna első klasszicista világi épülete, és így mintát is szolgáltatott a később épülő kúriáknak. A kastélyt 1895-ben Fellner Sándor tervei szerint némileg átalakították. Parkja védett, 1820-ban 56 különféle fafajt gyűjtöttek össze, de az utóbbi időben egyre több faóriása kipusztult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16932" y="0"/>
            <a:ext cx="5143500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836712"/>
            <a:ext cx="3347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 Pollack Mihály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b="1" cap="all" dirty="0" smtClean="0"/>
              <a:t>C</a:t>
            </a:r>
            <a:r>
              <a:rPr lang="hu-HU" sz="2400" b="1" dirty="0" smtClean="0"/>
              <a:t>sapó-kastély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1819-20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Tengelic</a:t>
            </a:r>
            <a:endParaRPr lang="hu-HU" sz="2400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ile:CIvertanlegiSoponya1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802213" y="908720"/>
            <a:ext cx="7539574" cy="5696569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Mihály</a:t>
            </a:r>
            <a:r>
              <a:rPr lang="hu-HU" sz="2400" b="1" dirty="0" smtClean="0"/>
              <a:t>:  Nagyláng,  </a:t>
            </a:r>
            <a:r>
              <a:rPr lang="hu-HU" sz="2400" b="1" dirty="0"/>
              <a:t>(Soponya), Zichy-kastély</a:t>
            </a:r>
            <a:r>
              <a:rPr lang="hu-H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1751-1757, 1807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légi fotó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c/c0/Soponya-Nagyl%C3%A1ng_1902%2C_Zichy_kast%C3%A9ly_%28Pollack_Mih%C3%A1ly%29._Fortepan_4349.jpg/1280px-Soponya-Nagyl%C3%A1ng_1902%2C_Zichy_kast%C3%A9ly_%28Pollack_Mih%C3%A1ly%29._Fortepan_4349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655880" y="867559"/>
            <a:ext cx="7832240" cy="5990441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0"/>
            <a:ext cx="9144000" cy="73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hu-HU" sz="2400" b="1" u="sng" dirty="0" smtClean="0"/>
              <a:t> Pollack Mihály</a:t>
            </a:r>
            <a:r>
              <a:rPr lang="hu-HU" sz="2400" b="1" dirty="0" smtClean="0"/>
              <a:t>:  Soponya - Nagyláng,  Zichy kastély, (1902-ben</a:t>
            </a:r>
            <a:r>
              <a:rPr lang="hu-HU" sz="2400" dirty="0" smtClean="0"/>
              <a:t>)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algn="ctr">
              <a:lnSpc>
                <a:spcPts val="2500"/>
              </a:lnSpc>
            </a:pPr>
            <a:r>
              <a:rPr lang="hu-HU" sz="2400" dirty="0" smtClean="0"/>
              <a:t>1751-1757, 1807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718869" y="1124744"/>
            <a:ext cx="7706261" cy="512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0" y="26064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Mihály</a:t>
            </a:r>
            <a:r>
              <a:rPr lang="hu-HU" sz="2400" b="1" dirty="0" smtClean="0"/>
              <a:t>: Nagyláng,  (Soponya), Zichy-kastély</a:t>
            </a:r>
            <a:r>
              <a:rPr lang="hu-H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hu-HU" sz="2400" b="1" dirty="0" smtClean="0"/>
              <a:t> (1807-ben)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1751-1757, 1807</a:t>
            </a:r>
          </a:p>
          <a:p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9579" y="836712"/>
            <a:ext cx="7584842" cy="5688632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Pollack  Mihály: </a:t>
            </a:r>
            <a:r>
              <a:rPr lang="hu-HU" sz="2400" dirty="0" smtClean="0"/>
              <a:t>(tervező), Nemzeti Múzeum Budapest,</a:t>
            </a:r>
            <a:r>
              <a:rPr lang="hu-HU" sz="2400" dirty="0"/>
              <a:t> </a:t>
            </a:r>
            <a:r>
              <a:rPr lang="hu-HU" sz="2400" dirty="0" smtClean="0"/>
              <a:t>1837–47 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s://soponya.gportal.hu/portal/soponya/image/gallery/1262633155_12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540148" y="648360"/>
            <a:ext cx="8028000" cy="6021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 Pollack Mihály</a:t>
            </a:r>
            <a:r>
              <a:rPr lang="hu-HU" sz="2400" b="1" dirty="0" smtClean="0"/>
              <a:t>: Soponya - Nagyláng, Zichy kastély</a:t>
            </a:r>
            <a:r>
              <a:rPr lang="hu-HU" sz="2400" dirty="0" smtClean="0"/>
              <a:t>, 1751-1757, 1807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absburg_fohercegi_kastely_fejer_megy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305" y="1020412"/>
            <a:ext cx="8608507" cy="543292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 Pollack Mihály</a:t>
            </a:r>
            <a:r>
              <a:rPr lang="hu-HU" sz="2400" b="1" dirty="0" smtClean="0"/>
              <a:t>: </a:t>
            </a:r>
            <a:r>
              <a:rPr lang="hu-HU" sz="2400" b="1" dirty="0" err="1" smtClean="0"/>
              <a:t>Alcsúti</a:t>
            </a:r>
            <a:r>
              <a:rPr lang="hu-HU" sz="2400" b="1" dirty="0" smtClean="0"/>
              <a:t> kastély,</a:t>
            </a:r>
            <a:r>
              <a:rPr lang="hu-HU" sz="2400" dirty="0" smtClean="0"/>
              <a:t> 1820-26</a:t>
            </a:r>
            <a:r>
              <a:rPr lang="hu-HU" sz="2400" b="1" dirty="0" smtClean="0"/>
              <a:t>, </a:t>
            </a:r>
            <a:r>
              <a:rPr lang="hu-HU" sz="2400" dirty="0" smtClean="0"/>
              <a:t>korabeli </a:t>
            </a:r>
            <a:r>
              <a:rPr lang="hu-HU" sz="2400" dirty="0"/>
              <a:t>ábrázolás a kastélyról és a pálmaházról</a:t>
            </a:r>
          </a:p>
        </p:txBody>
      </p:sp>
      <p:sp>
        <p:nvSpPr>
          <p:cNvPr id="4" name="Téglalap 3"/>
          <p:cNvSpPr/>
          <p:nvPr/>
        </p:nvSpPr>
        <p:spPr>
          <a:xfrm>
            <a:off x="395536" y="602128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/>
              </a:rPr>
              <a:t>https://www.szepmagyarorszag.hu/magyar/oldalak/habsburg_kastely_alcsut_arboretum_jozsef_nador/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alcsut_habsburg_kastely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43791" y="1196752"/>
            <a:ext cx="8856418" cy="5353212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 Pollack Mihály</a:t>
            </a:r>
            <a:r>
              <a:rPr lang="hu-HU" sz="2400" b="1" dirty="0" smtClean="0"/>
              <a:t>: József </a:t>
            </a:r>
            <a:r>
              <a:rPr lang="hu-HU" sz="2400" b="1" dirty="0"/>
              <a:t>nádor </a:t>
            </a:r>
            <a:r>
              <a:rPr lang="hu-HU" sz="2400" b="1" dirty="0" smtClean="0"/>
              <a:t> kastélya,  </a:t>
            </a:r>
            <a:r>
              <a:rPr lang="hu-HU" sz="2400" b="1" dirty="0" err="1" smtClean="0"/>
              <a:t>Alcsút</a:t>
            </a:r>
            <a:r>
              <a:rPr lang="hu-HU" sz="2400" b="1" dirty="0" smtClean="0"/>
              <a:t>,  A </a:t>
            </a:r>
            <a:r>
              <a:rPr lang="hu-HU" sz="2400" b="1" dirty="0"/>
              <a:t>kastély főhomlokzata </a:t>
            </a:r>
            <a:r>
              <a:rPr lang="hu-HU" sz="2400" b="1" dirty="0" smtClean="0"/>
              <a:t>,</a:t>
            </a:r>
            <a:r>
              <a:rPr lang="hu-HU" sz="2400" dirty="0" smtClean="0"/>
              <a:t> 1820-26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 descr="https://degikastely.hu/wp-content/uploads/2022/10/DJI_0075-HD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036" name="AutoShape 4" descr="https://degikastely.hu/wp-content/uploads/2022/10/DJI_0075-HD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Pollack Mihály</a:t>
            </a:r>
            <a:r>
              <a:rPr lang="hu-HU" sz="2400" b="1" dirty="0" smtClean="0"/>
              <a:t>: Dégi kastély, </a:t>
            </a:r>
            <a:r>
              <a:rPr lang="hu-HU" sz="2400" dirty="0" smtClean="0"/>
              <a:t>1815–19</a:t>
            </a:r>
            <a:r>
              <a:rPr lang="hu-HU" sz="2400" b="1" dirty="0" smtClean="0"/>
              <a:t>, </a:t>
            </a:r>
            <a:r>
              <a:rPr lang="hu-HU" sz="2400" dirty="0" smtClean="0"/>
              <a:t>(Festetics Antal) </a:t>
            </a:r>
            <a:endParaRPr lang="hu-HU" sz="2400" dirty="0"/>
          </a:p>
        </p:txBody>
      </p:sp>
      <p:pic>
        <p:nvPicPr>
          <p:cNvPr id="44037" name="Picture 5" descr="C:\Users\User\Downloads\DJI_0075-HDR-1024x7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4555" y="638690"/>
            <a:ext cx="8099893" cy="6074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Fotó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145136" y="739660"/>
            <a:ext cx="8675336" cy="5785684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Pollack Mihály</a:t>
            </a:r>
            <a:r>
              <a:rPr lang="hu-HU" sz="2400" b="1" dirty="0" smtClean="0"/>
              <a:t>: Dégi kastély, </a:t>
            </a:r>
            <a:r>
              <a:rPr lang="hu-HU" sz="2400" dirty="0" smtClean="0"/>
              <a:t>1815–19, (Festetics Antal)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s://epiteszforum.hu/uploads/images/2021/07/1920_epiteszforum-dinasztiak-pollackok-es-ungerek--becsbol-milanobol-pestrol--6-170-2021-07-25-0946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2190" y="897165"/>
            <a:ext cx="8658292" cy="5772195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89756" y="188640"/>
            <a:ext cx="8964488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2400"/>
              </a:lnSpc>
            </a:pPr>
            <a:r>
              <a:rPr lang="hu-HU" sz="2400" b="1" u="sng" dirty="0" smtClean="0"/>
              <a:t>Pollack Mihály</a:t>
            </a:r>
            <a:r>
              <a:rPr lang="hu-HU" sz="2400" b="1" dirty="0" smtClean="0"/>
              <a:t>:  Dég, </a:t>
            </a:r>
            <a:r>
              <a:rPr lang="hu-HU" sz="2400" b="1" dirty="0" err="1" smtClean="0"/>
              <a:t>Festetich</a:t>
            </a:r>
            <a:r>
              <a:rPr lang="hu-HU" sz="2400" b="1" dirty="0" smtClean="0"/>
              <a:t> kastély, </a:t>
            </a:r>
            <a:r>
              <a:rPr lang="hu-HU" sz="2400" dirty="0" smtClean="0"/>
              <a:t>2011-ben </a:t>
            </a:r>
          </a:p>
          <a:p>
            <a:pPr algn="ctr" fontAlgn="base">
              <a:lnSpc>
                <a:spcPts val="2400"/>
              </a:lnSpc>
            </a:pPr>
            <a:r>
              <a:rPr lang="hu-HU" sz="2400" dirty="0" smtClean="0"/>
              <a:t> (</a:t>
            </a:r>
            <a:r>
              <a:rPr lang="hu-HU" sz="2400" dirty="0" err="1" smtClean="0"/>
              <a:t>Wikipedia</a:t>
            </a:r>
            <a:r>
              <a:rPr lang="hu-HU" sz="2400" dirty="0" smtClean="0"/>
              <a:t>/Szvitek Péter)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0/08/Volt_K%C3%A1rolyi_kast%C3%A9ly_%287023._sz%C3%A1m%C3%BA_m%C5%B1eml%C3%A9k%29.jpg/1280px-Volt_K%C3%A1rolyi_kast%C3%A9ly_%287023._sz%C3%A1m%C3%BA_m%C5%B1eml%C3%A9k%29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720655" y="1484784"/>
            <a:ext cx="7702690" cy="5157192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467544" y="54868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Károlyi kastély, Fót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Fot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92696"/>
            <a:ext cx="7552838" cy="4248472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179512" y="4919008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2000" dirty="0" smtClean="0"/>
              <a:t>A hatalmas park elején álló, barokk eredetű, klasszicista kastély Ybl Miklós által kapta mai, romantikus stílusát. A kastélyt - amely a XIX. század elején még a gróf </a:t>
            </a:r>
            <a:r>
              <a:rPr lang="hu-HU" sz="2000" dirty="0" err="1" smtClean="0"/>
              <a:t>Galánthai</a:t>
            </a:r>
            <a:r>
              <a:rPr lang="hu-HU" sz="2000" dirty="0" smtClean="0"/>
              <a:t> Fekete család tulajdona volt - eredetileg valószínűleg </a:t>
            </a:r>
            <a:r>
              <a:rPr lang="hu-HU" sz="2000" dirty="0" err="1" smtClean="0"/>
              <a:t>Pollach</a:t>
            </a:r>
            <a:r>
              <a:rPr lang="hu-HU" sz="2000" dirty="0" smtClean="0"/>
              <a:t> Mihály tervezte. . A XVIII. századi, földszintes épület fokozatos bővítésével kapta mai nagyvonalú, romantikus elemekkel ötvözött klasszicista homlokzatát. Az 1840-es években Ybl Miklós tervei alapján épült ki emeletes formára.</a:t>
            </a:r>
            <a:endParaRPr lang="hu-HU" sz="2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864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Károlyi kastély, Fót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47664" y="2721114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atin typeface="Arial Black" pitchFamily="34" charset="0"/>
              </a:rPr>
              <a:t>FESTMÉNYEK</a:t>
            </a:r>
            <a:endParaRPr lang="hu-HU" sz="40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1886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u="sng" dirty="0" smtClean="0"/>
              <a:t>Róth Alfréd:</a:t>
            </a:r>
            <a:r>
              <a:rPr lang="hu-HU" sz="2400" b="1" dirty="0" smtClean="0"/>
              <a:t>  Az evangélikus templom  és környéke, </a:t>
            </a:r>
            <a:r>
              <a:rPr lang="hu-HU" sz="2400" dirty="0" smtClean="0"/>
              <a:t>1910-es évek </a:t>
            </a:r>
            <a:endParaRPr lang="hu-HU" sz="2400" dirty="0"/>
          </a:p>
        </p:txBody>
      </p:sp>
      <p:pic>
        <p:nvPicPr>
          <p:cNvPr id="2050" name="Picture 2" descr="C:\Users\User\Downloads\IMG_20240317_122720 (1)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965532" y="764704"/>
            <a:ext cx="7212936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ot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3524" y="1016732"/>
            <a:ext cx="8576952" cy="4824536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Pollack  Mihály</a:t>
            </a:r>
            <a:r>
              <a:rPr lang="hu-HU" sz="2400" b="1" dirty="0" smtClean="0"/>
              <a:t>:  </a:t>
            </a:r>
            <a:r>
              <a:rPr lang="hu-HU" sz="2400" dirty="0" smtClean="0"/>
              <a:t>(tervező), Nemzeti Múzeum, Budapest,</a:t>
            </a:r>
            <a:r>
              <a:rPr lang="hu-HU" sz="2400" dirty="0"/>
              <a:t> </a:t>
            </a:r>
            <a:r>
              <a:rPr lang="hu-HU" sz="2400" dirty="0" smtClean="0"/>
              <a:t>1837–47 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1484784"/>
            <a:ext cx="3491880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Háry Gyula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Nemzeti színház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1901</a:t>
            </a:r>
            <a:endParaRPr lang="hu-HU" sz="2400" dirty="0"/>
          </a:p>
        </p:txBody>
      </p:sp>
      <p:pic>
        <p:nvPicPr>
          <p:cNvPr id="3" name="Picture 2" descr="C:\Users\User\Downloads\IMG_20240317_122827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778660" y="0"/>
            <a:ext cx="51901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87624" y="26064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 smtClean="0"/>
              <a:t>Egervári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Potemkin</a:t>
            </a:r>
            <a:r>
              <a:rPr lang="hu-HU" sz="2400" b="1" dirty="0" smtClean="0"/>
              <a:t> Ágost:  Kerepesi út,  </a:t>
            </a:r>
            <a:r>
              <a:rPr lang="hu-HU" sz="2400" dirty="0" smtClean="0"/>
              <a:t>1886</a:t>
            </a:r>
            <a:endParaRPr lang="hu-HU" sz="2400" dirty="0"/>
          </a:p>
        </p:txBody>
      </p:sp>
      <p:pic>
        <p:nvPicPr>
          <p:cNvPr id="1026" name="Picture 2" descr="C:\Users\User\Downloads\IMG_20240317_123224 (1)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325524" y="908720"/>
            <a:ext cx="8492951" cy="5773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260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u="sng" dirty="0" smtClean="0"/>
              <a:t>Márton  Ferenc</a:t>
            </a:r>
            <a:r>
              <a:rPr lang="hu-HU" sz="2400" b="1" dirty="0" smtClean="0"/>
              <a:t>: A Szépművészeti Múzeum télen</a:t>
            </a:r>
            <a:r>
              <a:rPr lang="hu-HU" sz="2400" dirty="0" smtClean="0"/>
              <a:t>,  </a:t>
            </a:r>
            <a:endParaRPr lang="hu-HU" sz="2400" dirty="0"/>
          </a:p>
        </p:txBody>
      </p:sp>
      <p:pic>
        <p:nvPicPr>
          <p:cNvPr id="4098" name="Picture 2" descr="C:\Users\User\Downloads\IMG_20240317_122912.jpg"/>
          <p:cNvPicPr>
            <a:picLocks noChangeAspect="1" noChangeArrowheads="1"/>
          </p:cNvPicPr>
          <p:nvPr/>
        </p:nvPicPr>
        <p:blipFill>
          <a:blip r:embed="rId2" cstate="email">
            <a:lum bright="10000" contrast="30000"/>
          </a:blip>
          <a:srcRect/>
          <a:stretch>
            <a:fillRect/>
          </a:stretch>
        </p:blipFill>
        <p:spPr bwMode="auto">
          <a:xfrm>
            <a:off x="379343" y="836712"/>
            <a:ext cx="8385313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ot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428" y="1052736"/>
            <a:ext cx="7973144" cy="5318026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Pollack  Mihály</a:t>
            </a:r>
            <a:r>
              <a:rPr lang="hu-HU" sz="2400" b="1" dirty="0" smtClean="0"/>
              <a:t>:  </a:t>
            </a:r>
            <a:r>
              <a:rPr lang="hu-HU" sz="2400" dirty="0" smtClean="0"/>
              <a:t>(tervező), Nemzeti Múzeum, Budapest,</a:t>
            </a:r>
            <a:r>
              <a:rPr lang="hu-HU" sz="2400" dirty="0"/>
              <a:t> </a:t>
            </a:r>
            <a:r>
              <a:rPr lang="hu-HU" sz="2400" dirty="0" smtClean="0"/>
              <a:t>1837–47 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ot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64699" y="1"/>
            <a:ext cx="4572000" cy="685800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490008"/>
            <a:ext cx="3707904" cy="1635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 Mihály</a:t>
            </a:r>
            <a:endParaRPr lang="hu-HU" sz="2400" b="1" dirty="0"/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 </a:t>
            </a:r>
            <a:r>
              <a:rPr lang="hu-HU" sz="2400" dirty="0" smtClean="0"/>
              <a:t>(tervező)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Nemzeti Múzeum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Budapest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1837–47 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Polgár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1155</Words>
  <Application>Microsoft Office PowerPoint</Application>
  <PresentationFormat>Diavetítés a képernyőre (4:3 oldalarány)</PresentationFormat>
  <Paragraphs>146</Paragraphs>
  <Slides>72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72</vt:i4>
      </vt:variant>
    </vt:vector>
  </HeadingPairs>
  <TitlesOfParts>
    <vt:vector size="73" baseType="lpstr">
      <vt:lpstr>Office-téma</vt:lpstr>
      <vt:lpstr>POLLACK MIHÁLY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  <vt:lpstr>46. dia</vt:lpstr>
      <vt:lpstr>47. dia</vt:lpstr>
      <vt:lpstr>48. dia</vt:lpstr>
      <vt:lpstr>49. dia</vt:lpstr>
      <vt:lpstr>50. dia</vt:lpstr>
      <vt:lpstr>51. dia</vt:lpstr>
      <vt:lpstr>52. dia</vt:lpstr>
      <vt:lpstr>53. dia</vt:lpstr>
      <vt:lpstr>54. dia</vt:lpstr>
      <vt:lpstr>55. dia</vt:lpstr>
      <vt:lpstr>56. dia</vt:lpstr>
      <vt:lpstr>57. dia</vt:lpstr>
      <vt:lpstr>58. dia</vt:lpstr>
      <vt:lpstr>59. dia</vt:lpstr>
      <vt:lpstr>60. dia</vt:lpstr>
      <vt:lpstr>61. dia</vt:lpstr>
      <vt:lpstr>62. dia</vt:lpstr>
      <vt:lpstr>63. dia</vt:lpstr>
      <vt:lpstr>64. dia</vt:lpstr>
      <vt:lpstr>65. dia</vt:lpstr>
      <vt:lpstr>66. dia</vt:lpstr>
      <vt:lpstr>67. dia</vt:lpstr>
      <vt:lpstr>68. dia</vt:lpstr>
      <vt:lpstr>69. dia</vt:lpstr>
      <vt:lpstr>70. dia</vt:lpstr>
      <vt:lpstr>71. dia</vt:lpstr>
      <vt:lpstr>72.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POLLACK MIHÁLY</dc:title>
  <dc:creator>.Piroska</dc:creator>
  <cp:lastModifiedBy>.Piroska</cp:lastModifiedBy>
  <cp:revision>97</cp:revision>
  <dcterms:created xsi:type="dcterms:W3CDTF">2024-03-02T17:07:34Z</dcterms:created>
  <dcterms:modified xsi:type="dcterms:W3CDTF">2024-04-08T19:17:29Z</dcterms:modified>
</cp:coreProperties>
</file>