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337" r:id="rId4"/>
    <p:sldId id="257" r:id="rId5"/>
    <p:sldId id="259" r:id="rId6"/>
    <p:sldId id="340" r:id="rId7"/>
    <p:sldId id="336" r:id="rId8"/>
    <p:sldId id="279" r:id="rId9"/>
    <p:sldId id="285" r:id="rId10"/>
    <p:sldId id="284" r:id="rId11"/>
    <p:sldId id="280" r:id="rId12"/>
    <p:sldId id="345" r:id="rId13"/>
    <p:sldId id="363" r:id="rId14"/>
    <p:sldId id="361" r:id="rId15"/>
    <p:sldId id="278" r:id="rId16"/>
    <p:sldId id="350" r:id="rId17"/>
    <p:sldId id="324" r:id="rId18"/>
    <p:sldId id="325" r:id="rId19"/>
    <p:sldId id="277" r:id="rId20"/>
    <p:sldId id="261" r:id="rId21"/>
    <p:sldId id="347" r:id="rId22"/>
    <p:sldId id="341" r:id="rId23"/>
    <p:sldId id="349" r:id="rId24"/>
    <p:sldId id="326" r:id="rId25"/>
    <p:sldId id="323" r:id="rId26"/>
    <p:sldId id="260" r:id="rId27"/>
    <p:sldId id="355" r:id="rId28"/>
    <p:sldId id="354" r:id="rId29"/>
    <p:sldId id="322" r:id="rId30"/>
    <p:sldId id="334" r:id="rId31"/>
    <p:sldId id="335" r:id="rId32"/>
    <p:sldId id="309" r:id="rId33"/>
    <p:sldId id="356" r:id="rId34"/>
    <p:sldId id="339" r:id="rId35"/>
    <p:sldId id="313" r:id="rId36"/>
    <p:sldId id="314" r:id="rId37"/>
    <p:sldId id="315" r:id="rId38"/>
    <p:sldId id="270" r:id="rId39"/>
    <p:sldId id="333" r:id="rId40"/>
    <p:sldId id="357" r:id="rId41"/>
    <p:sldId id="316" r:id="rId42"/>
    <p:sldId id="320" r:id="rId43"/>
    <p:sldId id="275" r:id="rId44"/>
    <p:sldId id="358" r:id="rId45"/>
    <p:sldId id="318" r:id="rId46"/>
    <p:sldId id="319" r:id="rId47"/>
    <p:sldId id="283" r:id="rId48"/>
    <p:sldId id="359" r:id="rId49"/>
    <p:sldId id="338" r:id="rId50"/>
    <p:sldId id="282" r:id="rId51"/>
    <p:sldId id="343" r:id="rId52"/>
    <p:sldId id="360" r:id="rId53"/>
    <p:sldId id="276" r:id="rId54"/>
    <p:sldId id="262" r:id="rId55"/>
    <p:sldId id="331" r:id="rId56"/>
    <p:sldId id="286" r:id="rId57"/>
    <p:sldId id="312" r:id="rId58"/>
    <p:sldId id="348" r:id="rId59"/>
    <p:sldId id="310" r:id="rId60"/>
    <p:sldId id="311" r:id="rId61"/>
    <p:sldId id="308" r:id="rId62"/>
    <p:sldId id="352" r:id="rId63"/>
    <p:sldId id="273" r:id="rId64"/>
    <p:sldId id="274" r:id="rId65"/>
    <p:sldId id="306" r:id="rId66"/>
    <p:sldId id="307" r:id="rId67"/>
    <p:sldId id="264" r:id="rId68"/>
    <p:sldId id="362" r:id="rId69"/>
    <p:sldId id="268" r:id="rId70"/>
    <p:sldId id="267" r:id="rId71"/>
    <p:sldId id="265" r:id="rId72"/>
    <p:sldId id="266" r:id="rId73"/>
    <p:sldId id="287" r:id="rId74"/>
    <p:sldId id="299" r:id="rId75"/>
    <p:sldId id="263" r:id="rId76"/>
    <p:sldId id="300" r:id="rId77"/>
    <p:sldId id="288" r:id="rId78"/>
    <p:sldId id="292" r:id="rId79"/>
    <p:sldId id="293" r:id="rId80"/>
    <p:sldId id="295" r:id="rId81"/>
    <p:sldId id="294" r:id="rId82"/>
    <p:sldId id="327" r:id="rId83"/>
    <p:sldId id="329" r:id="rId84"/>
    <p:sldId id="289" r:id="rId85"/>
    <p:sldId id="290" r:id="rId86"/>
    <p:sldId id="346" r:id="rId87"/>
    <p:sldId id="303" r:id="rId88"/>
    <p:sldId id="298" r:id="rId89"/>
    <p:sldId id="304" r:id="rId90"/>
    <p:sldId id="328" r:id="rId91"/>
    <p:sldId id="296" r:id="rId92"/>
    <p:sldId id="297" r:id="rId93"/>
    <p:sldId id="301" r:id="rId94"/>
    <p:sldId id="302" r:id="rId95"/>
    <p:sldId id="332" r:id="rId96"/>
    <p:sldId id="269" r:id="rId97"/>
    <p:sldId id="330" r:id="rId98"/>
    <p:sldId id="351" r:id="rId9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3" d="100"/>
        <a:sy n="23" d="100"/>
      </p:scale>
      <p:origin x="0" y="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Alcím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1372DB-D8B0-49E5-938A-081B970ED51D}" type="datetime1">
              <a:rPr lang="hu-HU"/>
              <a:pPr lvl="0"/>
              <a:t>2024. 07. 28.</a:t>
            </a:fld>
            <a:endParaRPr lang="hu-HU"/>
          </a:p>
        </p:txBody>
      </p:sp>
      <p:sp>
        <p:nvSpPr>
          <p:cNvPr id="5" name="Élőláb hely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6A9060-2EE8-47AD-9D91-A848BD143894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311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4A5631-E058-46D1-820D-9EACE8CB8E0A}" type="datetime1">
              <a:rPr lang="hu-HU"/>
              <a:pPr lvl="0"/>
              <a:t>2024. 07. 28.</a:t>
            </a:fld>
            <a:endParaRPr lang="hu-HU"/>
          </a:p>
        </p:txBody>
      </p:sp>
      <p:sp>
        <p:nvSpPr>
          <p:cNvPr id="5" name="Élőláb hely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7FE005-C47A-4FBD-95BC-0A89C8FD4A0B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2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9221EF-F54E-4EB4-B2AE-B82906D91A0F}" type="datetime1">
              <a:rPr lang="hu-HU"/>
              <a:pPr lvl="0"/>
              <a:t>2024. 07. 28.</a:t>
            </a:fld>
            <a:endParaRPr lang="hu-HU"/>
          </a:p>
        </p:txBody>
      </p:sp>
      <p:sp>
        <p:nvSpPr>
          <p:cNvPr id="5" name="Élőláb hely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B5678F-B108-4B07-8B98-6FEBD89EBC42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387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3E5972-1CD3-49BE-96EF-2AE1A893B806}" type="datetime1">
              <a:rPr lang="hu-HU"/>
              <a:pPr lvl="0"/>
              <a:t>2024. 07. 28.</a:t>
            </a:fld>
            <a:endParaRPr lang="hu-HU"/>
          </a:p>
        </p:txBody>
      </p:sp>
      <p:sp>
        <p:nvSpPr>
          <p:cNvPr id="5" name="Élőláb hely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351E55-32E3-4C06-9F23-EBC9460E1FDF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56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6AEFB9-AC4B-4482-8F01-ECA44AF09EAD}" type="datetime1">
              <a:rPr lang="hu-HU"/>
              <a:pPr lvl="0"/>
              <a:t>2024. 07. 28.</a:t>
            </a:fld>
            <a:endParaRPr lang="hu-HU"/>
          </a:p>
        </p:txBody>
      </p:sp>
      <p:sp>
        <p:nvSpPr>
          <p:cNvPr id="5" name="Élőláb hely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0F2808-36CA-47A9-A5B5-4445EEE7A1BE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822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6CEDBE-7A4A-441D-BEC6-F1F0C69AE571}" type="datetime1">
              <a:rPr lang="hu-HU"/>
              <a:pPr lvl="0"/>
              <a:t>2024. 07. 28.</a:t>
            </a:fld>
            <a:endParaRPr lang="hu-HU"/>
          </a:p>
        </p:txBody>
      </p:sp>
      <p:sp>
        <p:nvSpPr>
          <p:cNvPr id="6" name="Élőláb hely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7" name="Dia számának hely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476942-1662-43E5-B212-343C5C1651B0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141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3DD3EE-4D44-4FA2-AE3E-4DC9948AD9D6}" type="datetime1">
              <a:rPr lang="hu-HU"/>
              <a:pPr lvl="0"/>
              <a:t>2024. 07. 28.</a:t>
            </a:fld>
            <a:endParaRPr lang="hu-HU"/>
          </a:p>
        </p:txBody>
      </p:sp>
      <p:sp>
        <p:nvSpPr>
          <p:cNvPr id="8" name="Élőláb hely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9" name="Dia számának helye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8CE26D-7F42-4B4B-B1C6-00226D285012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026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Dátum helye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883910-54BB-4CF1-BCBE-9A23BC9427EF}" type="datetime1">
              <a:rPr lang="hu-HU"/>
              <a:pPr lvl="0"/>
              <a:t>2024. 07. 28.</a:t>
            </a:fld>
            <a:endParaRPr lang="hu-HU"/>
          </a:p>
        </p:txBody>
      </p:sp>
      <p:sp>
        <p:nvSpPr>
          <p:cNvPr id="4" name="Élőláb helye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5" name="Dia számának helye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4DCAC9-29B0-400B-83CB-8BA5E08AF878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004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23321C-15CE-4706-BA39-201875DFF91B}" type="datetime1">
              <a:rPr lang="hu-HU"/>
              <a:pPr lvl="0"/>
              <a:t>2024. 07. 28.</a:t>
            </a:fld>
            <a:endParaRPr lang="hu-HU"/>
          </a:p>
        </p:txBody>
      </p:sp>
      <p:sp>
        <p:nvSpPr>
          <p:cNvPr id="3" name="Élőláb helye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4" name="Dia számának hely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26D116-54C2-4F6A-B842-50DF242E74CC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6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26E1E5-ABFD-469C-AC92-406DBD47470E}" type="datetime1">
              <a:rPr lang="hu-HU"/>
              <a:pPr lvl="0"/>
              <a:t>2024. 07. 28.</a:t>
            </a:fld>
            <a:endParaRPr lang="hu-HU"/>
          </a:p>
        </p:txBody>
      </p:sp>
      <p:sp>
        <p:nvSpPr>
          <p:cNvPr id="6" name="Élőláb hely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7" name="Dia számának hely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0C4B81-8171-487A-83C6-7B4F28E11545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207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Kép helye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hu-HU"/>
          </a:p>
        </p:txBody>
      </p:sp>
      <p:sp>
        <p:nvSpPr>
          <p:cNvPr id="4" name="Szöveg helye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8AC398-CAE5-44BE-9F3F-4EADF14A0F49}" type="datetime1">
              <a:rPr lang="hu-HU"/>
              <a:pPr lvl="0"/>
              <a:t>2024. 07. 28.</a:t>
            </a:fld>
            <a:endParaRPr lang="hu-HU"/>
          </a:p>
        </p:txBody>
      </p:sp>
      <p:sp>
        <p:nvSpPr>
          <p:cNvPr id="6" name="Élőláb hely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7" name="Dia számának hely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D439EC-9D83-4E38-8C7C-DD31C40BA08E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12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11C479C-D086-4FB4-910B-9EC8181AB578}" type="datetime1">
              <a:rPr lang="hu-HU"/>
              <a:pPr lvl="0"/>
              <a:t>2024. 07. 28.</a:t>
            </a:fld>
            <a:endParaRPr lang="hu-HU"/>
          </a:p>
        </p:txBody>
      </p:sp>
      <p:sp>
        <p:nvSpPr>
          <p:cNvPr id="5" name="Élőláb helye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26F895D-89C5-4239-803C-93BFBBB636AC}" type="slidenum"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hu-HU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hu-HU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hu-HU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hu-HU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hu-H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hu-H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ismuseescollections.paris.fr/fr/musee-carnavalet/oeuvres/plafond-peint-pour-la-grande-chambre-de-l-hotel-la-riviere-14-place-royale#infos-principales" TargetMode="External"/><Relationship Id="rId7" Type="http://schemas.openxmlformats.org/officeDocument/2006/relationships/hyperlink" Target="http://www.guiapracticaparis.com/museo-carnavalet.php" TargetMode="External"/><Relationship Id="rId2" Type="http://schemas.openxmlformats.org/officeDocument/2006/relationships/hyperlink" Target="https://unpointculture.com/2016/07/18/charles-le-brun-le-roi-des-arts-au-louvre-len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auterrefeuair.wordpress.com/2018/05/27/quelques-elements-sur-lhotel-carnavalet/" TargetMode="External"/><Relationship Id="rId5" Type="http://schemas.openxmlformats.org/officeDocument/2006/relationships/hyperlink" Target="http://www.caue-observatoire.fr/wp-content/uploads/2019/06/Visite-DPA_plaquette_Mus&#233;e-Carnavalet-v3.pdf" TargetMode="External"/><Relationship Id="rId4" Type="http://schemas.openxmlformats.org/officeDocument/2006/relationships/hyperlink" Target="https://www.carnavalet.paris.fr/sites/default/files/carnavalet-dp_renovation_final.pdf" TargetMode="Externa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2" cstate="email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ctrTitle"/>
          </p:nvPr>
        </p:nvSpPr>
        <p:spPr>
          <a:xfrm>
            <a:off x="-1188637" y="404667"/>
            <a:ext cx="7772400" cy="1470026"/>
          </a:xfrm>
        </p:spPr>
        <p:txBody>
          <a:bodyPr/>
          <a:lstStyle/>
          <a:p>
            <a:pPr lvl="0"/>
            <a:r>
              <a:rPr lang="hu-HU" b="1" dirty="0">
                <a:latin typeface="Arial" pitchFamily="34"/>
                <a:cs typeface="Arial" pitchFamily="34"/>
              </a:rPr>
              <a:t>PÁRIZS</a:t>
            </a:r>
          </a:p>
        </p:txBody>
      </p:sp>
      <p:sp>
        <p:nvSpPr>
          <p:cNvPr id="3" name="Alcím 2"/>
          <p:cNvSpPr txBox="1">
            <a:spLocks noGrp="1"/>
          </p:cNvSpPr>
          <p:nvPr>
            <p:ph type="subTitle" idx="1"/>
          </p:nvPr>
        </p:nvSpPr>
        <p:spPr>
          <a:xfrm>
            <a:off x="2762594" y="836712"/>
            <a:ext cx="6400800" cy="1752603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u-HU" sz="4100" b="1" dirty="0" err="1">
                <a:solidFill>
                  <a:srgbClr val="FF0000"/>
                </a:solidFill>
                <a:latin typeface="Arial" pitchFamily="34"/>
                <a:cs typeface="Arial" pitchFamily="34"/>
              </a:rPr>
              <a:t>Carnavalet</a:t>
            </a:r>
            <a:r>
              <a:rPr lang="hu-HU" sz="4100" b="1">
                <a:solidFill>
                  <a:srgbClr val="FF0000"/>
                </a:solidFill>
                <a:latin typeface="Arial" pitchFamily="34"/>
                <a:cs typeface="Arial" pitchFamily="34"/>
              </a:rPr>
              <a:t> </a:t>
            </a:r>
          </a:p>
          <a:p>
            <a:pPr lvl="0">
              <a:lnSpc>
                <a:spcPct val="90000"/>
              </a:lnSpc>
              <a:spcBef>
                <a:spcPts val="700"/>
              </a:spcBef>
            </a:pPr>
            <a:r>
              <a:rPr lang="hu-HU" sz="3000" b="1">
                <a:solidFill>
                  <a:srgbClr val="FF0000"/>
                </a:solidFill>
                <a:latin typeface="Arial" pitchFamily="34"/>
                <a:cs typeface="Arial" pitchFamily="34"/>
              </a:rPr>
              <a:t>palota</a:t>
            </a:r>
          </a:p>
          <a:p>
            <a:pPr lvl="0">
              <a:lnSpc>
                <a:spcPct val="90000"/>
              </a:lnSpc>
              <a:spcBef>
                <a:spcPts val="700"/>
              </a:spcBef>
            </a:pPr>
            <a:r>
              <a:rPr lang="hu-HU" sz="3000" b="1">
                <a:solidFill>
                  <a:srgbClr val="FF0000"/>
                </a:solidFill>
                <a:latin typeface="Arial" pitchFamily="34"/>
                <a:cs typeface="Arial" pitchFamily="34"/>
              </a:rPr>
              <a:t>/fr.Hotel/</a:t>
            </a:r>
          </a:p>
        </p:txBody>
      </p:sp>
      <p:sp>
        <p:nvSpPr>
          <p:cNvPr id="4" name="Téglalap 3"/>
          <p:cNvSpPr/>
          <p:nvPr/>
        </p:nvSpPr>
        <p:spPr>
          <a:xfrm>
            <a:off x="2555775" y="4941170"/>
            <a:ext cx="4572000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Musée Carnavalet, a város történelmét bemutató  ingyenes párizsi múzeum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ájl: Musée Carnavalet à Párizs 2016. szeptember 30. - 5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usée Carnavalet, Párizs 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875" y="0"/>
            <a:ext cx="9326889" cy="69951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6761151" y="17306"/>
            <a:ext cx="2296744" cy="353943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Az erkélyek közötti 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dombormű a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Rue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des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Francs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Bourgeois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sarkán </a:t>
            </a:r>
            <a:r>
              <a:rPr lang="hu-HU" sz="24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Gerard</a:t>
            </a:r>
            <a:r>
              <a:rPr lang="hu-HU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van  </a:t>
            </a:r>
            <a:r>
              <a:rPr lang="hu-HU" sz="24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Opstal</a:t>
            </a:r>
            <a:r>
              <a:rPr lang="hu-HU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alkotása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/>
            </a:r>
            <a:b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cxnSp>
        <p:nvCxnSpPr>
          <p:cNvPr id="4" name="Egyenes összekötő nyíllal 4"/>
          <p:cNvCxnSpPr/>
          <p:nvPr/>
        </p:nvCxnSpPr>
        <p:spPr>
          <a:xfrm>
            <a:off x="7452323" y="2852937"/>
            <a:ext cx="914400" cy="914400"/>
          </a:xfrm>
          <a:prstGeom prst="straightConnector1">
            <a:avLst/>
          </a:prstGeom>
          <a:noFill/>
          <a:ln w="9528">
            <a:solidFill>
              <a:srgbClr val="4A7EBB"/>
            </a:solidFill>
            <a:prstDash val="solid"/>
            <a:tailEnd type="arrow"/>
          </a:ln>
        </p:spPr>
      </p:cxnSp>
      <p:sp>
        <p:nvSpPr>
          <p:cNvPr id="5" name="Téglalap 11"/>
          <p:cNvSpPr/>
          <p:nvPr/>
        </p:nvSpPr>
        <p:spPr>
          <a:xfrm>
            <a:off x="395532" y="548676"/>
            <a:ext cx="1490462" cy="3888431"/>
          </a:xfrm>
          <a:prstGeom prst="rect">
            <a:avLst/>
          </a:prstGeom>
          <a:noFill/>
          <a:ln w="76196">
            <a:solidFill>
              <a:srgbClr val="FFC0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Picture 2" descr="Fájl: Musée Carnavalet @ Le Marais @ Paris (34253412222) 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892768" cy="6880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an Opstal Gérard ou Obstal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64641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uiapracticaparis.com/imagenes/patio-carnavalet-leone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2" y="-3408"/>
            <a:ext cx="9825357" cy="68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987824" y="148570"/>
            <a:ext cx="4122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bejárat a XIV. Lajos udvar felől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54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oujon oroszlánok a Hôtel Carnavaletné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320269"/>
            <a:ext cx="4989919" cy="253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5145" y="1988840"/>
            <a:ext cx="4007199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208958" y="230564"/>
            <a:ext cx="882753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bejárat díszei a palota építtetőjének, 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igazságszolgáltatás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főbírójának beosztását is jelképezik,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Goujon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művei. 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földgömbön van egy finom figura, egyik kezében egy stafétával, a másikban pedig egy igával, a tekintély szimbólumával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Ezt tovább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erősítette a két oroszlán,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amelyek alázatosan elfogadják a törvény tekintélyét, jelezve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hogy az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erőnek,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törvényeknek engedni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kell.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Jean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Goujon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műveit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Mansart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bővítés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után is beépítette  a homlokzatba.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1026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ôtel Carnavalet, Párizs 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5162" y="0"/>
            <a:ext cx="9191868" cy="74760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1"/>
          <p:cNvSpPr txBox="1"/>
          <p:nvPr/>
        </p:nvSpPr>
        <p:spPr>
          <a:xfrm>
            <a:off x="1475658" y="466069"/>
            <a:ext cx="2155268" cy="1323438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XIV. Lajos udvar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Négy évszak a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falon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22085"/>
            <a:ext cx="9144000" cy="513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179512" y="213980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b="1" dirty="0">
                <a:solidFill>
                  <a:srgbClr val="000000"/>
                </a:solidFill>
                <a:latin typeface="Arial" pitchFamily="34"/>
                <a:cs typeface="Arial" pitchFamily="34"/>
              </a:rPr>
              <a:t>A szobor mögötti falat </a:t>
            </a:r>
            <a:r>
              <a:rPr lang="hu-HU" sz="2000" b="1" dirty="0">
                <a:solidFill>
                  <a:srgbClr val="00B050"/>
                </a:solidFill>
                <a:latin typeface="Arial" pitchFamily="34"/>
                <a:cs typeface="Arial" pitchFamily="34"/>
              </a:rPr>
              <a:t>Jean </a:t>
            </a:r>
            <a:r>
              <a:rPr lang="hu-HU" sz="2000" b="1" dirty="0" err="1">
                <a:solidFill>
                  <a:srgbClr val="00B050"/>
                </a:solidFill>
                <a:latin typeface="Arial" pitchFamily="34"/>
                <a:cs typeface="Arial" pitchFamily="34"/>
              </a:rPr>
              <a:t>Goujon</a:t>
            </a:r>
            <a:r>
              <a:rPr lang="hu-HU" b="1" dirty="0">
                <a:solidFill>
                  <a:srgbClr val="000000"/>
                </a:solidFill>
                <a:latin typeface="Arial" pitchFamily="34"/>
                <a:cs typeface="Arial" pitchFamily="34"/>
              </a:rPr>
              <a:t> </a:t>
            </a:r>
            <a:r>
              <a:rPr lang="hu-HU" b="1" dirty="0" smtClean="0">
                <a:solidFill>
                  <a:srgbClr val="000000"/>
                </a:solidFill>
                <a:latin typeface="Arial" pitchFamily="34"/>
                <a:cs typeface="Arial" pitchFamily="34"/>
              </a:rPr>
              <a:t> II. Henrik francia király szobrászának domborműves </a:t>
            </a:r>
            <a:r>
              <a:rPr lang="hu-HU" b="1" dirty="0">
                <a:solidFill>
                  <a:srgbClr val="000000"/>
                </a:solidFill>
                <a:latin typeface="Arial" pitchFamily="34"/>
                <a:cs typeface="Arial" pitchFamily="34"/>
              </a:rPr>
              <a:t>szobrai díszítik, amelyek a négy évszakot ábrázolják,  minden </a:t>
            </a:r>
            <a:r>
              <a:rPr lang="hu-HU" b="1" dirty="0" smtClean="0">
                <a:solidFill>
                  <a:srgbClr val="000000"/>
                </a:solidFill>
                <a:latin typeface="Arial" pitchFamily="34"/>
                <a:cs typeface="Arial" pitchFamily="34"/>
              </a:rPr>
              <a:t>évszakot az </a:t>
            </a:r>
            <a:r>
              <a:rPr lang="hu-HU" b="1" dirty="0">
                <a:solidFill>
                  <a:srgbClr val="000000"/>
                </a:solidFill>
                <a:latin typeface="Arial" pitchFamily="34"/>
                <a:cs typeface="Arial" pitchFamily="34"/>
              </a:rPr>
              <a:t>állatöv </a:t>
            </a:r>
            <a:r>
              <a:rPr lang="hu-HU" b="1" dirty="0" smtClean="0">
                <a:solidFill>
                  <a:srgbClr val="000000"/>
                </a:solidFill>
                <a:latin typeface="Arial" pitchFamily="34"/>
                <a:cs typeface="Arial" pitchFamily="34"/>
              </a:rPr>
              <a:t>jelével mutatja.</a:t>
            </a:r>
            <a:endParaRPr lang="hu-HU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0920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évszakok reneszánsz szálloda carnavalet ecouteleboi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0652" y="-38505"/>
            <a:ext cx="9154652" cy="6896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évszakok reneszánsz karnevál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1559" y="0"/>
            <a:ext cx="8107600" cy="6891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aris-walking-tours.com/images/carnavaletloui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95937" y="-6089"/>
            <a:ext cx="5148062" cy="68640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232870" y="404667"/>
            <a:ext cx="3763066" cy="513986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XIV. Lajos bronzszobrát 1890-ben helyezték el az udvaron. 1689-ben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készítette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 dirty="0" smtClean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Antoine </a:t>
            </a:r>
            <a:r>
              <a:rPr lang="hu-HU" sz="2400" b="1" i="0" u="none" strike="noStrike" kern="1200" cap="none" spc="0" baseline="0" dirty="0" err="1" smtClean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Coysevox</a:t>
            </a:r>
            <a:endParaRPr lang="hu-HU" sz="2400" b="1" i="0" u="none" strike="noStrike" kern="1200" cap="none" spc="0" baseline="0" dirty="0" smtClean="0">
              <a:solidFill>
                <a:srgbClr val="00B05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/1640-1720/,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korábban a városháza udvarán állt.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1200" cap="none" spc="0" baseline="0" dirty="0" smtClean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bal oldali falon a négy elem domborműve, a jobb oldali falon pedig a négy szelet ábrázoló szobrok láthatók. 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Ezeket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 dirty="0" err="1" smtClean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Gerard</a:t>
            </a:r>
            <a:r>
              <a:rPr lang="hu-HU" sz="2400" b="1" i="0" u="none" strike="noStrike" kern="1200" cap="none" spc="0" baseline="0" dirty="0" smtClean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Van </a:t>
            </a:r>
            <a:r>
              <a:rPr lang="hu-HU" sz="24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Obstal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készítette.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/>
            </a:r>
            <a:b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</a:br>
            <a:endParaRPr lang="hu-HU" sz="2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ôtel Carnavalet térké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80529" y="0"/>
            <a:ext cx="1008992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lső udvar Hotel Carnavalet © French Moment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544" y="0"/>
            <a:ext cx="91485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18"/>
          <a:stretch>
            <a:fillRect/>
          </a:stretch>
        </p:blipFill>
        <p:spPr>
          <a:xfrm>
            <a:off x="0" y="0"/>
            <a:ext cx="103327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 rot="1521981">
            <a:off x="86047" y="1285105"/>
            <a:ext cx="3096231" cy="1555670"/>
          </a:xfrm>
          <a:prstGeom prst="rect">
            <a:avLst/>
          </a:prstGeom>
          <a:noFill/>
          <a:ln w="76196">
            <a:solidFill>
              <a:srgbClr val="FFC0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eauterrefeuair.files.wordpress.com/2018/02/carnavalet-quatre-elements-1880.jpg?w=798&amp;h=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924946"/>
            <a:ext cx="9231114" cy="39330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467541" y="692694"/>
            <a:ext cx="8136907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XIV. Lajos udvar négy eleme: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Gérard van Opstal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(kb. 1604-1668),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61213" y="7645"/>
            <a:ext cx="4792699" cy="68503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163420" y="620688"/>
            <a:ext cx="440857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dirty="0" smtClean="0">
                <a:solidFill>
                  <a:srgbClr val="000000"/>
                </a:solidFill>
                <a:latin typeface="Arial" pitchFamily="34"/>
                <a:cs typeface="Arial" pitchFamily="34"/>
              </a:rPr>
              <a:t>A </a:t>
            </a:r>
            <a:r>
              <a:rPr lang="hu-HU" sz="2400" b="1" dirty="0" err="1" smtClean="0">
                <a:solidFill>
                  <a:srgbClr val="00B050"/>
                </a:solidFill>
                <a:latin typeface="Arial" pitchFamily="34"/>
                <a:cs typeface="Arial" pitchFamily="34"/>
              </a:rPr>
              <a:t>Gerard</a:t>
            </a:r>
            <a:r>
              <a:rPr lang="hu-HU" sz="2400" b="1" dirty="0" smtClean="0">
                <a:solidFill>
                  <a:srgbClr val="00B050"/>
                </a:solidFill>
                <a:latin typeface="Arial" pitchFamily="34"/>
                <a:cs typeface="Arial" pitchFamily="34"/>
              </a:rPr>
              <a:t> </a:t>
            </a:r>
            <a:r>
              <a:rPr lang="hu-HU" sz="2400" b="1" dirty="0">
                <a:solidFill>
                  <a:srgbClr val="00B050"/>
                </a:solidFill>
                <a:latin typeface="Arial" pitchFamily="34"/>
                <a:cs typeface="Arial" pitchFamily="34"/>
              </a:rPr>
              <a:t>Van </a:t>
            </a:r>
            <a:r>
              <a:rPr lang="hu-HU" sz="2400" b="1" dirty="0" err="1">
                <a:solidFill>
                  <a:srgbClr val="00B050"/>
                </a:solidFill>
                <a:latin typeface="Arial" pitchFamily="34"/>
                <a:cs typeface="Arial" pitchFamily="34"/>
              </a:rPr>
              <a:t>Obstal</a:t>
            </a:r>
            <a:r>
              <a:rPr lang="hu-HU" sz="24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  <a:t> </a:t>
            </a:r>
            <a:r>
              <a:rPr lang="hu-HU" sz="2000" b="1" dirty="0" smtClean="0">
                <a:solidFill>
                  <a:srgbClr val="000000"/>
                </a:solidFill>
                <a:latin typeface="Arial" pitchFamily="34"/>
                <a:cs typeface="Arial" pitchFamily="34"/>
              </a:rPr>
              <a:t>készítette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dirty="0" smtClean="0">
                <a:solidFill>
                  <a:srgbClr val="000000"/>
                </a:solidFill>
                <a:latin typeface="Arial" pitchFamily="34"/>
                <a:cs typeface="Arial" pitchFamily="34"/>
              </a:rPr>
              <a:t>a szelet mintázó reliefek alatti szinten különleges fejformák.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dirty="0" smtClean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  <a:t>Az </a:t>
            </a:r>
            <a:r>
              <a:rPr lang="hu-HU" sz="2000" b="1" dirty="0" smtClean="0">
                <a:solidFill>
                  <a:srgbClr val="000000"/>
                </a:solidFill>
                <a:latin typeface="Arial" pitchFamily="34"/>
                <a:cs typeface="Arial" pitchFamily="34"/>
              </a:rPr>
              <a:t>  építészetben </a:t>
            </a:r>
            <a:r>
              <a:rPr lang="hu-HU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  <a:t> </a:t>
            </a:r>
            <a:r>
              <a:rPr lang="hu-HU" sz="2000" b="1" dirty="0" err="1">
                <a:solidFill>
                  <a:srgbClr val="00B0F0"/>
                </a:solidFill>
                <a:latin typeface="Arial" pitchFamily="34"/>
                <a:cs typeface="Arial" pitchFamily="34"/>
              </a:rPr>
              <a:t>mascaron</a:t>
            </a:r>
            <a:r>
              <a:rPr lang="hu-HU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  <a:t> olyan dísz, amely általában  ijesztő emberi alakot mutat, amelynek eredetileg az volt a feladata, hogy megakadályozza a gonosz szellemeket, hogy bejussanak a házba</a:t>
            </a:r>
            <a:r>
              <a:rPr lang="hu-HU" sz="2000" b="1" dirty="0" smtClean="0">
                <a:solidFill>
                  <a:srgbClr val="000000"/>
                </a:solidFill>
                <a:latin typeface="Arial" pitchFamily="34"/>
                <a:cs typeface="Arial" pitchFamily="34"/>
              </a:rPr>
              <a:t>.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dirty="0" smtClean="0">
                <a:solidFill>
                  <a:srgbClr val="000000"/>
                </a:solidFill>
                <a:latin typeface="Arial" pitchFamily="34"/>
                <a:cs typeface="Arial" pitchFamily="34"/>
              </a:rPr>
              <a:t>Ilyen díszeket a Henrik udvarban is látunk.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b="1" dirty="0" smtClean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b="1" dirty="0" smtClean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4" name="Téglalap 3"/>
          <p:cNvSpPr/>
          <p:nvPr/>
        </p:nvSpPr>
        <p:spPr>
          <a:xfrm rot="21060436">
            <a:off x="5025521" y="2790198"/>
            <a:ext cx="3730107" cy="3532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scaron reneszánsz carnavalet ecouteleboi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2900" y="0"/>
            <a:ext cx="7691182" cy="68707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2987820" y="332658"/>
            <a:ext cx="4105610" cy="46166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>
                <a:solidFill>
                  <a:srgbClr val="00B0F0"/>
                </a:solidFill>
                <a:uFillTx/>
                <a:latin typeface="Arial" pitchFamily="34"/>
                <a:cs typeface="Arial" pitchFamily="34"/>
              </a:rPr>
              <a:t>Mascaron - Hotel Carnavalet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7027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7236296" y="6093296"/>
            <a:ext cx="1640195" cy="46166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00B0F0"/>
                </a:solidFill>
                <a:uFillTx/>
                <a:latin typeface="Arial" pitchFamily="34"/>
                <a:cs typeface="Arial" pitchFamily="34"/>
              </a:rPr>
              <a:t>mascaron</a:t>
            </a:r>
            <a:endParaRPr lang="hu-HU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/>
          <p:cNvSpPr/>
          <p:nvPr/>
        </p:nvSpPr>
        <p:spPr>
          <a:xfrm>
            <a:off x="467541" y="197345"/>
            <a:ext cx="8208916" cy="643253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palota az Ancien Régime végéig magánlakás maradt. A 19.század első felében több oktatási intézmény használta az épületet.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1866-ban Párizs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megvásárolta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palotát, hogy a főváros történelmét bemutató múzeummá alakítsa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.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Báró </a:t>
            </a:r>
            <a:r>
              <a:rPr lang="hu-HU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Georges </a:t>
            </a:r>
            <a:r>
              <a:rPr lang="hu-HU" sz="20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Eugène</a:t>
            </a:r>
            <a:r>
              <a:rPr lang="hu-H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hu-HU" sz="20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Haussman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/1809-1891/ politikus, Párizs urbanizálásának irányítója,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felkérte </a:t>
            </a:r>
            <a:r>
              <a:rPr lang="hu-HU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Victor </a:t>
            </a:r>
            <a:r>
              <a:rPr lang="hu-HU" sz="24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Parmentier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-t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, egy fiatal építészt a helyreállítási és átalakítási munkák felügyeletére. Ez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Parmentier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egyetlen ismert műve. A főépületen a magas lejtős tetőt, az ablakpárkányokat és a nagy </a:t>
            </a:r>
            <a:r>
              <a:rPr lang="hu-HU" sz="2400" b="1" i="0" u="none" strike="noStrike" kern="1200" cap="none" spc="0" baseline="0" dirty="0">
                <a:solidFill>
                  <a:srgbClr val="00B0F0"/>
                </a:solidFill>
                <a:uFillTx/>
                <a:latin typeface="Arial" pitchFamily="34"/>
                <a:cs typeface="Arial" pitchFamily="34"/>
              </a:rPr>
              <a:t>kandallókat állították vissza eredeti formájába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. A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Mansart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által végzett módosításokat megőrizték.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Az 1871-es párizsi kommün tűzvészei elpusztították a múzeumnak szánt gyűjteményeket: így a múzeum csak 1880-ban nyitotta meg kapuit. Közben 1872-től a tér egy részét a történelmi könyvtár számára használták fel. A történelmi könyvtár egy új intézmény volt, amelyet a lángokban eltűnt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Hôtel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de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Ville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(párizsi városháza) könyvtárának helyettesítésére fejlesztettek ki.</a:t>
            </a:r>
            <a:endParaRPr lang="hu-HU" sz="20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8" r="8198"/>
          <a:stretch>
            <a:fillRect/>
          </a:stretch>
        </p:blipFill>
        <p:spPr>
          <a:xfrm>
            <a:off x="0" y="397992"/>
            <a:ext cx="9144000" cy="6027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 rot="19095239">
            <a:off x="2306728" y="3912192"/>
            <a:ext cx="1302480" cy="1474058"/>
          </a:xfrm>
          <a:prstGeom prst="rect">
            <a:avLst/>
          </a:prstGeom>
          <a:noFill/>
          <a:ln w="76196">
            <a:solidFill>
              <a:srgbClr val="FFC0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820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2" y="144462"/>
            <a:ext cx="8387978" cy="663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47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andalló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00500" y="0"/>
            <a:ext cx="51434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0" y="1844820"/>
            <a:ext cx="3563892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kandallókat visszaállították eredeti formájukba</a:t>
            </a:r>
            <a:endParaRPr lang="hu-HU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3523" y="10652"/>
            <a:ext cx="8316413" cy="6746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6636"/>
            <a:ext cx="9252520" cy="7402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59" y="548676"/>
            <a:ext cx="8136907" cy="544764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könyvtár hozzáadása új szárnyak építését hozta magával  a múzeumi gyűjtemények számára.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1871 és 1890 között </a:t>
            </a:r>
            <a:r>
              <a:rPr lang="hu-HU" sz="2400" b="1" i="0" u="none" strike="noStrike" kern="1200" cap="none" spc="0" baseline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Félix Roguet és Jean Antoine Bouvard építészek </a:t>
            </a: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három oldalról kiterjesztették az épületet, integrálva az eredeti épületet.</a:t>
            </a:r>
            <a:endParaRPr lang="hu-HU" sz="20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B0F0"/>
                </a:solidFill>
                <a:uFillTx/>
                <a:latin typeface="Arial" pitchFamily="34"/>
                <a:cs typeface="Arial" pitchFamily="34"/>
              </a:rPr>
              <a:t>Több bontásra tervezett épületből kivételes építészeti elemeket építettek be a palotába: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a názáreti boltív (1552),</a:t>
            </a:r>
            <a:r>
              <a:rPr lang="hu-HU" sz="2000" b="1" i="0" u="none" strike="noStrike" kern="1200" cap="none" spc="0" baseline="0">
                <a:solidFill>
                  <a:srgbClr val="00B0F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amely korábban az azonos nevű utcán húzódott a szomszédságban, /1/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Ruhakereskedők Irodájának (1660) homlokzata </a:t>
            </a: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Déchargeurs utcából; /2/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és a Hôtel de Choiseul (1710) központi eleme</a:t>
            </a: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, amely a Saint-Augustin utcában található.</a:t>
            </a:r>
            <a:r>
              <a:rPr lang="hu-HU" sz="2000" b="1" i="0" u="none" strike="noStrike" kern="1200" cap="none" spc="0" baseline="0">
                <a:solidFill>
                  <a:srgbClr val="00B0F0"/>
                </a:solidFill>
                <a:uFillTx/>
                <a:latin typeface="Arial" pitchFamily="34"/>
                <a:cs typeface="Arial" pitchFamily="34"/>
              </a:rPr>
              <a:t> </a:t>
            </a: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/3/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Charles Le Brun (1619-1690) dekorációját a Hôtel de l'abbé La Rivière épületéből, </a:t>
            </a: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Vosqes 12. térből használták fel az új épületek belső terének díszítésére.</a:t>
            </a:r>
            <a:endParaRPr lang="hu-HU" sz="20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8" r="8198"/>
          <a:stretch>
            <a:fillRect/>
          </a:stretch>
        </p:blipFill>
        <p:spPr>
          <a:xfrm>
            <a:off x="-27028" y="454413"/>
            <a:ext cx="9144000" cy="6027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 rot="18927849">
            <a:off x="952729" y="2572312"/>
            <a:ext cx="1333886" cy="213509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660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5770" y="28145"/>
            <a:ext cx="4642454" cy="67132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1"/>
          <p:cNvSpPr txBox="1"/>
          <p:nvPr/>
        </p:nvSpPr>
        <p:spPr>
          <a:xfrm>
            <a:off x="2889513" y="5517196"/>
            <a:ext cx="386324" cy="4001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1</a:t>
            </a:r>
          </a:p>
        </p:txBody>
      </p:sp>
      <p:sp>
        <p:nvSpPr>
          <p:cNvPr id="4" name="Szövegdoboz 2"/>
          <p:cNvSpPr txBox="1"/>
          <p:nvPr/>
        </p:nvSpPr>
        <p:spPr>
          <a:xfrm>
            <a:off x="2391402" y="3384752"/>
            <a:ext cx="327336" cy="40011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2</a:t>
            </a:r>
          </a:p>
        </p:txBody>
      </p:sp>
      <p:sp>
        <p:nvSpPr>
          <p:cNvPr id="5" name="Szövegdoboz 3"/>
          <p:cNvSpPr txBox="1"/>
          <p:nvPr/>
        </p:nvSpPr>
        <p:spPr>
          <a:xfrm>
            <a:off x="4266992" y="3784866"/>
            <a:ext cx="390668" cy="4001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71600" y="764704"/>
            <a:ext cx="7488835" cy="58169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</a:t>
            </a:r>
            <a:r>
              <a:rPr lang="hu-HU" sz="2400" b="1" i="0" u="none" strike="noStrike" kern="0" cap="none" spc="0" baseline="0" dirty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Názáret </a:t>
            </a:r>
            <a:r>
              <a:rPr lang="hu-HU" sz="2400" b="1" i="0" u="none" strike="noStrike" kern="0" cap="none" spc="0" baseline="0" dirty="0" smtClean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boltív</a:t>
            </a:r>
            <a:r>
              <a:rPr lang="hu-HU" sz="2000" b="1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/1/,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 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jelenleg a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Rue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Francs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Bourgeois-n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található, korábban a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Palais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hu-HU" sz="20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Cité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/városháza/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része volt, </a:t>
            </a:r>
            <a:endParaRPr lang="hu-HU" sz="2000" b="1" i="0" u="none" strike="noStrike" kern="1200" cap="none" spc="0" baseline="0" dirty="0" smtClean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 dirty="0" err="1" smtClean="0">
                <a:solidFill>
                  <a:srgbClr val="00B05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Guillaume</a:t>
            </a:r>
            <a:r>
              <a:rPr lang="hu-HU" sz="2400" b="1" i="0" u="none" strike="noStrike" kern="1200" cap="none" spc="0" baseline="0" dirty="0" smtClean="0">
                <a:solidFill>
                  <a:srgbClr val="00B05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le Breton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építette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1552-56-ban, a </a:t>
            </a:r>
            <a:r>
              <a:rPr lang="hu-HU" sz="20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Rue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Nazareth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utca átjárójaként. Bár a kommün idején a környékkel együtt felgyújtották, nem tűnt el. A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város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rendezésénél 1883-ban a boltívet nem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rombolták le, hanem kövenként szétszedték, és a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Carnavalet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múzeum udvarán, a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rue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des </a:t>
            </a:r>
            <a:r>
              <a:rPr lang="hu-HU" sz="20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Francs-Bourgeois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felől újra összeállították.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Stílusa a haladó reneszánszhoz tartozik. A hordós boltozat, amelyet mindkét oldalon négy feltekert formájú konzol /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voluta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/ támaszt alá, egy olyan teret hordoz, amelyet mindkét oldalán egy magas nyeregtetőből kinövő sátorablak világít meg. 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faragott díszítést valószínűleg </a:t>
            </a:r>
            <a:r>
              <a:rPr lang="hu-HU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Jean </a:t>
            </a:r>
            <a:r>
              <a:rPr lang="hu-HU" sz="24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Goujon</a:t>
            </a:r>
            <a:r>
              <a:rPr lang="hu-HU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készítette.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názáreti boltozat konzoljai, rész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99993" y="764704"/>
            <a:ext cx="4644007" cy="57572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/>
          <p:cNvSpPr/>
          <p:nvPr/>
        </p:nvSpPr>
        <p:spPr>
          <a:xfrm>
            <a:off x="2843808" y="4221088"/>
            <a:ext cx="914400" cy="1368152"/>
          </a:xfrm>
          <a:prstGeom prst="rect">
            <a:avLst/>
          </a:prstGeom>
          <a:noFill/>
          <a:ln w="76200">
            <a:solidFill>
              <a:srgbClr val="FFC0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2" descr="Arcade néven Arc de Nazareth de la Cité 189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665" y="0"/>
            <a:ext cx="4355975" cy="70100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églalap 5"/>
          <p:cNvSpPr/>
          <p:nvPr/>
        </p:nvSpPr>
        <p:spPr>
          <a:xfrm>
            <a:off x="2843808" y="4014940"/>
            <a:ext cx="1152128" cy="1780447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tel Carnava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56985"/>
            <a:ext cx="9252520" cy="6939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ájl: Hôtel Carnavalet kapuja, Párizs, Franciaország - panoramio (4) 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59425" y="0"/>
            <a:ext cx="5184574" cy="69436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148288" y="908721"/>
            <a:ext cx="3456386" cy="347787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múzeum egyik kapuja az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Île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de la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Cité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/ a város szigete/ bejárata volt, most a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Carnavalet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Múzeumé.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pajzs közepén Párizs szimbóluma, egy hajó áll a hullámokon, és a mottó: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„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Fluctuat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nec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mergitur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”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 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/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Hánykolódik, mégsem merül el/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1" y="620685"/>
            <a:ext cx="2880323" cy="563231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1853-ban a híres várostervező és prefektus, Georges-Eugène Haussmann tette hivatalossá az 1358 óta használt </a:t>
            </a:r>
            <a:r>
              <a:rPr lang="hu-HU" sz="2000" b="1" i="1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emblémához</a:t>
            </a: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 a már megszokott kifejezést, a </a:t>
            </a:r>
            <a:r>
              <a:rPr lang="hu-HU" sz="2000" b="1" i="1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Fluctuat nec mergitur -t</a:t>
            </a: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 . Abban az időben a heraldikai mottó Párizs nagyszabású felújításával társult, amely modernizálta a várost, és felszámolta középkori elrendezését.</a:t>
            </a:r>
          </a:p>
        </p:txBody>
      </p:sp>
      <p:pic>
        <p:nvPicPr>
          <p:cNvPr id="3" name="Picture 2" descr="https://parisunlocked.com/wp-content/uploads/2019/10/Paris-blas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79226" y="0"/>
            <a:ext cx="556477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/>
          <p:cNvSpPr/>
          <p:nvPr/>
        </p:nvSpPr>
        <p:spPr>
          <a:xfrm>
            <a:off x="467541" y="335849"/>
            <a:ext cx="8352925" cy="606319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Carnavalet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palota a reneszánsz építészet egyik ritka példája Párizsban, a 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Marais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negyed egyik legrégebbi palotája.</a:t>
            </a:r>
            <a:endParaRPr lang="hu-HU" sz="20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Építésében, átalakításában részt vettek: </a:t>
            </a:r>
            <a:r>
              <a:rPr lang="hu-HU" sz="20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François</a:t>
            </a:r>
            <a:r>
              <a:rPr lang="hu-HU" sz="20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Mansart</a:t>
            </a:r>
            <a:r>
              <a:rPr lang="hu-HU" sz="20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(francia építész, kb. 1598-1666); </a:t>
            </a:r>
            <a:r>
              <a:rPr lang="hu-HU" sz="20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Gerard</a:t>
            </a:r>
            <a:r>
              <a:rPr lang="hu-HU" sz="20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van </a:t>
            </a:r>
            <a:r>
              <a:rPr lang="hu-HU" sz="20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Opstal</a:t>
            </a:r>
            <a:r>
              <a:rPr lang="hu-HU" sz="20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(flamand szobrász, kb. 1594-1668); Pierre </a:t>
            </a:r>
            <a:r>
              <a:rPr lang="hu-HU" sz="20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Lescot</a:t>
            </a:r>
            <a:r>
              <a:rPr lang="hu-HU" sz="20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(francia építész, 1510-1571), Jean </a:t>
            </a:r>
            <a:r>
              <a:rPr lang="hu-HU" sz="20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Goujon</a:t>
            </a:r>
            <a:r>
              <a:rPr lang="hu-HU" sz="20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szobrász (1510 körül - 1566 körül), sőt </a:t>
            </a:r>
            <a:r>
              <a:rPr lang="hu-HU" sz="20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Sévigné</a:t>
            </a:r>
            <a:r>
              <a:rPr lang="hu-HU" sz="20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márki (1626-1696) is.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Carnavalet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palota 1548-60-ban épült városi házként Jacques des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Ligneris-nek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, a párizsi parlament akkori elnökének</a:t>
            </a:r>
            <a:r>
              <a:rPr lang="hu-HU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Pierre </a:t>
            </a:r>
            <a:r>
              <a:rPr lang="hu-HU" sz="24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Lescot</a:t>
            </a:r>
            <a:r>
              <a:rPr lang="hu-HU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 </a:t>
            </a:r>
            <a:r>
              <a:rPr lang="hu-HU" sz="2000" b="1" i="0" u="none" strike="noStrike" kern="1200" cap="none" spc="0" baseline="0" dirty="0" smtClean="0">
                <a:uFillTx/>
                <a:latin typeface="Arial" pitchFamily="34"/>
                <a:cs typeface="Arial" pitchFamily="34"/>
              </a:rPr>
              <a:t>/1515-1578/</a:t>
            </a:r>
            <a:r>
              <a:rPr lang="hu-HU" sz="2400" b="1" i="0" u="none" strike="noStrike" kern="1200" cap="none" spc="0" baseline="0" dirty="0" smtClean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építész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tervei alapján. </a:t>
            </a:r>
            <a:r>
              <a:rPr lang="hu-HU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</a:t>
            </a:r>
            <a:r>
              <a:rPr lang="hu-H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 </a:t>
            </a:r>
            <a:r>
              <a:rPr lang="hu-HU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első olyan elrendezési megoldás, </a:t>
            </a:r>
            <a:r>
              <a:rPr lang="hu-HU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amelyben a fő </a:t>
            </a:r>
            <a:r>
              <a:rPr lang="hu-H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épület "</a:t>
            </a:r>
            <a:r>
              <a:rPr lang="hu-HU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terasz és a kert között" helyezkedett el , ezt az elrendezést Párizsban aztán mindenki </a:t>
            </a:r>
            <a:r>
              <a:rPr lang="hu-H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elfogadta.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cap="none" spc="0" baseline="0" dirty="0">
              <a:uFillTx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bretagne-i Madame de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Kernevenoy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1578-ban birtokolta, a palota jelenlegi neve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Kernevenoy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név torzulásából ered.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81" y="305272"/>
            <a:ext cx="9062919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1"/>
          <p:cNvSpPr txBox="1"/>
          <p:nvPr/>
        </p:nvSpPr>
        <p:spPr>
          <a:xfrm flipH="1">
            <a:off x="1547664" y="3984923"/>
            <a:ext cx="981809" cy="4001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1</a:t>
            </a:r>
          </a:p>
        </p:txBody>
      </p:sp>
      <p:sp>
        <p:nvSpPr>
          <p:cNvPr id="4" name="Szövegdoboz 2"/>
          <p:cNvSpPr txBox="1"/>
          <p:nvPr/>
        </p:nvSpPr>
        <p:spPr>
          <a:xfrm>
            <a:off x="1043608" y="476672"/>
            <a:ext cx="327336" cy="40011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2</a:t>
            </a:r>
          </a:p>
        </p:txBody>
      </p:sp>
      <p:sp>
        <p:nvSpPr>
          <p:cNvPr id="5" name="Szövegdoboz 3"/>
          <p:cNvSpPr txBox="1"/>
          <p:nvPr/>
        </p:nvSpPr>
        <p:spPr>
          <a:xfrm>
            <a:off x="4587025" y="1001911"/>
            <a:ext cx="521032" cy="4001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983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3" y="404667"/>
            <a:ext cx="3312377" cy="360098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Az 1660-ból származó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Szövetkereskedők Irodájának (1660) homlokzata </a:t>
            </a:r>
            <a:r>
              <a:rPr lang="hu-HU" sz="24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/2/</a:t>
            </a:r>
            <a:r>
              <a:rPr lang="hu-HU" sz="2400" b="1" i="0" u="none" strike="noStrike" kern="1200" cap="none" spc="0" baseline="0">
                <a:solidFill>
                  <a:srgbClr val="00B0F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Déchargeurs utcából, melyen egy medál van kialakítva, amely Párizshoz kapcsolódó allegóriából áll.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4" descr="Az egykori Hôtel des Drapiers homlokzata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27981" y="0"/>
            <a:ext cx="4714445" cy="6916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aragott medalion két teljes hosszúságú kariatidával határolt: közelkép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93" t="3383" r="7787" b="2555"/>
          <a:stretch>
            <a:fillRect/>
          </a:stretch>
        </p:blipFill>
        <p:spPr>
          <a:xfrm>
            <a:off x="0" y="0"/>
            <a:ext cx="9250683" cy="6872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aris-walking-tours.com/images/carnavaletcourtofflag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5414" y="167673"/>
            <a:ext cx="9179414" cy="669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81" y="305272"/>
            <a:ext cx="9062919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1"/>
          <p:cNvSpPr txBox="1"/>
          <p:nvPr/>
        </p:nvSpPr>
        <p:spPr>
          <a:xfrm flipH="1">
            <a:off x="1547664" y="3984923"/>
            <a:ext cx="981809" cy="4001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1</a:t>
            </a:r>
          </a:p>
        </p:txBody>
      </p:sp>
      <p:sp>
        <p:nvSpPr>
          <p:cNvPr id="4" name="Szövegdoboz 2"/>
          <p:cNvSpPr txBox="1"/>
          <p:nvPr/>
        </p:nvSpPr>
        <p:spPr>
          <a:xfrm>
            <a:off x="1043608" y="476672"/>
            <a:ext cx="327336" cy="40011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2</a:t>
            </a:r>
          </a:p>
        </p:txBody>
      </p:sp>
      <p:sp>
        <p:nvSpPr>
          <p:cNvPr id="5" name="Szövegdoboz 3"/>
          <p:cNvSpPr txBox="1"/>
          <p:nvPr/>
        </p:nvSpPr>
        <p:spPr>
          <a:xfrm>
            <a:off x="4587025" y="1001911"/>
            <a:ext cx="521032" cy="4001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062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4" y="692694"/>
            <a:ext cx="3456377" cy="292387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Hotel de Choiseul </a:t>
            </a:r>
            <a:r>
              <a:rPr lang="hu-HU" sz="24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/3/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/1710/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2. kerületi </a:t>
            </a:r>
            <a:r>
              <a:rPr lang="hu-HU" sz="2000" b="1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rue Saint-Augustinról került 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Carnavalet múzeumba,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 homlokzat építészeti nézete, a két ablakot  díszítő voluták és maszkok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miatt.</a:t>
            </a:r>
            <a:endParaRPr lang="hu-HU" sz="20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3" name="Picture 2" descr="File: Hôtel Carnavalet (ancien) - Homlokzat de pavillon, anciennement rue Richelieu - Párizs - Médiathèque de l'architecture et du patrimoine - APMH0001165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93301" y="116631"/>
            <a:ext cx="4950698" cy="6741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navalet París 1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72209" cy="683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 Musée Carnavalet à Paris le 2016. szeptember 30. - 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96547" y="0"/>
            <a:ext cx="1029342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8" r="8198"/>
          <a:stretch>
            <a:fillRect/>
          </a:stretch>
        </p:blipFill>
        <p:spPr>
          <a:xfrm>
            <a:off x="0" y="397992"/>
            <a:ext cx="9144000" cy="6027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 rot="19095239">
            <a:off x="2181385" y="1939471"/>
            <a:ext cx="1458774" cy="1378340"/>
          </a:xfrm>
          <a:prstGeom prst="rect">
            <a:avLst/>
          </a:prstGeom>
          <a:noFill/>
          <a:ln w="76196">
            <a:solidFill>
              <a:srgbClr val="FFC0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églalap 3"/>
          <p:cNvSpPr/>
          <p:nvPr/>
        </p:nvSpPr>
        <p:spPr>
          <a:xfrm rot="19095239">
            <a:off x="3693553" y="3091712"/>
            <a:ext cx="1458774" cy="1378340"/>
          </a:xfrm>
          <a:prstGeom prst="rect">
            <a:avLst/>
          </a:prstGeom>
          <a:noFill/>
          <a:ln w="76196">
            <a:solidFill>
              <a:srgbClr val="FFC0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674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83568" y="332658"/>
            <a:ext cx="8352925" cy="58785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1896-ban a könyvtárat áthelyezték a </a:t>
            </a:r>
            <a:r>
              <a:rPr lang="hu-HU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Hôtel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Le </a:t>
            </a:r>
            <a:r>
              <a:rPr lang="hu-HU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Peletierbe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, amely lehetővé tette a gyűjtemények bővülését. Ez nem volt elég: 1907-ben megkezdték az építési munkák megduplázását: az első világháború miatt ez az építkezés csak 1920-ban fejeződik be.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Később a </a:t>
            </a:r>
            <a:r>
              <a:rPr lang="hu-HU" sz="2400" b="1" i="0" u="none" strike="noStrike" kern="0" cap="none" spc="0" baseline="0" dirty="0">
                <a:solidFill>
                  <a:srgbClr val="00B0F0"/>
                </a:solidFill>
                <a:uFillTx/>
                <a:latin typeface="Arial" pitchFamily="34"/>
                <a:cs typeface="Arial" pitchFamily="34"/>
              </a:rPr>
              <a:t>IV. Henrik udvar </a:t>
            </a:r>
            <a:r>
              <a:rPr lang="hu-HU" sz="2400" b="1" i="0" u="none" strike="noStrike" kern="0" cap="none" spc="0" baseline="0" dirty="0" smtClean="0">
                <a:uFillTx/>
                <a:latin typeface="Arial" pitchFamily="34"/>
                <a:cs typeface="Arial" pitchFamily="34"/>
              </a:rPr>
              <a:t>/6/ </a:t>
            </a:r>
            <a:r>
              <a:rPr lang="hu-HU" sz="2000" b="1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körül 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épületek - amelyek nevét a király lovas figurájáról (</a:t>
            </a:r>
            <a:r>
              <a:rPr lang="hu-HU" sz="2400" b="1" i="0" u="none" strike="noStrike" kern="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Henri </a:t>
            </a:r>
            <a:r>
              <a:rPr lang="hu-HU" sz="2400" b="1" i="0" u="none" strike="noStrike" kern="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Lemaire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, 1798-1880) a régi </a:t>
            </a:r>
            <a:r>
              <a:rPr lang="hu-HU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Hôtel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de </a:t>
            </a:r>
            <a:r>
              <a:rPr lang="hu-HU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Ville-től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kapta ( Párizsi városháza), ahol 1834-ben a főajtó fölé helyezték - épültek. 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Szarvas 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lények grimaszos arca, úgynevezett </a:t>
            </a:r>
            <a:r>
              <a:rPr lang="hu-HU" sz="2400" b="1" i="0" u="none" strike="noStrike" kern="0" cap="none" spc="0" baseline="0" dirty="0" err="1">
                <a:solidFill>
                  <a:srgbClr val="00B0F0"/>
                </a:solidFill>
                <a:uFillTx/>
                <a:latin typeface="Arial" pitchFamily="34"/>
                <a:cs typeface="Arial" pitchFamily="34"/>
              </a:rPr>
              <a:t>mascaron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, díszíti a földszint árkádjait. Ma a múzeumi termek bejáratát a régi istállók árkádjain keresztül, jobbra lehet elérni</a:t>
            </a:r>
            <a:r>
              <a:rPr lang="hu-HU" sz="2000" b="1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Bővült a </a:t>
            </a:r>
            <a:r>
              <a:rPr lang="hu-HU" sz="2400" b="1" i="0" u="none" strike="noStrike" kern="0" cap="none" spc="0" baseline="0" dirty="0">
                <a:solidFill>
                  <a:srgbClr val="00B0F0"/>
                </a:solidFill>
                <a:uFillTx/>
                <a:latin typeface="Arial" pitchFamily="34"/>
                <a:cs typeface="Arial" pitchFamily="34"/>
              </a:rPr>
              <a:t>Győzelem udvar </a:t>
            </a:r>
            <a:r>
              <a:rPr lang="hu-HU" sz="2400" b="1" i="0" u="none" strike="noStrike" kern="0" cap="none" spc="0" baseline="0" dirty="0" smtClean="0">
                <a:uFillTx/>
                <a:latin typeface="Arial" pitchFamily="34"/>
                <a:cs typeface="Arial" pitchFamily="34"/>
              </a:rPr>
              <a:t>/5/ </a:t>
            </a:r>
            <a:r>
              <a:rPr lang="hu-HU" sz="2000" b="1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környéke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,  ahol </a:t>
            </a:r>
            <a:r>
              <a:rPr lang="hu-HU" sz="2400" b="1" i="0" u="none" strike="noStrike" kern="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Louis </a:t>
            </a:r>
            <a:r>
              <a:rPr lang="hu-HU" sz="2400" b="1" i="0" u="none" strike="noStrike" kern="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Boizot</a:t>
            </a:r>
            <a:r>
              <a:rPr lang="hu-HU" sz="2400" b="1" i="0" u="none" strike="noStrike" kern="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(1743-1809) Győzelem szobrát 1950-ben helyezték el, ami eredetileg a </a:t>
            </a:r>
            <a:r>
              <a:rPr lang="hu-HU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Palmier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szökőkúton volt (1807), a </a:t>
            </a:r>
            <a:r>
              <a:rPr lang="hu-HU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Châtelet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téren, ahol egy másolattal helyettesítették. 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kerti ágyásokat 1950-ben átalakították, a műemléki beállításoknak megfelelő klasszikus témát követve.</a:t>
            </a:r>
            <a:endParaRPr lang="hu-HU" sz="2000" b="0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4" y="260649"/>
            <a:ext cx="8568952" cy="64633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/>
            </a:r>
            <a:b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28955" y="325841"/>
            <a:ext cx="8915043" cy="704808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Az eredeti palota különbözött attól, amelyet ma látunk: három oldalán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földszint volt,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az udvar hátsó részén pedig egy nagy főépület emeletekkel. </a:t>
            </a:r>
            <a:r>
              <a:rPr lang="hu-HU" sz="2000" b="1" kern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A bejárat kiképzése hatásos. </a:t>
            </a:r>
            <a:endParaRPr lang="hu-HU" sz="2000" b="1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Az udvari homlokzatot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díszítő szobrokat </a:t>
            </a:r>
            <a:r>
              <a:rPr lang="hu-HU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Jean </a:t>
            </a:r>
            <a:r>
              <a:rPr lang="hu-HU" sz="24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Goujon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nak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/1510-1565/, II. Henrik francia király szobrászának tulajdonítják, aki az I. 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Ferenc Louvre és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az Ártatlanok kútjának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díszeit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is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tervezte.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 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négy évszakot 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ábrázolják az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első emeleti ablakok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között.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 </a:t>
            </a:r>
            <a:endParaRPr lang="hu-HU" sz="2000" b="1" i="0" u="none" strike="noStrike" kern="1200" cap="none" spc="0" baseline="0" dirty="0" smtClean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1655-ben az építész, </a:t>
            </a:r>
            <a:r>
              <a:rPr lang="hu-HU" sz="24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François</a:t>
            </a:r>
            <a:r>
              <a:rPr lang="hu-HU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4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Mansart</a:t>
            </a:r>
            <a:r>
              <a:rPr lang="hu-HU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 dirty="0" smtClean="0">
                <a:uFillTx/>
                <a:latin typeface="Arial" pitchFamily="34"/>
                <a:cs typeface="Arial" pitchFamily="34"/>
              </a:rPr>
              <a:t>/1598-1666/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alakította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át a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palotát. Emelet ráépítéssel meg</a:t>
            </a:r>
            <a:r>
              <a:rPr lang="hu-H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emelte </a:t>
            </a:r>
            <a:r>
              <a:rPr lang="hu-HU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Carrer</a:t>
            </a:r>
            <a:r>
              <a:rPr lang="hu-HU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hu-HU" sz="20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Sévigné</a:t>
            </a:r>
            <a:r>
              <a:rPr lang="hu-HU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felőli homlokzatot</a:t>
            </a:r>
            <a:r>
              <a:rPr lang="hu-H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,/ </a:t>
            </a:r>
            <a:r>
              <a:rPr lang="hu-HU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 ma a múzeum </a:t>
            </a:r>
            <a:r>
              <a:rPr lang="hu-H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logója/ és az oldalszárnyakat is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az új tulajdonos, Claude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Boislève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elképzelése szerint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.</a:t>
            </a:r>
            <a:r>
              <a:rPr lang="hu-HU" sz="2000" b="1" kern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 </a:t>
            </a:r>
            <a:r>
              <a:rPr lang="hu-HU" sz="2400" b="1" i="0" u="none" strike="noStrike" kern="1200" cap="none" spc="0" baseline="0" dirty="0" err="1" smtClean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Gérard</a:t>
            </a:r>
            <a:r>
              <a:rPr lang="hu-HU" sz="2400" b="1" i="0" u="none" strike="noStrike" kern="1200" cap="none" spc="0" baseline="0" dirty="0" smtClean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van </a:t>
            </a:r>
            <a:r>
              <a:rPr lang="hu-HU" sz="24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Obstal</a:t>
            </a:r>
            <a:r>
              <a:rPr lang="hu-HU" sz="24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 dirty="0" smtClean="0">
                <a:uFillTx/>
                <a:latin typeface="Arial" pitchFamily="34"/>
                <a:cs typeface="Arial" pitchFamily="34"/>
              </a:rPr>
              <a:t>/1605-1668/ szobrai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, amelyek az erények alakjait és a négy elemet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ábrázolják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az udvar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két oldalfalán, a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négy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évszakkal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összhangban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díszítik a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palota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belső homlokzatait.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Az átépített palotában bérlőként lakott 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Marie de </a:t>
            </a:r>
            <a:r>
              <a:rPr lang="hu-HU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Rabutin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, a levélírásáról ismert híres madame de </a:t>
            </a:r>
            <a:r>
              <a:rPr lang="hu-HU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Sévigné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1677-től 1696-os haláláig</a:t>
            </a:r>
            <a:r>
              <a:rPr lang="hu-HU" sz="2000" b="1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.</a:t>
            </a:r>
            <a:endParaRPr lang="hu-HU" sz="2000" b="1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0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 Musée Carnavalet à Paris le 2016. szeptember 30. - 1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8520" y="4187"/>
            <a:ext cx="9346951" cy="70252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1"/>
          <p:cNvSpPr txBox="1"/>
          <p:nvPr/>
        </p:nvSpPr>
        <p:spPr>
          <a:xfrm>
            <a:off x="2771802" y="20674"/>
            <a:ext cx="2608919" cy="40011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IV. Henrik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udvara /6/</a:t>
            </a:r>
            <a:endParaRPr lang="hu-HU" sz="2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07504" y="1628800"/>
            <a:ext cx="1274440" cy="266429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8028384" y="1772816"/>
            <a:ext cx="914400" cy="9144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06459" y="204612"/>
            <a:ext cx="3578352" cy="40011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 régi párizsi városházából:</a:t>
            </a:r>
          </a:p>
        </p:txBody>
      </p:sp>
      <p:pic>
        <p:nvPicPr>
          <p:cNvPr id="3" name="Picture 2" descr="https://eauterrefeuair.files.wordpress.com/2016/10/facade-ancien-hotel-de-ville.jpg?w=6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9550" y="801947"/>
            <a:ext cx="8610950" cy="6235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8" r="8198"/>
          <a:stretch>
            <a:fillRect/>
          </a:stretch>
        </p:blipFill>
        <p:spPr>
          <a:xfrm>
            <a:off x="0" y="397992"/>
            <a:ext cx="9144000" cy="6027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 rot="19095239">
            <a:off x="2305100" y="1947294"/>
            <a:ext cx="1302480" cy="1474058"/>
          </a:xfrm>
          <a:prstGeom prst="rect">
            <a:avLst/>
          </a:prstGeom>
          <a:noFill/>
          <a:ln w="76196">
            <a:solidFill>
              <a:srgbClr val="FFC0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674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aris-walking-tours.com/images/carnavaletvictor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87820" y="-30028"/>
            <a:ext cx="6156179" cy="68880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152874" y="692696"/>
            <a:ext cx="2808305" cy="446276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kern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 </a:t>
            </a:r>
            <a:r>
              <a:rPr lang="hu-HU" sz="2400" b="1" kern="12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Boizot</a:t>
            </a:r>
            <a:endParaRPr lang="hu-HU" sz="24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1743–1809/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1200" cap="none" spc="0" baseline="0" dirty="0" smtClean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 Győzelem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hu-HU" sz="20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Victoire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/ szobor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eredeti példánya a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Châtelet-kútról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/korábban </a:t>
            </a:r>
            <a:r>
              <a:rPr lang="hu-HU" sz="20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Palmier-kút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Győzelem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Udvarán, /5/ amelyet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így neveztek el a babérokat nyújtó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drámai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szobor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miatt.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france-voyage.com/visuals/photos/carnavalet-museum-35328_w5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arm8.staticflickr.com/7174/6747745121_26a8f1f106_b_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51471" y="0"/>
            <a:ext cx="4608511" cy="69093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107506" y="2204865"/>
            <a:ext cx="4572000" cy="36009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Brunetti</a:t>
            </a:r>
            <a:r>
              <a:rPr lang="hu-HU" sz="2400" b="1" i="0" u="none" strike="noStrike" kern="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 </a:t>
            </a:r>
            <a:r>
              <a:rPr lang="hu-HU" sz="2400" b="1" i="0" u="none" strike="noStrike" kern="0" cap="none" spc="0" baseline="0" dirty="0" smtClean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Paolo-Antonio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0" cap="none" spc="0" baseline="0" dirty="0" smtClean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/1723-1783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/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Párizs városa által 1901-ben, a </a:t>
            </a:r>
            <a:r>
              <a:rPr lang="hu-HU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Hôtel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de </a:t>
            </a:r>
            <a:r>
              <a:rPr lang="hu-HU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Luynes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lebontása során megszerzett festmények 1909-1911-től a </a:t>
            </a:r>
            <a:r>
              <a:rPr lang="hu-HU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Carnavalet</a:t>
            </a:r>
            <a:r>
              <a:rPr lang="hu-HU" sz="20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múzeum újonnan épített </a:t>
            </a:r>
            <a:r>
              <a:rPr lang="hu-HU" sz="2000" b="1" i="0" u="none" strike="noStrike" kern="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lépcsőjénél.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kern="0" dirty="0" smtClean="0">
                <a:solidFill>
                  <a:srgbClr val="000000"/>
                </a:solidFill>
                <a:latin typeface="Arial" pitchFamily="34"/>
                <a:cs typeface="Arial" pitchFamily="34"/>
              </a:rPr>
              <a:t>/” </a:t>
            </a:r>
            <a:r>
              <a:rPr lang="hu-HU" sz="2000" b="1" kern="0" dirty="0" err="1" smtClean="0">
                <a:solidFill>
                  <a:srgbClr val="000000"/>
                </a:solidFill>
                <a:latin typeface="Arial" pitchFamily="34"/>
                <a:cs typeface="Arial" pitchFamily="34"/>
              </a:rPr>
              <a:t>Fonguernie</a:t>
            </a:r>
            <a:r>
              <a:rPr lang="hu-HU" sz="2000" b="1" kern="0" dirty="0" smtClean="0">
                <a:solidFill>
                  <a:srgbClr val="000000"/>
                </a:solidFill>
                <a:latin typeface="Arial" pitchFamily="34"/>
                <a:cs typeface="Arial" pitchFamily="34"/>
              </a:rPr>
              <a:t>” lépcső: építője: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kern="1200" cap="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BERNARD </a:t>
            </a:r>
            <a:r>
              <a:rPr lang="hu-HU" sz="2000" b="1" kern="1200" cap="all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FONQUERNIE </a:t>
            </a:r>
            <a:r>
              <a:rPr lang="hu-HU" sz="2000" b="1" kern="1200" cap="al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/1934-/</a:t>
            </a:r>
            <a:endParaRPr lang="hu-HU" sz="2000" b="1" kern="12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ájl: Párizs, Franciaország.  Hotel Carnavalet.  (PA00086125) (Belső tér 7) 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0586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arismuseescollections.paris.fr/sites/default/files/styles/pm_notice/public/atoms/images/CAR/lpdp_23652-2.jpg?itok=MOD97FAv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84945"/>
            <a:ext cx="9252520" cy="7142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6347" y="764703"/>
            <a:ext cx="9174623" cy="5301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4" y="476672"/>
            <a:ext cx="8712970" cy="624786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múzeum eleinte kizárólag a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Carnavalet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palota keretein belül nyílt meg a nagyközönség előtt. 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Jelenleg Párizs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3. kerületében, a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Marais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történelmi kerületében található múzeum két jelentős épület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1200" cap="none" spc="0" baseline="0" dirty="0" smtClean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 smtClean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a </a:t>
            </a:r>
            <a:r>
              <a:rPr lang="hu-HU" sz="2000" b="1" i="0" u="none" strike="noStrike" kern="1200" cap="none" spc="0" baseline="0" dirty="0" err="1" smtClean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Carnavalet</a:t>
            </a:r>
            <a:r>
              <a:rPr lang="hu-HU" sz="2000" b="1" i="0" u="none" strike="noStrike" kern="1200" cap="none" spc="0" baseline="0" dirty="0" smtClean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palota, </a:t>
            </a:r>
            <a:r>
              <a:rPr lang="hu-HU" sz="20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amelyet a híres építész </a:t>
            </a:r>
            <a:r>
              <a:rPr lang="hu-HU" sz="20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François</a:t>
            </a:r>
            <a:r>
              <a:rPr lang="hu-HU" sz="20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Mansart</a:t>
            </a:r>
            <a:r>
              <a:rPr lang="hu-HU" sz="20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1655-ben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épített át,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és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 smtClean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szomszédos  Le  </a:t>
            </a:r>
            <a:r>
              <a:rPr lang="hu-HU" sz="20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Peletier</a:t>
            </a:r>
            <a:r>
              <a:rPr lang="hu-HU" sz="20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de </a:t>
            </a:r>
            <a:r>
              <a:rPr lang="hu-HU" sz="2000" b="1" i="0" u="none" strike="noStrike" kern="1200" cap="none" spc="0" baseline="0" dirty="0" err="1" smtClean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Saint-Fargeau</a:t>
            </a:r>
            <a:r>
              <a:rPr lang="hu-HU" sz="2000" b="1" i="0" u="none" strike="noStrike" kern="1200" cap="none" spc="0" baseline="0" dirty="0" smtClean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palota, amely 1688-ban </a:t>
            </a:r>
            <a:r>
              <a:rPr lang="hu-HU" sz="20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Pierre </a:t>
            </a:r>
            <a:r>
              <a:rPr lang="hu-HU" sz="2000" b="1" i="0" u="none" strike="noStrike" kern="1200" cap="none" spc="0" baseline="0" dirty="0" err="1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Bullet</a:t>
            </a:r>
            <a:r>
              <a:rPr lang="hu-HU" sz="2000" b="1" i="0" u="none" strike="noStrike" kern="1200" cap="none" spc="0" baseline="0" dirty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 építész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rajzai alapján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épült,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1200" cap="none" spc="0" baseline="0" dirty="0" smtClean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egyesítésének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eredménye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.</a:t>
            </a:r>
            <a:endParaRPr lang="hu-HU" sz="2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két szomszédos palota belsejében olyan szobák is vannak, amelyeket továbbra is eredeti burkolatok, bútorok, valamint festmények és szobrok díszítenek, de kiegészültek más palotákból átvett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belsőépítészeti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elemekkel is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.</a:t>
            </a:r>
            <a:endParaRPr lang="hu-HU" sz="2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Carnavalet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Múzeum állandó gyűjteménye több mint 100 szobán és mintegy 615 000 műtárgyon követi nyomon a párizsi történelmet, az őskortól napjainkig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.</a:t>
            </a:r>
            <a:endParaRPr lang="hu-HU" sz="2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Az 1800-as évek közepe óta a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Musée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Carnavalet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az úgynevezett „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Monument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Historique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” néven szerepel, mivel fontos szerepet játszik Franciaország építészeti és kulturális örökségében.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8" r="8198"/>
          <a:stretch>
            <a:fillRect/>
          </a:stretch>
        </p:blipFill>
        <p:spPr>
          <a:xfrm>
            <a:off x="0" y="397992"/>
            <a:ext cx="9144000" cy="6027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 rot="19095239">
            <a:off x="2306728" y="3912192"/>
            <a:ext cx="1302480" cy="1474058"/>
          </a:xfrm>
          <a:prstGeom prst="rect">
            <a:avLst/>
          </a:prstGeom>
          <a:noFill/>
          <a:ln w="76196">
            <a:solidFill>
              <a:srgbClr val="FFC0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95536" y="4816207"/>
            <a:ext cx="2178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dirty="0">
                <a:solidFill>
                  <a:srgbClr val="000000"/>
                </a:solidFill>
                <a:latin typeface="Arial" pitchFamily="34"/>
                <a:cs typeface="Arial" pitchFamily="34"/>
              </a:rPr>
              <a:t>XIV. Lajos udvar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04"/>
          <a:stretch>
            <a:fillRect/>
          </a:stretch>
        </p:blipFill>
        <p:spPr>
          <a:xfrm>
            <a:off x="-34674" y="20958"/>
            <a:ext cx="9178674" cy="68370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7236296" y="235496"/>
            <a:ext cx="1130384" cy="11052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6732240" y="4005064"/>
            <a:ext cx="1850464" cy="6480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carnavalet.paris.fr/sites/default/files/editeur/big_carnavalet_15sur3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35488" y="0"/>
            <a:ext cx="4608511" cy="69127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107506" y="1674676"/>
            <a:ext cx="4104454" cy="418576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Az 1688-ban </a:t>
            </a:r>
            <a:r>
              <a:rPr lang="fr-FR" sz="2400" b="1" i="0" u="none" strike="noStrike" kern="1200" cap="none" spc="0" baseline="0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épült </a:t>
            </a:r>
            <a:r>
              <a:rPr lang="hu-HU" sz="2400" b="1" i="0" u="none" strike="noStrike" kern="1200" cap="none" spc="0" baseline="0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palota /</a:t>
            </a:r>
            <a:r>
              <a:rPr lang="fr-FR" sz="2400" b="1" i="0" u="none" strike="noStrike" kern="1200" cap="none" spc="0" baseline="0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Hôtel</a:t>
            </a:r>
            <a:r>
              <a:rPr lang="hu-HU" sz="2400" b="1" i="0" u="none" strike="noStrike" kern="1200" cap="none" spc="0" baseline="0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2400" b="1" i="0" u="none" strike="noStrike" kern="1200" cap="none" spc="0" baseline="0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i="0" u="none" strike="noStrike" kern="1200" cap="none" spc="0" baseline="0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Le Peletier de </a:t>
            </a:r>
            <a:r>
              <a:rPr lang="fr-FR" sz="2400" b="1" i="0" u="none" strike="noStrike" kern="1200" cap="none" spc="0" baseline="0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Saint-Fargeau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eredeti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belső díszítéséből csak a központi lépcső </a:t>
            </a: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maradt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meg. </a:t>
            </a:r>
            <a:endParaRPr lang="hu-HU" sz="2000" b="1" i="0" u="none" strike="noStrike" kern="1200" cap="none" spc="0" baseline="0" dirty="0" smtClean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lépcsőház öntöttvas korlátja az első ismert példa Franciaországban ennek az  technikának a használatára.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/>
            </a:r>
            <a:b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70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france-voyage.com/visuals/photos/carnavalet-museum-35339_w5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usée Carnavalet Párizsban: A francia főváros történetének elbeszélésének szentelt ingyenes gyűjtemény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933383" cy="6977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arnavalet múzeum faanyagai restaurálás után © Pierre Antoin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04867" y="0"/>
            <a:ext cx="1060339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tel Carnavalet társalgó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4471"/>
            <a:ext cx="9468547" cy="6886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ôtel Carnavalet Múzeuma © French Moment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3"/>
          <a:stretch/>
        </p:blipFill>
        <p:spPr bwMode="auto">
          <a:xfrm>
            <a:off x="-106680" y="0"/>
            <a:ext cx="96732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27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7541" y="-97941"/>
            <a:ext cx="8258559" cy="6955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12184"/>
            <a:ext cx="5148065" cy="642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Hôtel Carnavalet - Mansart mellék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0152" y="3933056"/>
            <a:ext cx="280416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france-voyage.com/visuals/photos/carnavalet-museum-35329_w5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0" y="332658"/>
            <a:ext cx="4956806" cy="46166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X. Károly szobájának festményei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110" y="476667"/>
            <a:ext cx="8978575" cy="6165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" r="2482" b="5701"/>
          <a:stretch>
            <a:fillRect/>
          </a:stretch>
        </p:blipFill>
        <p:spPr>
          <a:xfrm>
            <a:off x="-33924" y="0"/>
            <a:ext cx="9177924" cy="6979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2" y="332658"/>
            <a:ext cx="8748467" cy="643252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800" b="1" i="0" u="none" strike="noStrike" kern="1200" cap="none" spc="0" baseline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Charles Le Brun </a:t>
            </a:r>
            <a:r>
              <a:rPr lang="hu-HU" sz="24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(1619-1690) dekorációját, </a:t>
            </a:r>
            <a:r>
              <a:rPr lang="hu-HU" sz="2400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kettő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0" cap="none" spc="0" baseline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mennyezetképet</a:t>
            </a:r>
            <a:r>
              <a:rPr lang="hu-HU" sz="2400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4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a </a:t>
            </a:r>
            <a:r>
              <a:rPr lang="hu-HU" sz="2400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Hôtel de l'abbé La Rivière épületéből, a Vosqes 12. térből használták fel</a:t>
            </a:r>
            <a:r>
              <a:rPr lang="hu-HU" sz="24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az új épületek belső terének díszítésére.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4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/Ez a megbízás fontos Charles Le Brun számára: ez az egyik első nagy projektje. Lehetővé teszi, hogy Nicolas Fouquet (1615-1680), a művészetekbe szerelmes híres márki felfigyeljen rá ... És amikor Fouquet a történelem egyik legmagasztosabb kastélyát, a Château de Vaux-le-Vicomte-t építette, meghívja többek között Charles Le Brun-t és François Le Vau-t./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4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La Rivière szálloda aranyszoba mennyezetének díszítése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allegorikus jelenetekből áll. A mennyezet a </a:t>
            </a:r>
            <a:r>
              <a:rPr lang="hu-HU" sz="2400" b="1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Hajnal ébredését</a:t>
            </a:r>
            <a:r>
              <a:rPr lang="hu-HU" sz="24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, más néven Apollót jelöli. Az ívelt medalionok a négy elemet és a négy évszakot jelzik, amelyeket a mitológia alakjai képviselnek.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1652 és 1655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éptalálatok a következőre: hotel carnavalet  charles le bru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799991">
            <a:off x="-13927" y="-7554"/>
            <a:ext cx="9157816" cy="6865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navalet Paris Marais © French Moment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4969" y="-3054"/>
            <a:ext cx="9376605" cy="7032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 Brun által festett mennyezet cseréj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24547" y="0"/>
            <a:ext cx="10335444" cy="6890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ájl: Musée Carnavalet Paris -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878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arismuseescollections.paris.fr/sites/default/files/styles/pm_notice/public/atoms/images/CAR/lpdp_76087-30.jpg?itok=OPsR0ME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01168"/>
            <a:ext cx="9144000" cy="7059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395532" y="332658"/>
            <a:ext cx="2565129" cy="46166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Ceres vagy nyár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arismuseescollections.paris.fr/sites/default/files/styles/pm_notice/public/atoms/images/CAR/lpdp_76088-2.jpg?itok=OYqX02-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71404"/>
            <a:ext cx="9176762" cy="70294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1979712" y="14529"/>
            <a:ext cx="3283080" cy="46166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Juno vagy Air Június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usée Carnavalet 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56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arismuseescollections.paris.fr/sites/default/files/styles/pm_notice/public/atoms/images/CAR/lpdp_76087-31.jpg?itok=kZLJZrB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36576"/>
            <a:ext cx="9144000" cy="68945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614165" y="476667"/>
            <a:ext cx="2970684" cy="46166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Cybele vagy a Föld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arismuseescollections.paris.fr/sites/default/files/styles/pm_notice/public/atoms/images/CAR/lpdp_76088-1.jpg?itok=XflG_Y3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5359" y="-61959"/>
            <a:ext cx="9179350" cy="69395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2027700" y="260649"/>
            <a:ext cx="3057250" cy="46166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Szaturnusz vagy tél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arismuseescollections.paris.fr/sites/default/files/styles/pm_notice/public/atoms/images/CAR/lpdp_34716-16.jpg?itok=3hmFhG7_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875" y="-117253"/>
            <a:ext cx="9153875" cy="69752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467541" y="116631"/>
            <a:ext cx="4572000" cy="132343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Ősz:Allegorikus jelenet. Bacchus egy sziklán ül egy bukolikus </a:t>
            </a:r>
            <a:r>
              <a:rPr lang="hu-HU" sz="20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tájban;</a:t>
            </a:r>
            <a:r>
              <a:rPr lang="hu-HU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 jobb kezében egy csészét tart. Mellette két bronz váza.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arismuseescollections.paris.fr/sites/default/files/styles/pm_notice/public/atoms/images/CAR/lpdp_34716-15.jpg?itok=3lFoCtlj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81381"/>
            <a:ext cx="9405792" cy="71107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467541" y="188640"/>
            <a:ext cx="8496943" cy="101566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Vénusz-Tavasz: Allegorikus jelenet. Az istennő ágyon ül; virágkoszorút visel a fején, és egy másikat tart a bal kezében. Megöleli Ámort, felfegyverkezve tegezével.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59631" y="692694"/>
            <a:ext cx="7272808" cy="440120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all" spc="0" baseline="0">
                <a:solidFill>
                  <a:srgbClr val="00B050"/>
                </a:solidFill>
                <a:uFillTx/>
                <a:latin typeface="Arial" pitchFamily="34"/>
                <a:cs typeface="Arial" pitchFamily="34"/>
              </a:rPr>
              <a:t>CHARLES LE BRUN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all" spc="0" baseline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A PSZICHÉ APOTEÓZISA</a:t>
            </a:r>
            <a:r>
              <a:rPr lang="hu-HU" sz="2000" b="1" i="0" u="none" strike="noStrike" kern="1200" cap="all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all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MENNYEZETRE SZERELT OLAJ, VÁSZON,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all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1653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0" cap="all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 Hôtel la Rivière nagy hálószobájának mennyezete, amelyet a Carnavalet múzeumban állítottak össze egy  helyiségben.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Mitológiai, allegorikus jelenetek, melynek alakjai: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Psziché, istenek, Vénusz,  Ceres,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Juno, Pan, Thalia, Polymnia, Calliope, Melpomene,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Uránia, Euterpe, Cio, Erato, Amour, Sphinx,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valamint </a:t>
            </a:r>
            <a:r>
              <a:rPr lang="hu-HU" sz="2000" b="1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az Olimposz-hegy, </a:t>
            </a: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virágok, medál, tájképek stb.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1" i="0" u="none" strike="noStrike" kern="1200" cap="all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22" y="0"/>
            <a:ext cx="860374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24547" y="-76196"/>
            <a:ext cx="10372240" cy="6962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éptalálatok a következőre: hotel carnavalet charles le brun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4" descr="https://www.latribunedelart.com/IMG/jpg/grande_chambre.jpg?20144/ca523c3b42f5d1363ecaa4e3b8898b4fdc4311c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67739" y="0"/>
            <a:ext cx="5186961" cy="6908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parismuseescollections.paris.fr/sites/default/files/styles/pm_notice/public/atoms/images/CAR/lpdp_76095-8.jpg?itok=6pke9o2Q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AutoShape 4" descr="https://www.parismuseescollections.paris.fr/sites/default/files/styles/pm_notice/public/atoms/images/CAR/lpdp_76095-8.jpg?itok=6pke9o2Q"/>
          <p:cNvSpPr/>
          <p:nvPr/>
        </p:nvSpPr>
        <p:spPr>
          <a:xfrm>
            <a:off x="307979" y="793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AutoShape 6" descr="https://www.parismuseescollections.paris.fr/sites/default/files/styles/pm_notice/public/atoms/images/CAR/lpdp_76095-8.jpg?itok=6pke9o2Q"/>
          <p:cNvSpPr/>
          <p:nvPr/>
        </p:nvSpPr>
        <p:spPr>
          <a:xfrm>
            <a:off x="460372" y="160340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61" y="778209"/>
            <a:ext cx="9144000" cy="60797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églalap 5"/>
          <p:cNvSpPr/>
          <p:nvPr/>
        </p:nvSpPr>
        <p:spPr>
          <a:xfrm>
            <a:off x="3851919" y="0"/>
            <a:ext cx="5292080" cy="25545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Thalia és </a:t>
            </a:r>
            <a:r>
              <a:rPr lang="hu-HU" sz="2000" b="1" i="0" u="none" strike="noStrike" kern="1200" cap="none" spc="0" baseline="0" dirty="0" err="1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Polymnia</a:t>
            </a:r>
            <a:r>
              <a:rPr lang="hu-HU" sz="2000" b="1" i="0" u="none" strike="noStrike" kern="120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. Allegorikus jelenet. A párkányon lévő </a:t>
            </a:r>
            <a:r>
              <a:rPr lang="hu-HU" sz="2000" b="1" i="0" u="none" strike="noStrike" kern="1200" cap="none" spc="0" baseline="0" dirty="0" smtClean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bronzérmén egy </a:t>
            </a:r>
            <a:r>
              <a:rPr lang="hu-HU" sz="2000" b="1" i="0" u="none" strike="noStrike" kern="120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szfinx, amely egy </a:t>
            </a:r>
            <a:r>
              <a:rPr lang="hu-HU" sz="2000" b="1" i="0" u="none" strike="noStrike" kern="1200" cap="none" spc="0" baseline="0" dirty="0" smtClean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nagy </a:t>
            </a:r>
            <a:r>
              <a:rPr lang="hu-HU" sz="2000" b="1" i="0" u="none" strike="noStrike" kern="120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arany </a:t>
            </a:r>
            <a:r>
              <a:rPr lang="hu-HU" sz="2000" b="1" i="0" u="none" strike="noStrike" kern="1200" cap="none" spc="0" baseline="0" dirty="0" smtClean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vázának támaszkodik.</a:t>
            </a:r>
            <a:r>
              <a:rPr lang="hu-HU" sz="2000" b="1" i="0" u="none" strike="noStrike" kern="120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 </a:t>
            </a:r>
            <a:r>
              <a:rPr lang="hu-HU" sz="2000" b="1" i="0" u="none" strike="noStrike" kern="1200" cap="none" spc="0" baseline="0" dirty="0" smtClean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Mindkét oldalon elmélkedő nőalakok.</a:t>
            </a:r>
            <a:r>
              <a:rPr lang="hu-HU" sz="2000" b="1" i="0" u="none" strike="noStrike" kern="120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 </a:t>
            </a:r>
            <a:r>
              <a:rPr lang="hu-HU" sz="2000" b="1" i="0" u="none" strike="noStrike" kern="1200" cap="none" spc="0" baseline="0" dirty="0" err="1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Thalie</a:t>
            </a:r>
            <a:r>
              <a:rPr lang="hu-HU" sz="2000" b="1" i="0" u="none" strike="noStrike" kern="120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, a bal oldalon, a Vígjáték múzsája, grimaszos maszkot tart. A jobb oldali </a:t>
            </a:r>
            <a:r>
              <a:rPr lang="hu-HU" sz="2000" b="1" i="0" u="none" strike="noStrike" kern="1200" cap="none" spc="0" baseline="0" dirty="0" err="1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Polymnie</a:t>
            </a:r>
            <a:r>
              <a:rPr lang="hu-HU" sz="2000" b="1" i="0" u="none" strike="noStrike" kern="120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, a </a:t>
            </a:r>
            <a:r>
              <a:rPr lang="hu-HU" sz="2000" b="1" i="0" u="none" strike="noStrike" kern="1200" cap="none" spc="0" baseline="0" dirty="0" err="1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Pantominy</a:t>
            </a:r>
            <a:r>
              <a:rPr lang="hu-HU" sz="2000" b="1" i="0" u="none" strike="noStrike" kern="120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 és a </a:t>
            </a:r>
            <a:r>
              <a:rPr lang="hu-HU" sz="2000" b="1" i="0" u="none" strike="noStrike" kern="1200" cap="none" spc="0" baseline="0" dirty="0" err="1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Lyric</a:t>
            </a:r>
            <a:r>
              <a:rPr lang="hu-HU" sz="2000" b="1" i="0" u="none" strike="noStrike" kern="120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hu-HU" sz="2000" b="1" i="0" u="none" strike="noStrike" kern="1200" cap="none" spc="0" baseline="0" dirty="0" err="1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Poetura</a:t>
            </a:r>
            <a:r>
              <a:rPr lang="hu-HU" sz="2000" b="1" i="0" u="none" strike="noStrike" kern="120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 múzsája pergament tart.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Ábra.  18: Charles Le Brun, a Chambre de Psyché boltozata (részlet), Hôtel de La Rivière, 1653, olaj vakolaton.  Nevelkedett Párizsban, a Carnavalet múzeumban.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95937" y="0"/>
            <a:ext cx="5148062" cy="68640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395532" y="908721"/>
            <a:ext cx="3312368" cy="163121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Charles Le Brun, a Chambre de Psyché boltozata (részlet), Hôtel de La Rivière, 1653, olaj vakolaton.</a:t>
            </a:r>
            <a:endParaRPr lang="hu-HU" sz="20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ájl: P1000988 Párizs III. Rue de Sévigné Musée Carnavalet reductw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2530" y="-14968"/>
            <a:ext cx="9563078" cy="689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arismuseescollections.paris.fr/sites/default/files/styles/pm_notice/public/atoms/images/CAR/lpdp_76095-7.jpg?itok=Kdw41vUW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7630" y="-368960"/>
            <a:ext cx="9241630" cy="72269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117372" y="0"/>
            <a:ext cx="8928987" cy="132343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Calliope</a:t>
            </a:r>
            <a:r>
              <a:rPr lang="hu-HU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és </a:t>
            </a:r>
            <a:r>
              <a:rPr lang="hu-HU" sz="20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Melpomène</a:t>
            </a:r>
            <a:r>
              <a:rPr lang="hu-HU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. Allegorikus jelenet. A párkányon lévő </a:t>
            </a:r>
            <a:r>
              <a:rPr lang="hu-HU" sz="20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bronzéremben egy szfinx. A </a:t>
            </a:r>
            <a:r>
              <a:rPr lang="hu-HU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bal oldali </a:t>
            </a:r>
            <a:r>
              <a:rPr lang="hu-HU" sz="20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Calliope</a:t>
            </a:r>
            <a:r>
              <a:rPr lang="hu-HU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, az Epikus költészet múzsája játszik hárfán. A jobb oldalon lévő </a:t>
            </a:r>
            <a:r>
              <a:rPr lang="hu-HU" sz="20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Melpomene</a:t>
            </a:r>
            <a:r>
              <a:rPr lang="hu-HU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, a tragédia múzsája bal kezében kardot tart.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arismuseescollections.paris.fr/sites/default/files/styles/pm_notice/public/atoms/images/CAR/lpdp_76095-11.jpg?itok=0i1Wfda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966" y="-171404"/>
            <a:ext cx="9151031" cy="70279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251524" y="0"/>
            <a:ext cx="4572000" cy="1200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A Vénusz megparancsolja Psychének, hogy válasszon ki egy halom gabonát.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arismuseescollections.paris.fr/sites/default/files/styles/pm_notice/public/atoms/images/CAR/lpdp_23808-18.jpg?itok=ArMtZdRA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467541" y="188640"/>
            <a:ext cx="8352925" cy="132343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Psziché Ceres védelmét kéri a Vénusz bosszúja ellen. Az előtérben a térdre eső hősnő kegyelmet kér az istennőtől. </a:t>
            </a:r>
            <a:r>
              <a:rPr lang="hu-HU" sz="20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Egy trónon ül </a:t>
            </a:r>
            <a:r>
              <a:rPr lang="hu-HU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a jobb </a:t>
            </a:r>
            <a:r>
              <a:rPr lang="hu-HU" sz="20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oldalon, </a:t>
            </a:r>
            <a:r>
              <a:rPr lang="hu-HU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a felhőkön; a lábánál egy búzaköteg. </a:t>
            </a:r>
            <a:r>
              <a:rPr lang="hu-HU" sz="20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A </a:t>
            </a:r>
            <a:r>
              <a:rPr lang="hu-HU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bal </a:t>
            </a:r>
            <a:r>
              <a:rPr lang="hu-HU" sz="20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kezén  </a:t>
            </a:r>
            <a:r>
              <a:rPr lang="hu-HU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babérkoszorút visel. A háttérben bukolikus táj.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arismuseescollections.paris.fr/sites/default/files/styles/pm_notice/public/atoms/images/CAR/lpdp_23808-19.jpg?itok=Gv8BvQV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490" y="-119256"/>
            <a:ext cx="9145490" cy="70054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323523" y="260649"/>
            <a:ext cx="8640961" cy="132343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Psziché Juno védelmét kéri a Vénusz bosszúja ellen. Mitológiai jelenet. Az előtérben a térdre eső hősnő kegyelmet kér az istennőtől. Ez utóbbi a jobb oldalon a felhőkön, koronát viselve. Jobbra egy nagy váza, a háttérben pedig bukolikus táj.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arismuseescollections.paris.fr/sites/default/files/styles/pm_notice/public/atoms/images/CAR/lpdp_76095-12.jpg?itok=cpX3nzxA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06299"/>
            <a:ext cx="9144000" cy="70774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1"/>
          <p:cNvSpPr/>
          <p:nvPr/>
        </p:nvSpPr>
        <p:spPr>
          <a:xfrm>
            <a:off x="323523" y="116631"/>
            <a:ext cx="8496943" cy="163121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Pszichét </a:t>
            </a:r>
            <a:r>
              <a:rPr lang="hu-HU" sz="20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vigasztalja </a:t>
            </a:r>
            <a:r>
              <a:rPr lang="hu-HU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Pan. Mitológiai jelenet. Az előtérben, középen a hősnő egy sziklának háttal ül. Karja összekulcsolt, hogy megtámassza a fejét, így szimbolizálja a melankóliát. Jobb oldalon Pan isten ül, és nyugtatja Psychét. Mellette egy nő. A háttérben, egy bukolikus tájban, baloldalt, melankolikus ember.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eviews.123rf.com/images/vvoennyy/vvoennyy1304/vvoennyy130400179/18899438-paris-francia-06-de-marzo-musee-carnavalet-museo-de-la-historia-de-par%C3%ADs-se-abri%C3%B3-al-p%C3%BAblico-en-1880-en-par%C3%ADs-f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73097"/>
            <a:ext cx="9144000" cy="6931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éptalálatok a következőre: hotel carnavalet charles le bru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336" y="188640"/>
            <a:ext cx="9040663" cy="639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3" y="336133"/>
            <a:ext cx="7920880" cy="757130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hlinkClick r:id="rId2"/>
              </a:rPr>
              <a:t>https://www.hotels-paris-rive-gauche.com/blog/2012/04/25/nous-visitons-le-musee-carnavalet-le-musee-de-lhistoire-de-paris/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hlinkClick r:id="rId2"/>
              </a:rPr>
              <a:t>https://unpointculture.com/2016/07/18/charles-le-brun-le-roi-des-arts-au-louvre-lens/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hlinkClick r:id="rId3"/>
              </a:rPr>
              <a:t>https://www.parismuseescollections.paris.fr/fr/musee-carnavalet/oeuvres/plafond-peint-pour-la-grande-chambre-de-l-hotel-la-riviere-14-place-royale#infos-principales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hlinkClick r:id="rId4"/>
              </a:rPr>
              <a:t>https://www.carnavalet.paris.fr/sites/default/files/carnavalet-dp_renovation_final.pdf</a:t>
            </a:r>
            <a:endParaRPr lang="hu-H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hlinkClick r:id="rId5"/>
              </a:rPr>
              <a:t>http://www.caue-observatoire.fr/wp-content/uploads/2019/06/Visite-DPA_plaquette_Mus%C3%A9e-Carnavalet-v3.pdf</a:t>
            </a:r>
            <a:endParaRPr lang="hu-H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hlinkClick r:id="rId6"/>
              </a:rPr>
              <a:t>https://eauterrefeuair.wordpress.com/2018/05/27/quelques-elements-sur-lhotel-carnavalet</a:t>
            </a:r>
            <a:r>
              <a:rPr lang="hu-HU" sz="18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  <a:hlinkClick r:id="rId6"/>
              </a:rPr>
              <a:t>/</a:t>
            </a:r>
            <a:endParaRPr lang="hu-HU" sz="1800" b="0" i="0" u="none" strike="noStrike" kern="0" cap="none" spc="0" baseline="0" dirty="0" smtClean="0">
              <a:solidFill>
                <a:srgbClr val="000000"/>
              </a:solidFill>
              <a:uFillTx/>
              <a:latin typeface="Calibri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kern="0" dirty="0">
                <a:solidFill>
                  <a:srgbClr val="000000"/>
                </a:solidFill>
                <a:hlinkClick r:id="rId7"/>
              </a:rPr>
              <a:t>http://</a:t>
            </a:r>
            <a:r>
              <a:rPr lang="hu-HU" kern="0" dirty="0" smtClean="0">
                <a:solidFill>
                  <a:srgbClr val="000000"/>
                </a:solidFill>
                <a:hlinkClick r:id="rId7"/>
              </a:rPr>
              <a:t>www.guiapracticaparis.com/museo-carnavalet.php</a:t>
            </a:r>
            <a:endParaRPr lang="hu-HU" kern="0" dirty="0" smtClean="0">
              <a:solidFill>
                <a:srgbClr val="000000"/>
              </a:solidFill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23523" y="5845329"/>
            <a:ext cx="1396535" cy="40011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szaju2021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19" y="620688"/>
            <a:ext cx="8717735" cy="5732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26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5605</TotalTime>
  <Words>827</Words>
  <Application>Microsoft Office PowerPoint</Application>
  <PresentationFormat>Diavetítés a képernyőre (4:3 oldalarány)</PresentationFormat>
  <Paragraphs>182</Paragraphs>
  <Slides>98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98</vt:i4>
      </vt:variant>
    </vt:vector>
  </HeadingPairs>
  <TitlesOfParts>
    <vt:vector size="99" baseType="lpstr">
      <vt:lpstr>Office téma</vt:lpstr>
      <vt:lpstr>PÁRIZS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PÁRIZS</dc:title>
  <dc:creator>Judit</dc:creator>
  <cp:lastModifiedBy>Judit</cp:lastModifiedBy>
  <cp:revision>83</cp:revision>
  <dcterms:created xsi:type="dcterms:W3CDTF">2021-02-09T08:22:20Z</dcterms:created>
  <dcterms:modified xsi:type="dcterms:W3CDTF">2024-07-28T04:06:08Z</dcterms:modified>
</cp:coreProperties>
</file>