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257" r:id="rId8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80D5D-CCE0-4860-844B-0D29072A9B69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0E54-E4B8-47F7-8E20-F80F6DB12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91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7BB29-6983-4FF5-B154-095B624C6D8D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41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7BB29-6983-4FF5-B154-095B624C6D8D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40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12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03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73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91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74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94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94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03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32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36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84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B0C3-E7C5-4A01-9692-3EC02450A994}" type="datetimeFigureOut">
              <a:rPr lang="hu-HU" smtClean="0"/>
              <a:t>2024. 07. 22.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7A75-3D16-476F-AC32-0F5A7424D5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29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Palais_Sturany#cite_note-4" TargetMode="External"/><Relationship Id="rId2" Type="http://schemas.openxmlformats.org/officeDocument/2006/relationships/hyperlink" Target="https://de.wikipedia.org/wiki/Gustav_Klim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.wikipedia.org/wiki/K%C3%B6nig-Abdullah-Zentrum_f%C3%BCr_interreligi%C3%B6sen_und_interkulturellen_Dialog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54868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Romantika, 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építészet,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Európa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3.rész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20240627_1146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0022" y="1404021"/>
            <a:ext cx="6981092" cy="39268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395536" y="6237312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szaju2024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1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ájl:Burg Rheinstein 20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39552" y="26064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Rheinstein-kastély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54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1128" y="171681"/>
            <a:ext cx="88440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Hohenschwangau</a:t>
            </a:r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/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Hohenschwangau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kastély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Schwangau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erőd romjaira épült, amelyet már a 12. századból említenek történelmi feljegyzések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II. Miksa (teljes nevén </a:t>
            </a:r>
            <a:r>
              <a:rPr lang="fi-FI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Miksa József</a:t>
            </a:r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1832-ben megszerezte magának a romokat, amelyeket akkor még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Schwansteinnek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hívtak. 1833 februárjában meg is kezdődtek a kastély újjáépítésének munkálatai, melyek 1837-ben fejeződtek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megbízott építész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ifj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Domenico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Quaglio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felelt a külső neogótikus stílusáért. </a:t>
            </a:r>
          </a:p>
        </p:txBody>
      </p:sp>
      <p:pic>
        <p:nvPicPr>
          <p:cNvPr id="25602" name="Picture 2" descr="Fájl: Hohenschwangau Schloss 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94288"/>
            <a:ext cx="9135224" cy="37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ájl:Das Schloss Hohenschwangau felhős égbolt elle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691680" y="332656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Hohenschwangau</a:t>
            </a:r>
            <a:endParaRPr lang="hu-H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ájl: Wohnraum - panoram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36" y="-34074"/>
            <a:ext cx="9148936" cy="688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683568" y="260648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Hohenschwangau</a:t>
            </a:r>
            <a:endParaRPr lang="hu-H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ájl:Hohenschwangau - panoramio (10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4243" y="8424"/>
            <a:ext cx="9204443" cy="69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332651" y="332656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Hohenschwangau</a:t>
            </a:r>
            <a:endParaRPr lang="hu-H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ttp://www.bavaria.by/data/mediadb/cms_pictures/%7B65140a55-7bf0-3d72-d6f8-e6a80bacb4a4%7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-79375"/>
            <a:ext cx="5961063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églalap 1"/>
          <p:cNvSpPr>
            <a:spLocks noChangeArrowheads="1"/>
          </p:cNvSpPr>
          <p:nvPr/>
        </p:nvSpPr>
        <p:spPr bwMode="auto">
          <a:xfrm>
            <a:off x="144463" y="1484313"/>
            <a:ext cx="31321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/>
              <a:t>Karl Theodor Piloty </a:t>
            </a:r>
          </a:p>
          <a:p>
            <a:pPr eaLnBrk="1" hangingPunct="1"/>
            <a:r>
              <a:rPr lang="hu-HU" altLang="hu-HU" sz="2000" b="1"/>
              <a:t>/1826-1886/  </a:t>
            </a:r>
          </a:p>
          <a:p>
            <a:pPr eaLnBrk="1" hangingPunct="1"/>
            <a:r>
              <a:rPr lang="hu-HU" altLang="hu-HU" sz="2000" b="1"/>
              <a:t>II. Lajos bajor király </a:t>
            </a:r>
          </a:p>
        </p:txBody>
      </p:sp>
    </p:spTree>
    <p:extLst>
      <p:ext uri="{BB962C8B-B14F-4D97-AF65-F5344CB8AC3E}">
        <p14:creationId xmlns:p14="http://schemas.microsoft.com/office/powerpoint/2010/main" val="1222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3265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Neuschwanstein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kastély</a:t>
            </a:r>
          </a:p>
          <a:p>
            <a:endParaRPr lang="hu-HU" b="1" dirty="0"/>
          </a:p>
          <a:p>
            <a:endParaRPr lang="hu-HU" b="1" dirty="0"/>
          </a:p>
        </p:txBody>
      </p:sp>
      <p:pic>
        <p:nvPicPr>
          <p:cNvPr id="33794" name="Picture 2" descr="Neuschwanstein kasté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374"/>
            <a:ext cx="9144000" cy="61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historizmus jellegzetes példája,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ötvöződnek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középkori kastélyok motívumai a wartburgi kastély építészeti motívumaival. Ugyanakkor a legújabb építési technikák, és lakberendezési stílusok is megtalálhatók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benne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Jól példázza ezt a modern kényelmes konyhája, amely rendelkezett levegőfűtéssel is, vagy az acélkerettel rendelkező ablakai.</a:t>
            </a:r>
          </a:p>
        </p:txBody>
      </p:sp>
      <p:pic>
        <p:nvPicPr>
          <p:cNvPr id="35842" name="Picture 2" descr="Neuschwanstein-kastély Dél-Tiroli hegye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555" y="2343657"/>
            <a:ext cx="8448453" cy="45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7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Elsőként a Kapu épület épült meg 1873-ban, és a király évekig itt lakott. A visszavonulása után a kastély terveit folytonosan módosította – ezek közül sok sosem valósult meg. Például az Írószobából egy kis barlangszoba lett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Tannhäuserben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szereplő Vénusz-barlang mintájára. A korábbi szerény közönségterem egy hatalmas trónterem lett a Grál terem másolataként. Olyan fürdőt is tervezett, amely emlékeztet a Szent Grál lovagok rituális fürdőjére. A helyén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Palas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nyugati szárnyában ma egy lépcsősor áll, amely levezet a kastély kijáratához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rezidenciában minden szoba és helyiség pazarul berendezett. Igen látványos a hálószoba, amelyben a Trisztán és Izolda legenda nemcsak a falakon, hanem a kerámiafigurákon és a fafaragványokon is visszaköszön. Az ágy neogótikus stílusú, a gazdagon hímzett kék selymet hattyúk díszítik. Még a mosdóállványon is egy hattyú alakú szökőkút található és a királyi mosdókészletet is kis hattyúk díszítik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kupolás trónterem elfoglalja a 3. és 4. emeletet, és a teljes nyugati szárnyat. A pazar templomszerű termet a müncheni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Saints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Court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és a bizánci templomok ihlették, és a király nem állami alkalmakra szánta. A király kedvenc projektje az itt található Énekesek terme, amely szintén emlékműve a középkori legendáknak és lovagoknak.</a:t>
            </a:r>
          </a:p>
        </p:txBody>
      </p:sp>
    </p:spTree>
    <p:extLst>
      <p:ext uri="{BB962C8B-B14F-4D97-AF65-F5344CB8AC3E}">
        <p14:creationId xmlns:p14="http://schemas.microsoft.com/office/powerpoint/2010/main" val="13762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nsideinside.org/wp-content/uploads/2013/10/Throne_Hall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7129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antik iránti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érdeklõdés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hamarosan a népek saját történelme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felé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fordult, 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uniformizált klasszikussal szembeni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személyes, könnyen azonosítható, saját értékek felfedezése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német egység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egyik katalizátorának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tûnt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Kölni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Dóm befejezése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1842 és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1882 között</a:t>
            </a:r>
            <a:r>
              <a:rPr lang="hu-H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dirty="0"/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gótika remeke, még ha tornyainak építését nem is olyan régen, a 19. század végén fejezték is be. A katedrális helyén már a kora középkortól templom állt, a dóm közvetlen elődjét 873-ban szentelték föl.</a:t>
            </a:r>
            <a:b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bajor </a:t>
            </a:r>
            <a:r>
              <a:rPr lang="hu-H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hu-H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Lajos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1825-1864)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művészetpártoló, ő tette a Bajor Királyság művészeti központjává Münchent.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középkori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katedrálisok építkezési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mellett a porosz várkastélyok átépítése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megkezdõdött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Például a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stolzenfeldi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kastély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építkezésében</a:t>
            </a:r>
            <a:r>
              <a:rPr lang="hu-H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 Friedrich Schinkel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1781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1841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majd követője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 August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Stüler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(1800-1865) és 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Joseph Lenné (az ifjabb)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(1789 – 1866) porosz  kertész és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tájépítész is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résztvettek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60648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terveket azonban nem építész készítette, hanem 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Jank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színházi díszlettervező. 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berendezés és a belső díszítés hasonlóan fényűző és dekadens, mint a kastély többi része, és visszatérő elemként jelenik meg benne Wagner több operája, például Lohengrin, a hattyúlovag legendája.</a:t>
            </a:r>
          </a:p>
        </p:txBody>
      </p:sp>
      <p:pic>
        <p:nvPicPr>
          <p:cNvPr id="3" name="Picture 2" descr="Neuschwanstein interior by m. muraskin-germany | nowadays, n… | Flick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101170"/>
            <a:ext cx="7335833" cy="47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chnitzer-stuck.de/images/gallery/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63513"/>
            <a:ext cx="9359900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églalap 2"/>
          <p:cNvSpPr>
            <a:spLocks noChangeArrowheads="1"/>
          </p:cNvSpPr>
          <p:nvPr/>
        </p:nvSpPr>
        <p:spPr bwMode="auto">
          <a:xfrm>
            <a:off x="827088" y="404813"/>
            <a:ext cx="160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b="1">
                <a:solidFill>
                  <a:srgbClr val="FF0000"/>
                </a:solidFill>
              </a:rPr>
              <a:t>Linderhof</a:t>
            </a:r>
          </a:p>
        </p:txBody>
      </p:sp>
    </p:spTree>
    <p:extLst>
      <p:ext uri="{BB962C8B-B14F-4D97-AF65-F5344CB8AC3E}">
        <p14:creationId xmlns:p14="http://schemas.microsoft.com/office/powerpoint/2010/main" val="24632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chloesser.bayern.de/deutsch/aktuell/aktuell/bilder/linderhof/spiegels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775" y="1125538"/>
            <a:ext cx="9248775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églalap 2"/>
          <p:cNvSpPr>
            <a:spLocks noChangeArrowheads="1"/>
          </p:cNvSpPr>
          <p:nvPr/>
        </p:nvSpPr>
        <p:spPr bwMode="auto">
          <a:xfrm>
            <a:off x="3419475" y="260350"/>
            <a:ext cx="159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/>
              <a:t>Tükörterem</a:t>
            </a:r>
          </a:p>
        </p:txBody>
      </p:sp>
    </p:spTree>
    <p:extLst>
      <p:ext uri="{BB962C8B-B14F-4D97-AF65-F5344CB8AC3E}">
        <p14:creationId xmlns:p14="http://schemas.microsoft.com/office/powerpoint/2010/main" val="582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dia.pointoo.de/files/assets/images/000/011/459/big/Schloss-Linderhof.jpg?1265426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zövegdoboz 1"/>
          <p:cNvSpPr txBox="1">
            <a:spLocks noChangeArrowheads="1"/>
          </p:cNvSpPr>
          <p:nvPr/>
        </p:nvSpPr>
        <p:spPr bwMode="auto">
          <a:xfrm>
            <a:off x="161925" y="4076700"/>
            <a:ext cx="87518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/>
              <a:t>A II. Lajos által építtette , rokokó gazdagsággal berendezett Linderhof és Herrenchiemsee-i kastélyok dekorálására számos művészt foglalkoztatott, köztük Benczúrt is, akinek könnyed, csillogó festésmódja alkalmas volt a király elképzeléseinek megvalósítására. </a:t>
            </a:r>
          </a:p>
          <a:p>
            <a:pPr eaLnBrk="1" hangingPunct="1"/>
            <a:r>
              <a:rPr lang="hu-HU" altLang="hu-HU" sz="2000" b="1"/>
              <a:t>A témát a magasrangú megrendelő kívánságaihoz kellett hangolnia, így Linderhofban a hálóterem ajtói fölé a Napkirály életéből jelenetek megoldására vállalkozott.  </a:t>
            </a:r>
          </a:p>
        </p:txBody>
      </p:sp>
    </p:spTree>
    <p:extLst>
      <p:ext uri="{BB962C8B-B14F-4D97-AF65-F5344CB8AC3E}">
        <p14:creationId xmlns:p14="http://schemas.microsoft.com/office/powerpoint/2010/main" val="10603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9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83" t="3125" r="13583"/>
          <a:stretch/>
        </p:blipFill>
        <p:spPr bwMode="auto">
          <a:xfrm>
            <a:off x="-166255" y="0"/>
            <a:ext cx="947651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4969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HERRENCHIEMSEE</a:t>
            </a:r>
          </a:p>
          <a:p>
            <a:endParaRPr lang="hu-H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Lajos Franciaországban XIV. Lajos nagy tisztelője volt. Ezért építette Versailles mintájára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Herrenchiemsee-palotát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Alapos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volt a tervezésben. 1873-ban megszerezte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Herreninselt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Chiemsee-tóban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mint "bajor Versailles" helyszínét. Összesen 13 tervezési fázist követően, 1878-ban végre elkezdődtek az építkezések – de rövid idő múlva ismét megszakadtak: előbb a királynak fogyott el a pénze, majd az élet fénye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dirty="0"/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Amit ma látunk, az csak az eredetileg tervezett épület szíve, és az is csak kagylóként az északi részen.</a:t>
            </a:r>
          </a:p>
        </p:txBody>
      </p:sp>
      <p:pic>
        <p:nvPicPr>
          <p:cNvPr id="30722" name="Picture 2" descr="Luftbild vom Schlosspark Herrenchiemsee | Bild: picture-alliance/dp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457" y="3620541"/>
            <a:ext cx="5767085" cy="32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palotát egy meglévő kolostor helyére emelték, és Ludwig király utolsó projektjeként soha nem fejezték be.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Ennek a "bajor Versailles-nak" a tényleges építését, amely 1878-ban kezdődött 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Dollmann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tervei alapján, összesen 13 tervezési szakasz előzte meg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 kastély fénypontjai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állami lépcsőház, az állami hálószoba és a tükrök nagyterme. </a:t>
            </a:r>
          </a:p>
        </p:txBody>
      </p:sp>
      <p:pic>
        <p:nvPicPr>
          <p:cNvPr id="32770" name="Picture 2" descr="The most beautiful Palace in Europe. - Review of Schloss Herrenchiemsee,  Herreninsel, Germany -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68879"/>
            <a:ext cx="6660232" cy="49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ivalditravel.hu/user_images/1/herrenchiemse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-100013"/>
            <a:ext cx="9461500" cy="70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98072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Nemcsak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angol építészek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jártak Franciaországban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német nyelvterületen, hanem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kontinens építészei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is kíváncsiak voltak a gyorsan iparosodó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Anglia épületeire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 Friedrich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Schinkelt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/1781-1841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meglepte a többszintes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vasszerkezetû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ipari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építészet racionális rendje,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téglahomlokzatok praktikus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esztétikája, s természetesen gótika iránti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vonzalma is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megnövekedett.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Talán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ennek volt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köszönhetõ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az a biztonság,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amivel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festõi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Schloss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Babelsberg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épületét tervezte az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uralkodó másik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fiának.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 középkori várkastélyokra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emlékeztetõ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romantikus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tömegû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épület volt, 1833-1849 között két ütemben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épült.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Nash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piktoreszk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ujjgyakorlatai a német romantikát is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megihlették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tájkertet itt is Peter Joseph Lenné tervezte.</a:t>
            </a:r>
          </a:p>
        </p:txBody>
      </p:sp>
    </p:spTree>
    <p:extLst>
      <p:ext uri="{BB962C8B-B14F-4D97-AF65-F5344CB8AC3E}">
        <p14:creationId xmlns:p14="http://schemas.microsoft.com/office/powerpoint/2010/main" val="38458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0.wp.com/upload.wikimedia.org/wikipedia/commons/thumb/7/74/K%C3%B6lner-Dom-004-%28Flight_over_Cologne%29-2010-a.jpg/800px-K%C3%B6lner-Dom-004-%28Flight_over_Cologne%29-2010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96" y="-242238"/>
            <a:ext cx="9176396" cy="71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ájl:2019-06-21-Schloss Babelsberg-046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343505" cy="68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ájl: 2019-06-21 Park Babelsberg (Wikipedianische KulTour), készítette: DCB–0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57" b="-1976"/>
          <a:stretch/>
        </p:blipFill>
        <p:spPr bwMode="auto">
          <a:xfrm>
            <a:off x="-1157595" y="133004"/>
            <a:ext cx="10301595" cy="68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 von 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Klenze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/1784-1864/ München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látványos múzeumépületek mellet más építészeti feladatok is akadtak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királyi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palota épületeit kellett tovább építeni, s ez ismét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itáliai reneszánsz stílusban történt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Később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I.Ludvig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király 1826 és 1837 között építtette fel a Mindenszentek udvari templomát Leo von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Klenze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építész tervei alapján. Az első alkalom Ludwig akkori koronaherceg 1823-as Palermói tartózkodása volt, ahol mély benyomást tett rá a 12. századi normann-bizánci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palotakápolna.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Eredetileg az új udvari kápolna boltozatait és apszisait arany alapon színes festmények díszítették, falait pedig színes vakolatmárvány borította. A király és az udvar a lakószobákból közvetlenül megközelíthető karzatokon vett részt a misén. A müncheni polgárok kívülről, a keleti homlokzaton keresztül, román-gótikus stílusban léptek be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templomba.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2880" y="0"/>
            <a:ext cx="9326880" cy="689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5004048" y="2996953"/>
            <a:ext cx="1080120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ép: Keleti homlokza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2776" y="-44605"/>
            <a:ext cx="5651972" cy="69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23528" y="260648"/>
            <a:ext cx="31692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Mindenszentek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udvari temploma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müncheni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rezidencia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1826 és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1837</a:t>
            </a: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Neobizánci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stílusú</a:t>
            </a:r>
          </a:p>
          <a:p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 von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Klenze</a:t>
            </a:r>
            <a:endParaRPr lang="hu-H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/1784-1864/</a:t>
            </a:r>
          </a:p>
          <a:p>
            <a:endParaRPr lang="hu-HU" dirty="0" smtClean="0"/>
          </a:p>
          <a:p>
            <a:r>
              <a:rPr lang="hu-H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Neobizánci</a:t>
            </a:r>
            <a:r>
              <a:rPr lang="hu-H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stílus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kupolák, ívek, mozaikok és díszített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falak,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épületek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általában monumentálisak és impozánsak, és a hatalom és vallásosság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szimbólumaként.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88640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Residenz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katolikus udvari temploma azért volt különösen fontos, mert az 1803-as szekularizáció után ez volt az első templom, amelyet Bajorországban építettek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Eredetileg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új udvari kápolna boltozatait és apszisait arany alapon színes festmények díszítették, falait pedig színes vakolatmárvány borította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második világháborúban nagyrészt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megsemmisült,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megmaradt épületszerkezetet megőrizték és gondosan lezárták.</a:t>
            </a:r>
          </a:p>
        </p:txBody>
      </p:sp>
      <p:pic>
        <p:nvPicPr>
          <p:cNvPr id="26626" name="Picture 2" descr="Kép: A Mindenszentek udvari templomának belse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08781"/>
            <a:ext cx="8748464" cy="44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97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ájl:Le sacre co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-9968"/>
            <a:ext cx="6111240" cy="689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476672"/>
            <a:ext cx="386035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Basilique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Sacré-Cœur</a:t>
            </a:r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Párizs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1875-1919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4536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6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romantikus építészet jellegzetes változata a </a:t>
            </a:r>
            <a:r>
              <a:rPr lang="hu-HU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Rundbogenstil</a:t>
            </a:r>
            <a:r>
              <a:rPr lang="hu-H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Heinrich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Hübsch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1795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1863) német építész által megalkotott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stílus volt.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történelmi újjáéledésről volt szó, hanem a hasznosság elvont fogalmaiból és a tervezés racionális megközelítéseiből származott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A késő antik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középkori templomépítészet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sima homlokzatának átvételével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neoklasszicizmus nemes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egyszerűségét és csendes nagyságát kívánta kiterjeszteni és továbbfejleszteni , miközben az indusztrializmus felemelkedéséhez és a német nacionalizmus megjelenéséhez jobban illeszkedő irányba haladt.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stílus jellemzői a </a:t>
            </a:r>
            <a:r>
              <a:rPr lang="hu-H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lekerekített íveken kívül</a:t>
            </a:r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amelyekről a nevét kapta, </a:t>
            </a:r>
            <a:endParaRPr lang="hu-H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ablakok feletti "szemöldök" és </a:t>
            </a:r>
            <a:r>
              <a:rPr lang="hu-H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  <a:p>
            <a:r>
              <a:rPr lang="hu-H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eresz alatti fordított </a:t>
            </a:r>
            <a:r>
              <a:rPr lang="hu-HU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creneláció</a:t>
            </a:r>
            <a:r>
              <a:rPr lang="hu-H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7730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ájl: Friedrichstadt alte synago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000" y="1152524"/>
            <a:ext cx="65532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283968" y="332656"/>
            <a:ext cx="3916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Friedrichstadt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Régi zsinagóga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1340768"/>
            <a:ext cx="208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Számos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vasútállomáson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alkalmazták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zsinagóga építésnél alkalmazták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82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548680"/>
            <a:ext cx="813690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Ausztriá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Bécsben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romantika a nemzetközi irányokat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követte, de a lényeges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különbség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polgári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fejlõdés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viszonylagos elmaradottságában lehet.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másik ausztriai sajátosság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sok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nemzetiségû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állam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sokszínûsége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Meghatározó még, hogy a világ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egyik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legjelentõsebb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barokk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építészete Ausztriában van. 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klasszicista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 romantikus építészet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fõleg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Bécsre és környékére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korlátozódik.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1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Stolzenfels-kastély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Eredetileg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fizetős várnak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építették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valamikor 1250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körül.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romos kastélyt 1823-ban ajándékozta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Koblenz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város az akkori porosz trónörökösnek,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leendő IV. Frigyes Vilmos poroszországi hercegnek, aki újjáépítette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kastélyt gótikus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palotává.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Ösztönzői  voltak  unokatestvére,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Frederik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közeli </a:t>
            </a:r>
          </a:p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Rheinstein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kastélyt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építtette  újjá, és másik unokatestvére, II. Bajor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Maximilian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Hohenschwangau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kastélyt.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német területeken, Bajorországban, Münchenben fejlődött ki jelentős mértékű romantika. Maximilián, majd II. Lajos uralkodása alatt a bajor romantika maradandó értékeket eredményezett.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bajor II. Lajos álomkastélya, a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Neuschwanstein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már mindent magában foglalt, amit a XIX. század a középkorról fontosnak tartott.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2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44918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Laxenburgi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kastély-Franzenburgi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kastély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Franzensburg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 vízi kastély,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amely 1801 és 1836 között épült egy régi kastély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stílusában, egy mesterséges szigeten.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név az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akkori II. Ferenc császártól származik, aki egy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középkori lovagvár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utánzatára építtette.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Riedel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Leuenstern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 idősebb Franz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Jager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udvari 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kőfaragó tervezte 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Kezdettől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fogva múzeumnak szánták.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Franzensburgi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Habsburg-terme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 a család ősei és dísztermeként hozták létre. Itt található az összesen 31 szobor egy része, amelyeket Rétes Péter és Pál testvérek, a Habsburg-ház híres képviselői készítettek. A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Lothringer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terem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ben 20 életnagyságú portré olyan híres festőkről, mint Georg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Waldmüller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és Friedrich von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Amerling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Habsburg-Lotaringiai Ház híres tagjait mutatja be.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72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7828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5652120" y="3933056"/>
            <a:ext cx="457200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4589140" y="4509120"/>
            <a:ext cx="1257300" cy="11304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890664" y="1556792"/>
            <a:ext cx="914400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8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ájl:Franzensburg 89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226" y="0"/>
            <a:ext cx="9280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75964" y="764704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legnagyobb szigeten a neogótikus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Franzensburg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emelkedik. Nem egy újabb rezidencia létrehozása volt a cél, hanem a császári család nagy múltjának álomvilága, egy múzeum, amely a lenyűgöző történelmet idézi fel.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Korábbi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korokból származó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építészeti elemeket,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mint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klosterneuburgi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Capella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Speciosa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márványoszlopai/II. József/,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vagy a fa mennyezetek, portálok és falburkolatok, amelyeket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Habsburg-kastélyok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 kolostorok érintetlen belső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tereiből építettek be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Franzensburgba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történelmi elemek mellett a kiváló berendezési tárgyak között szerepeltek a kor legjelentősebb művészeinek festményei és ólomüveg ablakai, mint például Ferdinand Georg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Waldmüller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Leopold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Kupelwieser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vagy a Bécsi Porcelánmanufaktúra festői, Gottlob Samuel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Mohn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és Anton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Kothgasser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Franzensburg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csaknem négy évtized alatt elkészült, és az építtető nem élte meg.</a:t>
            </a:r>
          </a:p>
        </p:txBody>
      </p:sp>
    </p:spTree>
    <p:extLst>
      <p:ext uri="{BB962C8B-B14F-4D97-AF65-F5344CB8AC3E}">
        <p14:creationId xmlns:p14="http://schemas.microsoft.com/office/powerpoint/2010/main" val="26657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kirándulások SK\2023051314 Bécsi erdő\20230514_132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97970" y="1508112"/>
            <a:ext cx="6847858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D:\kirándulások SK\2023051314 Bécsi erdő\20230514_1406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94099" y="1541502"/>
            <a:ext cx="6975873" cy="392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27784" y="332656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Habsburg terem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073763" y="5877272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Lothringen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terem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kirándulások SK\2023051314 Bécsi erdő\20230514_13265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3004" y="0"/>
            <a:ext cx="9277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kirándulások SK\2023051314 Bécsi erdő\20230514_134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512212" y="1357389"/>
            <a:ext cx="70407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88399" y="0"/>
            <a:ext cx="5155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lovagterem közepén található kerek „bútor” egy 16. század végi játékasztal, amely a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melki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apátságból származik. A rajzon 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kő játéktábla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közepén egy nagy mutató látható. Be van állítva forgásba, majd megáll a 24 mező egyikén, amiket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mondásokkal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jelölnek, amelyek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aztán eldöntik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 nyersz vagy veszítesz. </a:t>
            </a:r>
          </a:p>
        </p:txBody>
      </p:sp>
      <p:pic>
        <p:nvPicPr>
          <p:cNvPr id="25604" name="Picture 4" descr="D:\kirándulások SK\2023051314 Bécsi erdő\20230514_1338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31194" y="2845196"/>
            <a:ext cx="4533731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76672"/>
            <a:ext cx="48245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középkori stílusokat felhasználó városházák típusa a bécsi </a:t>
            </a:r>
            <a:r>
              <a:rPr lang="hu-HU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Rathaus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 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Schmidt </a:t>
            </a:r>
            <a:endParaRPr lang="hu-H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(1825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1891)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1872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és 1883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között épült neogótikus stílusban.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építész a hatalmas kulissza mögé bujtatta a kiterjedt alaprajzi rendszert, így oldotta meg az itt is felmerült léptékproblémát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  <a:r>
              <a:rPr lang="hu-HU" dirty="0" smtClean="0"/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városháza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 kiugró középső résszel, amelynek központi tornya szabadon emelkedik 328 láb magasra, és négy kisebb torony szegélyezi. Egy nagy udvart és hat kisebbet zár be a kiterjedt épület, melynek szárnyai pavilonokban végződnek.</a:t>
            </a:r>
          </a:p>
        </p:txBody>
      </p:sp>
      <p:pic>
        <p:nvPicPr>
          <p:cNvPr id="26626" name="Picture 2" descr="Fájl:GuentherZ 2005-10-06 0089 Rathaus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00273"/>
            <a:ext cx="3897957" cy="67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ájl:Wien Rathaus hochauflösen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395377" cy="68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ájl:201205 Rathaus Sti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318" y="692696"/>
            <a:ext cx="9144000" cy="49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6680" y="-18550"/>
            <a:ext cx="9250680" cy="6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513" y="0"/>
            <a:ext cx="5230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88640"/>
            <a:ext cx="302433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Erzsébet-plébániatemplom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Bécs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1866-1868</a:t>
            </a:r>
          </a:p>
          <a:p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Hermann </a:t>
            </a:r>
            <a:endParaRPr lang="hu-H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Bergmann </a:t>
            </a:r>
            <a:endParaRPr lang="hu-H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(1816 – 1886)</a:t>
            </a:r>
          </a:p>
          <a:p>
            <a:endParaRPr lang="hu-HU" dirty="0" smtClean="0"/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vörös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tégla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homlokzatú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templom 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Középkori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Formák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újragondolásának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egyik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igényes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szép példája.</a:t>
            </a:r>
            <a:endParaRPr lang="hu-HU" sz="2000" dirty="0"/>
          </a:p>
        </p:txBody>
      </p:sp>
      <p:pic>
        <p:nvPicPr>
          <p:cNvPr id="29698" name="Picture 2" descr="Fájl:Elisabethkirche Wieden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648" y="1268760"/>
            <a:ext cx="7097351" cy="55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ájl: Elisabethkirche Wieden 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3608" y="692696"/>
            <a:ext cx="69847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Schenkpalais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Bécs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Theresianumgasse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1888-1890</a:t>
            </a:r>
          </a:p>
          <a:p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Ferdinand </a:t>
            </a:r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Fellner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1847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1916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Hermann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Gottlieb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1849 – 1919/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Fellner és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tervei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alapján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neoreneszánsz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stílust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mutató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palotáját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(oldalsó oszlopos portál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koronázóerkéllyel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Adolf von </a:t>
            </a:r>
            <a:r>
              <a:rPr lang="hu-H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Schenk</a:t>
            </a:r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lovag, bankigazgató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számára épült 1888 és 1890 között. Az impozáns, kőhomlokzatú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palotá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ban napjainkban a Spanyol Nagykövetség működik. A páros egyébként ezen a környéken több nagyszerű magán- és bérpalotát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tervezett.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61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ájl: Spanische botschaft argentinierstraß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459432"/>
            <a:ext cx="9122399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blogger.googleusercontent.com/img/b/R29vZ2xl/AVvXsEgAYaPbNJmWiMahCZs6gxaMKAKDiAdA6jjUNlGPOZDsIhQTWhL2M2auUxM7pL5FVxmNgnu_SZUxo5kpoDc4fcpHdCL0z2PsjPKe-xK37Ds2SEirrq6WijAizhUIw_UhdMLNBmReZ8zY4NM/s640/Sche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298"/>
            <a:ext cx="9179064" cy="688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7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Plößlgassé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számú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kétszintes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palotá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Viktor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Rumpelmayer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/1830-1885/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tervezte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Nathaniel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Rothschild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számára.</a:t>
            </a:r>
            <a:r>
              <a:rPr lang="hu-HU" dirty="0"/>
              <a:t> 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utcában az alacsony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villaszerű lakópaloták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19. század harmadik negyedében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épültek.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22530" name="Picture 2" descr="bolygó-bécsi, a Nathaniel Rothschild-palota a bécsi Plösslgasse-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225445"/>
            <a:ext cx="6601391" cy="46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lygó-bécsi, a Nathaniel Rothschild-palota a bécsi Plösslgasse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-8694"/>
            <a:ext cx="4139952" cy="689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10942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Ez egy kétszintes lakópalota hat ablaktengellyel.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teljes homlokzat hornyolt, barokk dekorációval rendelkezik.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első emeleti ablakok különösen gazdagon díszítettek tetővel és áthidaló díszítéssel. A jobb oldali portál felett kerek erkély található. Felfelé a homlokzat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konzolpárkánnyal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 tetőtérrel végződik.</a:t>
            </a:r>
          </a:p>
        </p:txBody>
      </p:sp>
    </p:spTree>
    <p:extLst>
      <p:ext uri="{BB962C8B-B14F-4D97-AF65-F5344CB8AC3E}">
        <p14:creationId xmlns:p14="http://schemas.microsoft.com/office/powerpoint/2010/main" val="31485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3265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Szintén a család tulajdonában állt az 5. számú épület. Ezt az épületet 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Fellner és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tervezte, s a 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Rothschild család istállója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volt. Ma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Billa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működik benne, ahol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istállóbelsőből megmaradt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lovas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relief.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2770" name="Picture 2" descr="https://blogger.googleusercontent.com/img/b/R29vZ2xl/AVvXsEg7EYp_zXHS2BbSuL4kRlig4n11xfMKnS5zulxE4MfwbAm239amC0BA1WgapA_zjq8tSltlih0pjkwxI3kESViY5iGMZMbDxB9p0Clkq2jI9fU7IFS0tFwZd5g7Wt4Qe1pC5hVbcO_538M/s640/Ist%25C3%25A1ll%25C3%25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460778"/>
            <a:ext cx="7196296" cy="53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1831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Prinz-Eugen-Straße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26. szám alatt álló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Rothschild-palotá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 is, szintén 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Fellner és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től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A pompás neobarokk épületet ma a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 Nagykövetség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használja. 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33794" name="Picture 2" descr="https://blogger.googleusercontent.com/img/b/R29vZ2xl/AVvXsEjekrufuV7YamMc7sRgqUKigtU_ehpwDMuHm4QLqjl5S55w_xDUCk0r20sNuSZYhAdIFWOVJCPna9WVy4BTz_3UfDPTIqYQnF1SOuVlyrDfBxfF4VSTYDWA4JdiNt4PER13bN1TmXsX0ro/s640/Roths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568790"/>
            <a:ext cx="7052280" cy="528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reat-castles.com/photos/castles/stolzenfels/stolzenfels4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78763" y="18864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Stolzenfels-kastély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57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842493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Argentinierstraßén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1880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 1890 környékén épült neobarokk és neoreneszánsz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paloták: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Gustav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Korompay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Kranz-palotáját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Fellner és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Wessely-palotáját, Heinrich Adam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Wahliss-palotáját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és Ludwig Richter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Falkenstein-palotáját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 </a:t>
            </a:r>
            <a:r>
              <a:rPr lang="hu-H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Korompay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(1833-1907) az elsők között volt, akik </a:t>
            </a:r>
            <a:r>
              <a:rPr lang="hu-H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neobarokk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épületeket terveztek Bécsben. Ő is a Belvedere-hez közeli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palotanegyedben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kapott lehetőséget főúri lakóház terezésére.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akkori szakirodalomban Karl König mellett a neobarokk  stílus egyik legjelentősebb bécsi képviselőjeként említik.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Zierer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megbízásából tervezte az 1880-ban épült a IV.,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Argentinierstrasse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25-27. számú palotát 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Ziererpalais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). A palota későbbi tulajdonosától a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Kranz-palota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Palais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Kranz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 nevet kapta. Az egyemeletes és nyolctengelyes főhomlokzat jobb szélső tengelyében nyílik a gyalogos bejárat, de a fogatok számára is készült egy kapu, amely a homlokzat bal szélétől induló kerítésfalon nyílik. E tágas kapu fölött ezúttal is megjelenik a Belvedere-oromzat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palotában 1945 óta működik az orosz kereskedelmi képviselet Ausztriában.</a:t>
            </a:r>
          </a:p>
        </p:txBody>
      </p:sp>
    </p:spTree>
    <p:extLst>
      <p:ext uri="{BB962C8B-B14F-4D97-AF65-F5344CB8AC3E}">
        <p14:creationId xmlns:p14="http://schemas.microsoft.com/office/powerpoint/2010/main" val="26992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ájl: Palais Kranz-Argentinierstr 25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-972616" y="0"/>
            <a:ext cx="10409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2389"/>
            <a:ext cx="9144000" cy="70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5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408" y="0"/>
            <a:ext cx="9778008" cy="68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4864596" y="5373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Lapos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fejezetű pillér, amelynek felső részét fél emberalak vagy fej alkotja. Eredetileg Hermész tiszteletére állított pillér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hermpilaszter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0"/>
            <a:ext cx="8892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Fellner és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Helmerről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akiknek nevéhez nemcsak a legkorábbi neobarokk épületek közül több jeles példa, hanem jelenlegi ismereteink szerint az első bécsi neobarokk épület, a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Sturany-palota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is köthető. A Fellner és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céget 1873-ban alapította Ferdinand Fellner és Hermann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akik közel fél évszázados tevékenységük során nemcsak több mint negyven színházat, hanem számos egyéb középületet, több palotát és bérházat is terveztek.125 A szakirodalomban is viszonylag ritkán említett, de annál jelentősebb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Sturany-palota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döntően neoreneszánsz Ringen épült fel 1874-1880 között.126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Schottenring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21. számú magánpalotát 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Palais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Sturany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 Johann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Sturany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udvari építőmester építtette. A tervezőpáros tehát Ferdinand Fellner és Hermann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volt, akiket mindenekelőtt színház-építészeti tevékenységükről ismerünk. Eddigi munkásságukban elsősorban az itáliai reneszánsz formanyelve után igazodó historizmus érvényesült,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/>
              <a:t>váltás hirtelen történt, de nem végérvényesen, a neoreneszánsz továbbra is komoly szerepet játszott tervezői tevékenységükben. A kőburkolatos homlokzattal épített lakóház gazdag plasztikai díszt kapott. A homlokzati épületszobrászati díszítés Franz </a:t>
            </a:r>
            <a:r>
              <a:rPr lang="hu-HU" sz="2000" dirty="0" err="1"/>
              <a:t>Schönthaler</a:t>
            </a:r>
            <a:r>
              <a:rPr lang="hu-HU" sz="2000" dirty="0"/>
              <a:t> (1821-1904) udvari szobrász alkotása. A belső épületszobrászati díszítés </a:t>
            </a:r>
            <a:r>
              <a:rPr lang="hu-HU" sz="2000" dirty="0" err="1"/>
              <a:t>Reinhardt</a:t>
            </a:r>
            <a:r>
              <a:rPr lang="hu-HU" sz="2000" dirty="0"/>
              <a:t> </a:t>
            </a:r>
            <a:r>
              <a:rPr lang="hu-HU" sz="2000" dirty="0" err="1"/>
              <a:t>Völkl</a:t>
            </a:r>
            <a:r>
              <a:rPr lang="hu-HU" sz="2000" dirty="0"/>
              <a:t> munkája, és e nemben az első </a:t>
            </a:r>
            <a:r>
              <a:rPr lang="hu-HU" sz="2000" dirty="0" err="1"/>
              <a:t>barokkrokokó</a:t>
            </a:r>
            <a:r>
              <a:rPr lang="hu-HU" sz="2000" dirty="0"/>
              <a:t> alkotás Bécsben. Szintén a barokk és rokokó stílusformáit alkalmazta a ház kovácsoltvas munkáin Albert </a:t>
            </a:r>
            <a:r>
              <a:rPr lang="hu-HU" sz="2000" dirty="0" err="1"/>
              <a:t>Milde</a:t>
            </a:r>
            <a:r>
              <a:rPr lang="hu-HU" sz="2000" dirty="0"/>
              <a:t> udvari műkovács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16633"/>
            <a:ext cx="8748464" cy="7192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első valódi neobarokk épületek ennél korábbiak vagy egyidejűek,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például Fellner és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Sturany-háza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bécsi Ringen 1874-től épült fel.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Sturany-palotán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Schwindgasse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6. számú házon kifejlesztett stílus nagy egyrészt óriási neobarokk hullámot indított el az 1880-as évek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Bécsében.Fellner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Helmerről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akiknek nevéhez nemcsak a legkorábbi neobarokk épületek közül több jeles példa, hanem jelenlegi ismereteink szerint az első bécsi neobarokk épület, a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Sturany-palota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is köthető. A Fellner és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céget 1873-ban alapította Ferdinand Fellner és Hermann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akik közel fél évszázados tevékenységük során nemcsak több mint negyven színházat, hanem számos egyéb középületet, több palotát és bérházat is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terveztek.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szakirodalomban is viszonylag ritkán említett, de annál jelentősebb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Sturany-palota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döntően neoreneszánsz Ringen épült fel 1874-1880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között.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Schottenring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21. számú magánpalotát 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Palais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Sturany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 </a:t>
            </a:r>
            <a:r>
              <a:rPr lang="hu-H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Sturany</a:t>
            </a:r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udvari építőmester építtette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A tervezőpáros tehát Ferdinand Fellner és Hermann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volt, akiket mindenekelőtt színház-építészeti tevékenységükről ismerünk. Eddigi munkásságukban elsősorban az itáliai reneszánsz formanyelve után igazodó historizmus érvényesült, a váltás hirtelen történt, de nem végérvényesen, a neoreneszánsz továbbra is komoly szerepet játszott tervezői tevékenységükben.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8924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Sturany-palota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homlokzatán először jelenik meg az a </a:t>
            </a:r>
            <a:r>
              <a:rPr lang="hu-H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jellegzetes barokk oromzati forma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amely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Felső-</a:t>
            </a:r>
            <a:r>
              <a:rPr lang="hu-H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Belvedere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figyelhető meg. Ez utóbbi épületen a déli homlokzat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középrizalitjának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oromzata a két szélen egy-egy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negyedhomorlattal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indul, majd egy-egy rövid vízszintes szakasszal folytatódik, végül felül egy félkörívben végződik. Ez az oromzati forma lesz az osztrák és a magyar neobarokk számára is a legkedvesebb forma, ami igen sok helyen jelenik meg, főleg ablakok fölötti oromzatok formájában. Ezt az oromzati formát nevezhetjük </a:t>
            </a:r>
            <a:r>
              <a:rPr lang="hu-H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Belvedere-oromzat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nak.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Sturany-palotán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harmadik emeleti ablakok emelt szemöldökpárkánya kapott ilyen formát, de némileg módosult vonalvezetéssel, mivel az egész kompozíció laposabb, széthúzottabb mint az eredeti forma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dirty="0"/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osztrák barokk hatását mutató neobarokk tehát a bécsi Ringen született meg, mégsem ide, hanem egy másik városrészhez köthető elterjedésének első nagyobb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hulláma.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Az ún.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Belvederevierteil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a paloták főúri pompája a historizmus korának születési és pénzarisztokráciáját is erre a környékre vonzották. Sorra épültek a főúri lakóházak a dualizmus korában, előbb neoreneszánsz, majd az 1870-es évek végétől neobarokk stílusban.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Belvedere-negyed egyben Rothschild-negyed is volt, mivel a nagy bankárcsalád tagjainak palotái itt épültek meg kis távolságra egymástól.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620688"/>
            <a:ext cx="820891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Palais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Sturany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/Johann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Sturany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udvari építész otthona/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1874-1880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Ferdinand Fellner és Hermann </a:t>
            </a:r>
            <a:r>
              <a:rPr lang="hu-H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Helmer</a:t>
            </a:r>
            <a:endParaRPr lang="hu-H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palota négyszintes, és abban különleges, hogy szinte az összes többi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Ringstrasse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épületével ellentétben a legfelső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szint  második emeletként van kiemelve.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neobarokk stílusú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homlokzat kőből készült és nem vakolt, ami egyébként csak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Ringstrasse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középületeiben volt megtalálható.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Különleges az íves öbölablak, amelyet két atlasz támaszt meg /Carl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Kundmann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terve/ és két emeleten át húzódik.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belsőépítészetben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Reinhard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Völk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vakoló, Gustav Klimt és Franz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Matsch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festőművészek is dolgoztak.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  <a:hlinkClick r:id="rId2" tooltip="Gustav Klimt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épületet 2000-ben újították fel, 2011-ben 8,5 millió eurós áron kínálták eladásra. Az épület jelenleg a Szaúd-Arábiai Királyi Alapítvány tulajdona. </a:t>
            </a:r>
            <a:r>
              <a:rPr lang="hu-HU" sz="2000" b="1" baseline="30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[4]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A hivatalos neve 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4" tooltip="Abdullah király Vallásközi és Kulturális Párbeszéd Központja"/>
              </a:rPr>
              <a:t>Abdullah Bin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  <a:hlinkClick r:id="rId4" tooltip="Abdullah király Vallásközi és Kulturális Párbeszéd Központja"/>
              </a:rPr>
              <a:t>Abdulaziz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4" tooltip="Abdullah király Vallásközi és Kulturális Párbeszéd Központja"/>
              </a:rPr>
              <a:t> Király Vallásközi és Kulturális Párbeszéd Nemzetközi Központja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(KAICIID).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30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ájl: Palais Sturany Schottenring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-54768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özép-Rajna: Stolzenfels-kastély Koblenz közelében - Fotó: Stefan Frerichs / RheinWanderer.d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429210" cy="68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452447" y="26064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Stolzenfels-kastély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40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ájl:Schottenring 21 Ansich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026504" cy="69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ájl: Schottenring 21, Palais Sturany, Por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0066" cy="68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ájl:20060805 Schottenring 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44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ájl:20060805 Schottenring 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4544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836236" y="260648"/>
            <a:ext cx="5349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Gustav Klimt és/vagy Franz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Matsch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ájl:20061007 Schottenring 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584" y="-15552"/>
            <a:ext cx="4595584" cy="68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Fájl:20060805-Schottenring2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784" y="0"/>
            <a:ext cx="4585216" cy="68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2"/>
          <p:cNvCxnSpPr/>
          <p:nvPr/>
        </p:nvCxnSpPr>
        <p:spPr>
          <a:xfrm flipV="1">
            <a:off x="4558784" y="0"/>
            <a:ext cx="13216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ájl:20060805-Schottenring21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300900" cy="68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1641" y="2060848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19. század építészete, főleg az eklektika jelentősen befolyásolta az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európai államok építészetének alakulását, a helyi sajátosságok beépülésével,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hatása volt az Újvilág építészetére is.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8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548680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historizmus az első, városi jellegű stílus: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Itt is meghatározó a homlokzat kiképzés,  így gyakori a zárt sorú beépítés,  legfontosabb elem a térfal,  egységes homlokzati vonal. Az építészeti arányokat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rizalitok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falsávok, párkányok, nyílástengelyek hangsúlyozták.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gótizáló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romantikánál az épülettömb tovább egyszerűsödött, erre kerültek a középkori tagozatok, díszek.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Kéttagú főpárkány estében a nyílástengelyeket a képszék mezőben rozetta gazdagította. Ablakok egyenes záródásúak, szemöldök felett ornamentikával.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Gyakran öntöttvas korlátokat alkalmaztak.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6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5" y="764704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Romanizáló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architektúra: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Gazdagon keretezett, íves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zárodású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nyílások között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lizénák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tagolták a homlokzatot.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különböző szintek nyílássorai méretben, kiképzésben eltértek egymástól.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román részletek néha mór hatásúak voltak. 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gótizáló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homlokzattípusnál a vízszintes osztópárkányok gyakran társultak gótikus záródású ablakokkal,ajtókkal. A párkány többször pártázatos kialakítású. A párkányok csúcsívsorosak, az ívek néha vakívek.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Kapualjban: román v. gótikus boltozatrendszer.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Korlátok: ornamentális v. függőeges, pálcás v.  díszített kovácsoltvas.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Alapanyag kő, tégla, födém: fából, romantikánál: vastartószerkezet.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Színezett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hpmlokzat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90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16632"/>
            <a:ext cx="88924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Ma a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Rheinstein-kastély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az egyetlen kastély a Közép-Rajnán, amely egy család tulajdonában van, aki ott él,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gondozza.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kastély 1316/1317 körül épült.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19. századi romantika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idején Frigyes porosz herceg (1794-1863)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 megvásárolta a kastélyt, és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újjáépíttette.</a:t>
            </a:r>
          </a:p>
          <a:p>
            <a:endParaRPr lang="hu-HU" dirty="0"/>
          </a:p>
        </p:txBody>
      </p:sp>
      <p:pic>
        <p:nvPicPr>
          <p:cNvPr id="22530" name="Picture 2" descr="Fájl:1 Burg Rheinstein 34DSC 0454 (4568524247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50074"/>
            <a:ext cx="8244408" cy="54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ájl:Burg Rheinstein 2009-08-01 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ájl:Burg Rheinstein 2009-08-01 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28" y="-19392"/>
            <a:ext cx="4584928" cy="68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1619672" y="4393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Rheinstein-kastély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03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2100</Words>
  <Application>Microsoft Office PowerPoint</Application>
  <PresentationFormat>Diavetítés a képernyőre (4:3 oldalarány)</PresentationFormat>
  <Paragraphs>221</Paragraphs>
  <Slides>79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79</vt:i4>
      </vt:variant>
    </vt:vector>
  </HeadingPairs>
  <TitlesOfParts>
    <vt:vector size="80" baseType="lpstr">
      <vt:lpstr>Office-téma</vt:lpstr>
      <vt:lpstr>Romantika,  építészet, Európa 3.rész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Romantika,  építészet, Európa 3.rész</dc:title>
  <dc:creator>Judit</dc:creator>
  <cp:lastModifiedBy>Judit</cp:lastModifiedBy>
  <cp:revision>2</cp:revision>
  <dcterms:created xsi:type="dcterms:W3CDTF">2024-07-22T06:13:16Z</dcterms:created>
  <dcterms:modified xsi:type="dcterms:W3CDTF">2024-07-22T06:19:28Z</dcterms:modified>
</cp:coreProperties>
</file>