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ppt" ContentType="application/vnd.ms-powerpoi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6"/>
  </p:notesMasterIdLst>
  <p:sldIdLst>
    <p:sldId id="256" r:id="rId2"/>
    <p:sldId id="257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58" r:id="rId19"/>
    <p:sldId id="281" r:id="rId20"/>
    <p:sldId id="411" r:id="rId21"/>
    <p:sldId id="282" r:id="rId22"/>
    <p:sldId id="283" r:id="rId23"/>
    <p:sldId id="289" r:id="rId24"/>
    <p:sldId id="287" r:id="rId25"/>
    <p:sldId id="288" r:id="rId26"/>
    <p:sldId id="284" r:id="rId27"/>
    <p:sldId id="285" r:id="rId28"/>
    <p:sldId id="290" r:id="rId29"/>
    <p:sldId id="291" r:id="rId30"/>
    <p:sldId id="292" r:id="rId31"/>
    <p:sldId id="286" r:id="rId32"/>
    <p:sldId id="379" r:id="rId33"/>
    <p:sldId id="299" r:id="rId34"/>
    <p:sldId id="293" r:id="rId35"/>
    <p:sldId id="302" r:id="rId36"/>
    <p:sldId id="301" r:id="rId37"/>
    <p:sldId id="305" r:id="rId38"/>
    <p:sldId id="540" r:id="rId39"/>
    <p:sldId id="541" r:id="rId40"/>
    <p:sldId id="303" r:id="rId41"/>
    <p:sldId id="304" r:id="rId42"/>
    <p:sldId id="294" r:id="rId43"/>
    <p:sldId id="319" r:id="rId44"/>
    <p:sldId id="296" r:id="rId45"/>
    <p:sldId id="295" r:id="rId46"/>
    <p:sldId id="320" r:id="rId47"/>
    <p:sldId id="314" r:id="rId48"/>
    <p:sldId id="315" r:id="rId49"/>
    <p:sldId id="316" r:id="rId50"/>
    <p:sldId id="317" r:id="rId51"/>
    <p:sldId id="318" r:id="rId52"/>
    <p:sldId id="306" r:id="rId53"/>
    <p:sldId id="321" r:id="rId54"/>
    <p:sldId id="307" r:id="rId55"/>
    <p:sldId id="329" r:id="rId56"/>
    <p:sldId id="330" r:id="rId57"/>
    <p:sldId id="331" r:id="rId58"/>
    <p:sldId id="332" r:id="rId59"/>
    <p:sldId id="333" r:id="rId60"/>
    <p:sldId id="334" r:id="rId61"/>
    <p:sldId id="335" r:id="rId62"/>
    <p:sldId id="336" r:id="rId63"/>
    <p:sldId id="337" r:id="rId64"/>
    <p:sldId id="338" r:id="rId65"/>
    <p:sldId id="339" r:id="rId66"/>
    <p:sldId id="340" r:id="rId67"/>
    <p:sldId id="322" r:id="rId68"/>
    <p:sldId id="341" r:id="rId69"/>
    <p:sldId id="342" r:id="rId70"/>
    <p:sldId id="343" r:id="rId71"/>
    <p:sldId id="344" r:id="rId72"/>
    <p:sldId id="345" r:id="rId73"/>
    <p:sldId id="346" r:id="rId74"/>
    <p:sldId id="347" r:id="rId75"/>
    <p:sldId id="348" r:id="rId76"/>
    <p:sldId id="349" r:id="rId77"/>
    <p:sldId id="350" r:id="rId78"/>
    <p:sldId id="351" r:id="rId79"/>
    <p:sldId id="352" r:id="rId80"/>
    <p:sldId id="353" r:id="rId81"/>
    <p:sldId id="354" r:id="rId82"/>
    <p:sldId id="355" r:id="rId83"/>
    <p:sldId id="356" r:id="rId84"/>
    <p:sldId id="357" r:id="rId85"/>
    <p:sldId id="358" r:id="rId86"/>
    <p:sldId id="359" r:id="rId87"/>
    <p:sldId id="360" r:id="rId88"/>
    <p:sldId id="361" r:id="rId89"/>
    <p:sldId id="362" r:id="rId90"/>
    <p:sldId id="363" r:id="rId91"/>
    <p:sldId id="364" r:id="rId92"/>
    <p:sldId id="412" r:id="rId93"/>
    <p:sldId id="365" r:id="rId94"/>
    <p:sldId id="366" r:id="rId95"/>
    <p:sldId id="367" r:id="rId96"/>
    <p:sldId id="368" r:id="rId97"/>
    <p:sldId id="370" r:id="rId98"/>
    <p:sldId id="376" r:id="rId99"/>
    <p:sldId id="373" r:id="rId100"/>
    <p:sldId id="374" r:id="rId101"/>
    <p:sldId id="375" r:id="rId102"/>
    <p:sldId id="377" r:id="rId103"/>
    <p:sldId id="378" r:id="rId104"/>
    <p:sldId id="381" r:id="rId105"/>
    <p:sldId id="382" r:id="rId106"/>
    <p:sldId id="383" r:id="rId107"/>
    <p:sldId id="542" r:id="rId108"/>
    <p:sldId id="543" r:id="rId109"/>
    <p:sldId id="384" r:id="rId110"/>
    <p:sldId id="385" r:id="rId111"/>
    <p:sldId id="387" r:id="rId112"/>
    <p:sldId id="386" r:id="rId113"/>
    <p:sldId id="417" r:id="rId114"/>
    <p:sldId id="388" r:id="rId115"/>
    <p:sldId id="433" r:id="rId116"/>
    <p:sldId id="434" r:id="rId117"/>
    <p:sldId id="435" r:id="rId118"/>
    <p:sldId id="389" r:id="rId119"/>
    <p:sldId id="390" r:id="rId120"/>
    <p:sldId id="323" r:id="rId121"/>
    <p:sldId id="372" r:id="rId122"/>
    <p:sldId id="414" r:id="rId123"/>
    <p:sldId id="415" r:id="rId124"/>
    <p:sldId id="416" r:id="rId125"/>
    <p:sldId id="418" r:id="rId126"/>
    <p:sldId id="419" r:id="rId127"/>
    <p:sldId id="420" r:id="rId128"/>
    <p:sldId id="422" r:id="rId129"/>
    <p:sldId id="421" r:id="rId130"/>
    <p:sldId id="423" r:id="rId131"/>
    <p:sldId id="424" r:id="rId132"/>
    <p:sldId id="425" r:id="rId133"/>
    <p:sldId id="426" r:id="rId134"/>
    <p:sldId id="427" r:id="rId13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C6C49E-9FE8-4DD0-A737-A6129C84D6F3}" type="datetimeFigureOut">
              <a:rPr lang="hu-HU" smtClean="0"/>
              <a:t>2024. 07. 12.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8E29C-0794-46C3-A0F1-38718B8121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7863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8E29C-0794-46C3-A0F1-38718B812193}" type="slidenum">
              <a:rPr lang="hu-HU" smtClean="0"/>
              <a:t>118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0602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8E29C-0794-46C3-A0F1-38718B812193}" type="slidenum">
              <a:rPr lang="hu-HU" smtClean="0"/>
              <a:t>125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1440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8E29C-0794-46C3-A0F1-38718B812193}" type="slidenum">
              <a:rPr lang="hu-HU" smtClean="0"/>
              <a:t>128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5695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8E29C-0794-46C3-A0F1-38718B812193}" type="slidenum">
              <a:rPr lang="hu-HU" smtClean="0"/>
              <a:t>129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4398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8E29C-0794-46C3-A0F1-38718B812193}" type="slidenum">
              <a:rPr lang="hu-HU" smtClean="0"/>
              <a:t>132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0025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8E29C-0794-46C3-A0F1-38718B812193}" type="slidenum">
              <a:rPr lang="hu-HU" smtClean="0"/>
              <a:t>133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9305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BA89-05B7-4EC7-8433-5FDE3FFE7E47}" type="datetimeFigureOut">
              <a:rPr lang="hu-HU" smtClean="0"/>
              <a:t>2024. 07. 12.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EFC7-4C38-4C15-B87A-9A05C73E4F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3598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BA89-05B7-4EC7-8433-5FDE3FFE7E47}" type="datetimeFigureOut">
              <a:rPr lang="hu-HU" smtClean="0"/>
              <a:t>2024. 07. 12.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EFC7-4C38-4C15-B87A-9A05C73E4F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8289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BA89-05B7-4EC7-8433-5FDE3FFE7E47}" type="datetimeFigureOut">
              <a:rPr lang="hu-HU" smtClean="0"/>
              <a:t>2024. 07. 12.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EFC7-4C38-4C15-B87A-9A05C73E4F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5527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BA89-05B7-4EC7-8433-5FDE3FFE7E47}" type="datetimeFigureOut">
              <a:rPr lang="hu-HU" smtClean="0"/>
              <a:t>2024. 07. 12.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EFC7-4C38-4C15-B87A-9A05C73E4F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0966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BA89-05B7-4EC7-8433-5FDE3FFE7E47}" type="datetimeFigureOut">
              <a:rPr lang="hu-HU" smtClean="0"/>
              <a:t>2024. 07. 12.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EFC7-4C38-4C15-B87A-9A05C73E4F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5570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BA89-05B7-4EC7-8433-5FDE3FFE7E47}" type="datetimeFigureOut">
              <a:rPr lang="hu-HU" smtClean="0"/>
              <a:t>2024. 07. 12.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EFC7-4C38-4C15-B87A-9A05C73E4F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6999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BA89-05B7-4EC7-8433-5FDE3FFE7E47}" type="datetimeFigureOut">
              <a:rPr lang="hu-HU" smtClean="0"/>
              <a:t>2024. 07. 12.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EFC7-4C38-4C15-B87A-9A05C73E4F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8380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BA89-05B7-4EC7-8433-5FDE3FFE7E47}" type="datetimeFigureOut">
              <a:rPr lang="hu-HU" smtClean="0"/>
              <a:t>2024. 07. 12.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EFC7-4C38-4C15-B87A-9A05C73E4F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3475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BA89-05B7-4EC7-8433-5FDE3FFE7E47}" type="datetimeFigureOut">
              <a:rPr lang="hu-HU" smtClean="0"/>
              <a:t>2024. 07. 12.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EFC7-4C38-4C15-B87A-9A05C73E4F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5615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BA89-05B7-4EC7-8433-5FDE3FFE7E47}" type="datetimeFigureOut">
              <a:rPr lang="hu-HU" smtClean="0"/>
              <a:t>2024. 07. 12.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EFC7-4C38-4C15-B87A-9A05C73E4F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7442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BA89-05B7-4EC7-8433-5FDE3FFE7E47}" type="datetimeFigureOut">
              <a:rPr lang="hu-HU" smtClean="0"/>
              <a:t>2024. 07. 12.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EFC7-4C38-4C15-B87A-9A05C73E4F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5290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DBA89-05B7-4EC7-8433-5FDE3FFE7E47}" type="datetimeFigureOut">
              <a:rPr lang="hu-HU" smtClean="0"/>
              <a:t>2024. 07. 12.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AEFC7-4C38-4C15-B87A-9A05C73E4F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9057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glandspuzzle.com/hu/viktorianus-es-edvard-kori-epiteszet-1837-1910/" TargetMode="Externa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ebastiano_Serlio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-2003_Presentation1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7.w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9.wmf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-1476672" y="184482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Romantika </a:t>
            </a:r>
            <a:b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Építészet</a:t>
            </a:r>
            <a:b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Európa</a:t>
            </a:r>
            <a:b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 század</a:t>
            </a:r>
            <a:b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1.rész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 descr="20240627_11465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90022" y="1404021"/>
            <a:ext cx="6981092" cy="39268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zövegdoboz 3"/>
          <p:cNvSpPr txBox="1"/>
          <p:nvPr/>
        </p:nvSpPr>
        <p:spPr>
          <a:xfrm>
            <a:off x="539552" y="623731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szaju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28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65747"/>
            <a:ext cx="9144000" cy="619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323528" y="188640"/>
            <a:ext cx="8271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millau-i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völgyhíd vagy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millau-i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viadukt 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Franciaország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87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ájl:London - Westminster Abbey (40420372903)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7513" y="0"/>
            <a:ext cx="916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77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Fájl: Westminster Abbey - geograph.org.uk - 2988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"/>
            <a:ext cx="7798531" cy="698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45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332656"/>
            <a:ext cx="856895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Westminster-katedrális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katolikus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Westminster-katedrális 1894-ben épült fel.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Francis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Bentley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400" b="1" dirty="0">
                <a:solidFill>
                  <a:srgbClr val="00B050"/>
                </a:solidFill>
              </a:rPr>
              <a:t>1839 – </a:t>
            </a:r>
            <a:r>
              <a:rPr lang="hu-HU" sz="2400" b="1" dirty="0" smtClean="0">
                <a:solidFill>
                  <a:srgbClr val="00B050"/>
                </a:solidFill>
              </a:rPr>
              <a:t>1902</a:t>
            </a:r>
            <a:r>
              <a:rPr lang="hu-HU" sz="2400" b="1" dirty="0">
                <a:solidFill>
                  <a:srgbClr val="00B050"/>
                </a:solidFill>
              </a:rPr>
              <a:t>)</a:t>
            </a:r>
            <a:r>
              <a:rPr lang="hu-HU" sz="2400" dirty="0"/>
              <a:t> 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eredetileg neogótikus épületet akart tervezni. Ám az volt a stílusa az anglikánok Westminster apátsági templomának is, így végül a </a:t>
            </a:r>
            <a:r>
              <a:rPr lang="hu-H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neobizánci</a:t>
            </a:r>
            <a:r>
              <a:rPr lang="hu-H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stílus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mellett döntött. Vörös nyerstégla és fehér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portlandi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kő homlokzat épült gránit talapzattal. A kupolák betonból készültek, vas nélkül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olasz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campaniléket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idéző torony 86,5 méteres, és aszimmetrikusan helyezték el, az építész halálakor még nem épült fel. A templombelső máig befejezetlen, a változatos színű márványdekoráció elkészült, ám a boltozat mozaikja nagyrészt nem, az angol katolikusok pénzhiánya miatt, mert ebben az országban az anglikán egyház volt igazán vagyonos. Az alaprajz háromhajós, és kápolnasorral bővített. A korabeli építész Norman Shaw szerint kétségtelenül ez az egyik legjobban sikerült templom, amit az elmúlt évszázadokban építettek. </a:t>
            </a:r>
          </a:p>
        </p:txBody>
      </p:sp>
    </p:spTree>
    <p:extLst>
      <p:ext uri="{BB962C8B-B14F-4D97-AF65-F5344CB8AC3E}">
        <p14:creationId xmlns:p14="http://schemas.microsoft.com/office/powerpoint/2010/main" val="249210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london-epitesz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-53137"/>
            <a:ext cx="5184576" cy="691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24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720512" y="980728"/>
            <a:ext cx="741682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legnevezetesebb londoni klub a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Reform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(1837–41) is itt helyezkedik el. Ez a parlamentet is tervező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Charles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Barry (1795-1860)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épülete, mely a római, reneszánsz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Palazzo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Farnese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hatása alatt született. Barry e művével megoldotta az építészek korábbi problémáját, hogy hogyan lehetne utcai homlokzatokra alkalmazni az itáliai reneszánsz paloták stílusát.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Nagy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jelentőségű épületnek számít, mert ugyan az olasz </a:t>
            </a:r>
            <a:r>
              <a:rPr lang="hu-H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neoreneszánsz stílus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már korábban megjelent, ezzel azonban </a:t>
            </a:r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„berobbant”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a brit építészeti divatba, tehát népszerű lett. Ez lett az 1832-ben elfogadott Reform-törvényt ünneplő liberálisok klubja. </a:t>
            </a:r>
          </a:p>
        </p:txBody>
      </p:sp>
    </p:spTree>
    <p:extLst>
      <p:ext uri="{BB962C8B-B14F-4D97-AF65-F5344CB8AC3E}">
        <p14:creationId xmlns:p14="http://schemas.microsoft.com/office/powerpoint/2010/main" val="271278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egy.hu/data/articles/110/1109/article-110953/Reform_Club_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533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97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11560" y="332657"/>
            <a:ext cx="813690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Albert-emlékmű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Dél-Kensington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városnegyedben található az Albert-emlékmű (1862–72). Megtervezésére hét építész pályázott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 Gilbert Scotté </a:t>
            </a:r>
            <a:r>
              <a:rPr lang="hu-HU" sz="2000" b="1" dirty="0"/>
              <a:t>(</a:t>
            </a:r>
            <a:r>
              <a:rPr lang="en-US" sz="2000" b="1" dirty="0"/>
              <a:t>1811 –  1878 </a:t>
            </a:r>
            <a:r>
              <a:rPr lang="hu-HU" sz="2000" dirty="0"/>
              <a:t>)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volt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egyetlen </a:t>
            </a:r>
            <a:r>
              <a:rPr lang="hu-H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neogótikus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pályamű. Ő volt a legtermékenyebb 19. századi építész világviszonylatban is: 879 épületet alkotott meg. Viktória királynő személyesen választotta Scott tervét győztesnek. Bár az emlékmű nyelve gótikus, </a:t>
            </a:r>
            <a:r>
              <a:rPr lang="hu-H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elrendezése a császárkori Róma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építményeit idézi.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53 méter magas építmény anyagai miatt ékszerészépítészetbe sorolható: fém, arany, mozaik, zománc, kő, márvány és gránit alkotják. Sok kézműves mester és művész működött közre a kivitelezésben. Középen, baldachin alatt Albert herceg nagyméretű, aranyozott ülőszobra helyezkedik el, alatta a domborműveken költőket, zenészeket, és egyéb művészeket, valamint tudósokat ábrázolnak.</a:t>
            </a:r>
          </a:p>
        </p:txBody>
      </p:sp>
    </p:spTree>
    <p:extLst>
      <p:ext uri="{BB962C8B-B14F-4D97-AF65-F5344CB8AC3E}">
        <p14:creationId xmlns:p14="http://schemas.microsoft.com/office/powerpoint/2010/main" val="58107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ájl:Albert Memorial (2023. augusztus) 0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6680" y="0"/>
            <a:ext cx="9250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01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arte.it/foto/600x450/58/1049-Paolo_fuori_leMura_fc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23528" y="116632"/>
            <a:ext cx="50707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 falakon kívüli Szent Pál pápai bazilika 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Cibórium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22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14048" y="404664"/>
            <a:ext cx="36098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négy kiugró sarkon azok a földrészek márványszoborcsoportjai emelkednek, ahová a birodalom kiterjedt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emlékművet vasváz és gránitoszlopok tartják.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kézműves mester és művész működött közre a megalkotásán.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Scott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 munkájáért lovagi címet kapott. </a:t>
            </a:r>
          </a:p>
        </p:txBody>
      </p:sp>
      <p:pic>
        <p:nvPicPr>
          <p:cNvPr id="24578" name="Picture 2" descr="london-epitesz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-70133"/>
            <a:ext cx="5200207" cy="693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475656" y="6197242"/>
            <a:ext cx="2305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187 alak a frízben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63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illau-i Viadukt, a leghosszabb ferdekábeles híd a világ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504" y="-22682"/>
            <a:ext cx="9169504" cy="688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54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115616" y="1412776"/>
            <a:ext cx="676875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 </a:t>
            </a:r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Pancras-pályaudvar</a:t>
            </a:r>
            <a:endParaRPr lang="hu-H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London legpompásabb pályaudvarának tekinthető a Szent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Pancras-pályaudvar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Midland-szálló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neogótikus együttese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(1865–68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már említett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 George Gilbert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Scott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új anyagot, vasszerkezetet kombinált középkori gót formákkal. Annak ellenére nyerte meg a pályázatot, hogy a terve magasan felülmúlta a kitűzött költséghatárt.</a:t>
            </a:r>
          </a:p>
          <a:p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8579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11560" y="836712"/>
            <a:ext cx="784887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német tündérmesék kastélyának minősíthető: kimutatható rajta a bajorországi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Neuschwanstein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hatása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tető oromfalai flamand karakterűek,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óratorony pedig a parlament Big Ben tornyának hatása alatt épült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pályaudvari vas-üveg csarnok 74 méter széles: a legnagyobb volt az akkori világon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enteriőr leglátványosabb része a főlépcsőház, mely az egyik utolsó nagyszabású, szállodai lépcsőház Londonban, nem sokkal később elkezdődött a hidraulikus liftek kora.</a:t>
            </a:r>
          </a:p>
        </p:txBody>
      </p:sp>
    </p:spTree>
    <p:extLst>
      <p:ext uri="{BB962C8B-B14F-4D97-AF65-F5344CB8AC3E}">
        <p14:creationId xmlns:p14="http://schemas.microsoft.com/office/powerpoint/2010/main" val="261285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t Pancras Railway Station 2012-06-2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944" y="-748631"/>
            <a:ext cx="9270464" cy="78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49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94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087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london-epitesz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12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exploring-london.com/wp-content/uploads/2013/03/f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31520"/>
            <a:ext cx="9144000" cy="612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251520" y="167492"/>
            <a:ext cx="83199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 Külügyminisztérium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(1860-1868) </a:t>
            </a:r>
            <a:r>
              <a:rPr lang="hu-HU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 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Gilbert Scott</a:t>
            </a:r>
          </a:p>
        </p:txBody>
      </p:sp>
    </p:spTree>
    <p:extLst>
      <p:ext uri="{BB962C8B-B14F-4D97-AF65-F5344CB8AC3E}">
        <p14:creationId xmlns:p14="http://schemas.microsoft.com/office/powerpoint/2010/main" val="139887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blogs.fcdo.gov.uk/wp-content/uploads/Foreign-Commonwealth-Office-The-Grand-Staircase_1-High-res-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34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ájl:Grand Locarno Room 2019 Photography World D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006998" cy="689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1090916" y="6093296"/>
            <a:ext cx="30685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Grand Locarno szoba</a:t>
            </a:r>
          </a:p>
        </p:txBody>
      </p:sp>
    </p:spTree>
    <p:extLst>
      <p:ext uri="{BB962C8B-B14F-4D97-AF65-F5344CB8AC3E}">
        <p14:creationId xmlns:p14="http://schemas.microsoft.com/office/powerpoint/2010/main" val="267981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99592" y="836712"/>
            <a:ext cx="784887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Természettudományi Múzeum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Szintén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Dél-Kensingtonban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/London/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épült meg a Természettudományi Múzeum (1881).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korra kevésbé jellemző módon </a:t>
            </a:r>
            <a:r>
              <a:rPr lang="hu-H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neoromán jellegű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stílusa.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Alfred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Waterhouse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/>
              <a:t>(1830 </a:t>
            </a:r>
            <a:r>
              <a:rPr lang="hu-HU" sz="2400" b="1" dirty="0"/>
              <a:t>–  1905</a:t>
            </a:r>
            <a:r>
              <a:rPr lang="hu-HU" sz="2400" b="1" dirty="0" smtClean="0"/>
              <a:t>)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építész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műve, ő is igen termékeny alkotó volt: 650 épülete valósult meg. A múzeum főhomlokzata 206 méter hosszú. Kívül-belül terrakottalapokkal burkolták. Az állat- és növénydekorációkat maga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Waterhouse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tervezte, élő és kihalt fajokat ábrázolnak.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Belépve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hatalmas csarnokba juthatunk, monumentális lépcsőkarokkal, vas-üveg szerkezetű tetőzettel.</a:t>
            </a:r>
          </a:p>
        </p:txBody>
      </p:sp>
    </p:spTree>
    <p:extLst>
      <p:ext uri="{BB962C8B-B14F-4D97-AF65-F5344CB8AC3E}">
        <p14:creationId xmlns:p14="http://schemas.microsoft.com/office/powerpoint/2010/main" val="30472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london-epitesz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4677" y="-29188"/>
            <a:ext cx="6255715" cy="688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95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11560" y="404664"/>
            <a:ext cx="820891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XX. század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közepétõl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kor stílustörténeti fogalmai 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angolszász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jellegû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periodizáció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szerint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romantikus</a:t>
            </a:r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klasszicizmus</a:t>
            </a:r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hu-H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Klasszicizáló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romantika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gótizáló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romanizáló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romantika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historizmus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</a:p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századforduló </a:t>
            </a:r>
            <a:endParaRPr lang="hu-H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elnevezésre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változtak.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Erre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azért volt szükség,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mert a külföldi szakirodalom is ezt alkalmazta. Különbséget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lehetett tenni a korai klasszicizmus és a romantika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különbözõ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ágai között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 felosztások az alábbiakban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23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ájl: Natural History Galle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0360383" cy="688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3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764704"/>
            <a:ext cx="806489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 sz.-i Anglia építészeti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arculatán a korábbi századok közül leginkább a viktoriánus, tehát Viktória királynő korszaka a jellemző. Viktória királynő rendkívül hosszú ideig: 1837-től 1901-ig uralkodott, az egyik legjelentősebb brit uralkodó. Meglepő módon eredetileg német származású asszony volt: ősei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szász-koburgi-saalfeldi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hercegségből származtak. Ráadásul férje, Albert herceg is német területről származott. 1840-ben házasodtak össze. Kormányzás és hatalomgyakorlás helyett megelégedtek a politikai élet ügyes befolyásolásával. Jó angol hazafiak voltak, de a német kultúra meghatározta szemléletüket, miközben Angliát idegengyűlölet jellemezte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Időskorára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megszerették a királynőt, a regnálása alatt épült házakat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pedig</a:t>
            </a:r>
          </a:p>
          <a:p>
            <a:r>
              <a:rPr lang="hu-H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Viktoriánus  építészet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nek nevezték. 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kifejezés nem egy bizonyos stílusra, hanem egy korszakra utal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egymást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átfedő stílusok egyvelegét foglalja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magába. 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01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328985"/>
            <a:ext cx="8712968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viktoriánus korszakban épült lakások a társadalom minden rétegének és jövedelmi szintjének lakói számára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készültek,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viktoriánus korszak végére olyan modern kényelmi berendezésekkel rendelkeztek, mint a folyó meleg és hideg víz, a csatornázás és a gáz.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Jellemző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háromemeletes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lakóházak, meredek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tetőhajlásszögű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tető, sima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vagy színesre festett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tégla, díszes nyeregtetők, festett vaskorlátok, templomszerű tetőablakok,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tolószárnyas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és ferde öblös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ablakok, nyolcszögletű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vagy kerek tornyok, amelyek felfelé irányítják 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tekintetet,  nagyterületű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körbefutó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tornácok, kis kertek,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aszimmetria.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viktoriánus korszak belsőépítészete rétegzett, zsúfolt, díszes és excentrikus volt.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viktoriánus korabeli házak enteriőrjei gyakran tartalmaztak: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nagy lépcsőházakat, bonyolult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több helyiségből álló elrendezés, beleértve a hivatalos étkezőket, könyvtárakat és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szalonokat, magas mennyezeteket, díszesen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faragott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faburkolatokat, geometrikus csempefolyosókat, dekoratív kandallókat, festett üvegablakokat, Sötét fa bútorokat, nehéz drapériákat, dekoratív tapétákat, szőnyeggel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borított keményfa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padlókat.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0242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Régi viktoriánus há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680" y="0"/>
            <a:ext cx="91382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46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272" y="0"/>
            <a:ext cx="8748464" cy="212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9872" y="1603142"/>
            <a:ext cx="5724128" cy="5283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85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68760"/>
            <a:ext cx="9144000" cy="345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83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9632" y="0"/>
            <a:ext cx="6367449" cy="685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777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1679" y="0"/>
            <a:ext cx="6523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37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464"/>
            <a:ext cx="9144000" cy="685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463"/>
            <a:ext cx="9144000" cy="159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31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01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332656"/>
            <a:ext cx="5112568" cy="21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4354" y="1628800"/>
            <a:ext cx="4206602" cy="5067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07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07893" y="0"/>
            <a:ext cx="6836107" cy="68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67544" y="764704"/>
            <a:ext cx="1433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Vidéki ház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04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331115"/>
            <a:ext cx="9144000" cy="718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827584" y="476672"/>
            <a:ext cx="2751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Munkásnegyedek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67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06599"/>
            <a:ext cx="9144000" cy="706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12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" y="1196752"/>
            <a:ext cx="9144001" cy="385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67544" y="764704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Kertváros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4283968" y="56612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hlinkClick r:id="rId4"/>
              </a:rPr>
              <a:t>https://englandspuzzle.com/hu/viktorianus-es-edvard-kori-epiteszet-1837-1910</a:t>
            </a:r>
            <a:r>
              <a:rPr lang="hu-HU" dirty="0" smtClean="0">
                <a:hlinkClick r:id="rId4"/>
              </a:rPr>
              <a:t>/</a:t>
            </a: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6582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Könyvtá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9" y="-49367"/>
            <a:ext cx="5220072" cy="690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179512" y="1268760"/>
            <a:ext cx="352839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Viktória-kori stiláris eklekticizmust példázza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Twain házának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Hartford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Connecticut)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1881-ben kialakított könyvtára. </a:t>
            </a:r>
            <a:endParaRPr lang="hu-H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Japonaiserie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stílusú arany-türkizkék tapétájához a könyvszekrény klasszikus mintákat idéző faragványai (indázó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voluták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közöttük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félrozetta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 társultak.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76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76672"/>
            <a:ext cx="9144000" cy="5544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0847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636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34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lh3.googleusercontent.com/pw/AP1GczN5KFpavgKHKrjue0xvvfisXIpLXSYgwhhxl0pMusx4Ab4_2-cBNV1eMPAhVbJc7WHvhKPNJR12i0kJK4_NYbP0n1S2C-HZzrLQ0jsjHRIzlYLZDBHKiNXuTqO54VBKmuFQa_mERgHOZzjYKYx6akFBxFzMSGWTDDzO6RoFKvL4WsBC2DuGps_ljS7_jTok1TCs3lLjr6n6zsT0FKpy_kg6eWBwYQaN0hIC83ajnn0hpL8ud3o4bB2_oVSuq6lZNCsr4rkFF7zea3CNY2ZCtQYxbAi_88aoP0bXL1LHNDlfzazTgxaU6z_cNdqECzpe_gX80eH3zwanuTA3NlSo9ni9vGsa595h5e0BfU5cLPgfDSdlKNoF5R1DSVQzVW3M_JgmF9NqhZf4u1PW_0LCKtoSo0P2pNJrK6qt2buwDec6mfKBtAv_Qe8p68_1oZAInQsj4rffupGRjyHE1UfZmxoC4QzcD1zHayIpI2WyACL9llqmItFz-h81g4CyO2-Vk9wlVDjCsRDTsXf17rvf8MV9ZeNx6h9i71EgeCf2tmwInW4pyS0XBEWdGKowNvtS9d1-doCIgaSbF5go5ZZym7HgIdIqndXBITwMhEgcrYItIypRCU_p1uKuef133DLJWbBgJM5mQPQPEwdL31-8l9nq0Jq9JWIv0Q-RHYMDsBLVJZvCmSs8U_iqyG7KakxO7iuag-LomrQUvzkMjRmoaZIfyYm0bc8DjT8p3-7uB1a5J5Pb1J528tNbMuk6E-_oL9ZNxYlQ56sbPa-4kJOxk_hdN2U53DKmB-ipK4HmkaDwkEbu2FEysSiN2lXOL-dX05gGsPzs5YkTleykppJ6B31l2VRhmk8KJezz9bHpAVLjDDAFf-lOc-4au4qamYUztphM-eCpfQ2BmXs-YS2N67_zvj-O=w384-h682-s-no-gm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943" y="0"/>
            <a:ext cx="3657600" cy="649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4438" y="1844824"/>
            <a:ext cx="476543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20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27584" y="980728"/>
            <a:ext cx="72728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Zádor Anna: Klasszicizmus és romantika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Corvina 1976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„…Másrészt a romantika fogalma az utóbbi időben oly tággá, szinte áttekinthetetlenné vált, hogy helyesebbnek látszott a klasszicizmus fogalmát bővíteni, szem előtt tartva egy mindvégig követett tágabb értelmű klasszicizmust.”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40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043608" y="260648"/>
            <a:ext cx="705678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építészetben a romantika nem olyan meghatározó, mint pl. a klasszicizmusban. Az alapot ez a stílus adja, a díszítményeket a romantika.</a:t>
            </a: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Főleg az irodalomban és a festészetben bontakozik ki.</a:t>
            </a:r>
          </a:p>
          <a:p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A 18. sz. végétől a 19. sz. utolsó harmadáig tart./1863 Delacroix haláláig/</a:t>
            </a: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Együtt élt a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későbarokk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, rokokó, klasszicista, realista, naturalista irányzatokkal.</a:t>
            </a:r>
          </a:p>
          <a:p>
            <a:endParaRPr lang="hu-H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építészettörténet a </a:t>
            </a:r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romantiká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t a klasszicizmushoz képest a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historizálás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 sajátosságainak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keresésében érzi különbözőnek. </a:t>
            </a:r>
          </a:p>
          <a:p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/ Klasszicizmus bemutatásánál már volt szó a német terület, Franciaország, Anglia építészetéről,  ott a klasszikus vonások kerültek kiemelésre.</a:t>
            </a: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Most: ugyanarról a T-ről, időről a historizmus, romantika vonalán:  a 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klasszicizáló és </a:t>
            </a:r>
            <a:r>
              <a:rPr lang="hu-HU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gótizáló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romantika jellemzői lesznek előtérben. </a:t>
            </a:r>
            <a:endParaRPr lang="hu-HU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58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332656"/>
            <a:ext cx="8748464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klasszicizmussal kezdődő historizmus  kialakulását a  klasszicizmus  és a középkori építészet hagyományai  alapozták meg.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Klasszicizmus jellemzői: egyszerű alapformák, oszlopok, vízszintes  párkányok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Nyugat Európában: romantikus klasszicizmust a klasszicizáló, majd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gótizáló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romantika követte: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angol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stílusfejlődés egyedi utat járt be: 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polgári fejlődés korábban kezdődött, mint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Eu-ban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antik világ építészeti feltárása később: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Így:  a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palladianizmus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társulva az angol tájépítészettel alakította ki a </a:t>
            </a:r>
            <a:r>
              <a:rPr lang="hu-H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romantikus klasszicizmust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/ már a 18. sz. elejétől/</a:t>
            </a: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Id. John Wood /1705-1754/ és ifj. John Wood /1728-1781/ </a:t>
            </a:r>
          </a:p>
          <a:p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Bath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fürdőváros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épületegyüttesének tervezése.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Összefüggő, többszintes, sorházszerű, tájhoz szorosan kapcsolódó magánpaloták.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Wood arra törekedett, hogy visszaállítsa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Bath-t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a korábbi </a:t>
            </a:r>
            <a:r>
              <a:rPr lang="hu-H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ősi dicsőségére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mint Anglia egyik legfontosabb és legjelentősebb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városa.</a:t>
            </a:r>
          </a:p>
          <a:p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23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ájl:CsempeszkopacsHungar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959" y="89252"/>
            <a:ext cx="1655337" cy="22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ájl:Sainte Chapelle - Felső szint 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883588"/>
            <a:ext cx="159739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kirándulásokMŰVKÖR\2019Róma\Róma2019031923H.Anci\Róma2019031923\DSCF632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2440178"/>
            <a:ext cx="2243531" cy="168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 descr="C:\Users\DELL\Downloads\Gmail\25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9755" y="548680"/>
            <a:ext cx="2267744" cy="1700808"/>
          </a:xfrm>
          <a:prstGeom prst="rect">
            <a:avLst/>
          </a:prstGeom>
          <a:noFill/>
        </p:spPr>
      </p:pic>
      <p:pic>
        <p:nvPicPr>
          <p:cNvPr id="1032" name="Picture 8" descr="D:\kirándulásokMŰVKÖR\2023.09.23-24Schlosshof,Melk, Grafenegg\Magyarné Anna\Schloss26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8069" y="1381973"/>
            <a:ext cx="1249940" cy="166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kirándulásokMŰVKÖR\2023.09.23-24Schlosshof,Melk, Grafenegg\Makainé\IMG-346686b9c46af825157cdd640b3ae015-V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3063118"/>
            <a:ext cx="2033566" cy="98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:\kirándulásokMŰVKÖR\2024.04.16-18Szfvár,Veszprém, Pannonh.Tata,Majk\HnéAnciVeszprém, Panonnhalma, Székesfehérvár 24041618 Anci\20240417_180937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3053" y="4797152"/>
            <a:ext cx="2373403" cy="178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 descr="20240512_124526"/>
          <p:cNvPicPr>
            <a:picLocks noGrp="1" noChangeAspect="1"/>
          </p:cNvPicPr>
          <p:nvPr isPhoto="1"/>
        </p:nvPicPr>
        <p:blipFill>
          <a:blip r:embed="rId9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6075" y="4516356"/>
            <a:ext cx="1160181" cy="206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164" y="2370777"/>
            <a:ext cx="1304925" cy="168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84959" y="4335487"/>
            <a:ext cx="210826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Csempeszkovács</a:t>
            </a:r>
            <a:endParaRPr lang="hu-H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Ják</a:t>
            </a: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Saint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Chapelle</a:t>
            </a:r>
            <a:endParaRPr lang="hu-H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Strozzi</a:t>
            </a:r>
            <a:endParaRPr lang="hu-H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Farnesina</a:t>
            </a:r>
            <a:endParaRPr lang="hu-H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Schloss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Hoff</a:t>
            </a:r>
            <a:endParaRPr lang="hu-H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Csákvár</a:t>
            </a: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Debrecen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268069" y="4653136"/>
            <a:ext cx="17620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Román</a:t>
            </a: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Gótika</a:t>
            </a: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Reneszánsz</a:t>
            </a: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Barokk</a:t>
            </a: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Klasszicizmus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93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130" y="-18809"/>
            <a:ext cx="9326658" cy="687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45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ájl:Francis Hotel - geograph.org.uk - 22048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45" y="764704"/>
            <a:ext cx="9144845" cy="610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23528" y="260648"/>
            <a:ext cx="30396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Queen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Square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Bath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17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404664"/>
            <a:ext cx="210609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eredeti nevén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King's Circus nevű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cirkusz</a:t>
            </a:r>
          </a:p>
          <a:p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Bath</a:t>
            </a:r>
            <a:endParaRPr lang="hu-H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Wood,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Elder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fia 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Wood,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Younger</a:t>
            </a:r>
            <a:endParaRPr lang="hu-HU" sz="24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angol tájkert és az épületek szerves összekapcsolása-romantika iránya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Fájl: The Green Circus Bath Uk (126250613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608" y="0"/>
            <a:ext cx="6872496" cy="687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0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dynamic-media-cdn.tripadvisor.com/media/photo-o/2a/b8/22/f5/caption.jpg?w=1100&amp;h=-1&amp;s=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584" y="-88320"/>
            <a:ext cx="7535728" cy="694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807296" y="4259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King's Circus </a:t>
            </a:r>
          </a:p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Bath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62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 cirkusz #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72076"/>
            <a:ext cx="9144000" cy="694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30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ájl:Dekoratív emblémák The Circus Ba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24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28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160380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 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Royal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Crescent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egy 30 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-as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sorház / Királyi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Félhold/ </a:t>
            </a:r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Bath</a:t>
            </a:r>
            <a:endParaRPr lang="hu-H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Wood,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Younger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1728-1782)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angol építész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Fájl:BathRoyalCrescentAirial morecontrast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991377"/>
            <a:ext cx="9147056" cy="586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60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ájl: Royal.crescent.aerial.bath.ar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113283"/>
            <a:ext cx="9144000" cy="697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71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116633"/>
            <a:ext cx="878497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L alakú </a:t>
            </a:r>
            <a:r>
              <a:rPr lang="hu-HU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Culzean-kastély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David Kennedy,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Cassilis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10. grófja megrendelésére épült. Ő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utasította  </a:t>
            </a:r>
            <a:r>
              <a:rPr lang="hu-HU" sz="2800" b="1" dirty="0">
                <a:solidFill>
                  <a:srgbClr val="00B050"/>
                </a:solidFill>
              </a:rPr>
              <a:t>Robert Adam </a:t>
            </a:r>
            <a:r>
              <a:rPr lang="hu-HU" sz="2800" b="1" dirty="0" smtClean="0">
                <a:solidFill>
                  <a:srgbClr val="00B050"/>
                </a:solidFill>
              </a:rPr>
              <a:t>/1728- 1792</a:t>
            </a:r>
            <a:r>
              <a:rPr lang="hu-HU" sz="2000" dirty="0" smtClean="0"/>
              <a:t>/</a:t>
            </a:r>
            <a:r>
              <a:rPr lang="hu-HU" sz="2000" dirty="0" err="1" smtClean="0"/>
              <a:t>-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hogy építsen át egy meglévő, impozáns épületet egy elegáns kastéllyá. Az építkezés több szakaszban zajlott 1777 és 1792 között.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Magába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foglalt egy nagy, henger alakú tornyot, benne egy kerek szalonnal (kilátással a tengerre), egy tágas, ovális lépcsőházat és jó néhány szépen berendezett lakosztályt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 descr="Culzean kastély és Country Park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6767" y="3155120"/>
            <a:ext cx="9160768" cy="370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60408" y="2348880"/>
            <a:ext cx="2087880" cy="249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ulzean kastély és Country P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781407"/>
            <a:ext cx="9119632" cy="608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2699792" y="260648"/>
            <a:ext cx="4014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Adam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ovális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lépcsője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26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55576" y="764704"/>
            <a:ext cx="792088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Barokk utáni útkeresés: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Építészet forradalma” 1750-1800 :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épület puszta tömege is lehet szép, amit belsőleg  oszlopok, pillérek, gerendák, boltozatok, megvilágítás  változatossága tovább szépít. Rendeltetésére utaló formák, díszek:  mezőőr, mederőr háza 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Elméleti szinten, megvalósulatlan monumentális tervek.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 Pompidou központ, 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Zaha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Hadid,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Millau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viadukt/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Ide: építészképzés szétválása: gyakorlati és mérnök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techn-i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feltételek, acél, öntöttvas, üveglapok mérete stb.</a:t>
            </a: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Múlt felidézése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  </a:t>
            </a:r>
            <a:r>
              <a:rPr lang="hu-H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ókori görög-római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klasszicizmus</a:t>
            </a:r>
          </a:p>
          <a:p>
            <a:pPr marL="285750" indent="-285750">
              <a:buFontTx/>
              <a:buChar char="-"/>
            </a:pPr>
            <a:r>
              <a:rPr lang="hu-H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Középkor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romanika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,gótika, reneszánsz : romantika, historizmus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Restaurálások, újjáépítések</a:t>
            </a:r>
          </a:p>
          <a:p>
            <a:pPr marL="342900" indent="-342900">
              <a:buFontTx/>
              <a:buChar char="-"/>
            </a:pPr>
            <a:r>
              <a:rPr lang="hu-H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Németalföldi reneszánsz, barokk, rokokó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neo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irányzatok</a:t>
            </a:r>
          </a:p>
          <a:p>
            <a:pPr marL="342900" indent="-342900">
              <a:buFontTx/>
              <a:buChar char="-"/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eklektika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3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ntswebstorage01.blob.core.windows.net/nts-web-assets-production/imager/general/158265/Culzean-castle-5-0419_cec51f87450a2ec96119186dd09ecb1c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-9129"/>
            <a:ext cx="457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s://ntswebstorage01.blob.core.windows.net/nts-web-assets-production/imager/general/158264/Culzean-castle-4-0419_cec51f87450a2ec96119186dd09ecb1c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2069727"/>
            <a:ext cx="4680520" cy="311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08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332656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Skót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 Levéltár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Edinburgh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/1774-1788/</a:t>
            </a:r>
          </a:p>
          <a:p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Adam 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testvére  James Adam</a:t>
            </a:r>
            <a:endParaRPr lang="hu-HU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https://img.atlasobscura.com/u91b4LVmWidp4kMGTrC-xdOB9OA7me9KPK84_FaxFPY/rt:fit/h:390/q:81/sm:1/scp:1/ar:1/aHR0cHM6Ly9hdGxh/cy1kZXYuczMuYW1h/em9uYXdzLmNvbS91/cGxvYWRzL3BsYWNl/X2ltYWdlcy81ODFj/YmQ4Yy0wMWRhLTRl/MzEtODI5NC1hYzE3/MmY2ZDY1NDdkNDIz/OWVhNTZhYTBhODQ4/YjhfTmF0aW9uYWxf/QXJjaGl2ZXNfRWRp/bmJ1cmdoXzIwMTEu/anB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3" y="1361727"/>
            <a:ext cx="8244408" cy="549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34280" y="5949280"/>
            <a:ext cx="12849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err="1">
                <a:hlinkClick r:id="rId3"/>
              </a:rPr>
              <a:t>Sebastiano</a:t>
            </a:r>
            <a:r>
              <a:rPr lang="hu-HU" b="1" dirty="0">
                <a:hlinkClick r:id="rId3"/>
              </a:rPr>
              <a:t> </a:t>
            </a:r>
            <a:endParaRPr lang="hu-HU" b="1" dirty="0" smtClean="0">
              <a:hlinkClick r:id="rId3"/>
            </a:endParaRPr>
          </a:p>
          <a:p>
            <a:r>
              <a:rPr lang="hu-HU" b="1" dirty="0" err="1" smtClean="0">
                <a:hlinkClick r:id="rId3"/>
              </a:rPr>
              <a:t>Serlio</a:t>
            </a:r>
            <a:r>
              <a:rPr lang="hu-HU" dirty="0">
                <a:hlinkClick r:id="rId3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4874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284001"/>
            <a:ext cx="4536504" cy="6253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10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mg.atlasobscura.com/ZoSLObUu9uy6ReIt6Sc2LReHmKKMh8mW5QAzCFuYY2U/rt:fit/w:1200/q:81/sm:1/scp:1/ar:1/aHR0cHM6Ly9hdGxh/cy1kZXYuczMuYW1h/em9uYXdzLmNvbS91/cGxvYWRzL3BsYWNl/X2ltYWdlcy80MDg1/ZWUyYS0xMGMyLTQ4/YmMtODUzMy04MjJi/YzM2N2MzYzZkYWY5/NWI2OWI2YmU5YWNi/Yzdfc2NvdHRpc2gg/YXJjaGl2ZXMuanB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52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mg.atlasobscura.com/Vn7BNQtdLdTh2zfJ71fI3P8LG7Rq429m4bRixlLxjYA/rt:fit/w:1200/q:81/sm:1/scp:1/ar:1/aHR0cHM6Ly9hdGxh/cy1kZXYuczMuYW1h/em9uYXdzLmNvbS91/cGxvYWRzL3BsYWNl/X2ltYWdlcy9jNGVi/ZTQxMy0wNDQ2LTRl/OTQtOGZkYy01OGE3/MjRjMDM3N2U4ODY2/MmU3OGMyMmIyMGMy/MmVfRWRpbmJ1cmdo/LF9QcmluY2VzX1N0/cmVldCxfR2VuZXJh/bF9SZWdpc3Rlcl9P/ZmZpY2UsX0NpcmN1/bGFyX1JlY29yZF9I/YWxsXy1fMjAxNTEx/MzAxMjAzNDQuanB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-30752"/>
            <a:ext cx="5184576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0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404664"/>
            <a:ext cx="8208912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Klasszicizáló és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gótizáló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romantika Angliában</a:t>
            </a:r>
            <a:endParaRPr lang="hu-H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gótikus és az antik újjászületés párhuzamos!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Soane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1753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1837/</a:t>
            </a:r>
            <a:r>
              <a:rPr lang="hu-HU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hu-HU" sz="20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Soane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legismertebb munkája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Bank of England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volt (az ottani munkája nagyrészt megsemmisült), egy épület, amely széles körben hatott a kereskedelmi építészetre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Soane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Múzeum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Lincoln’ Inn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Fields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téren található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egyik unikális gyűjteménye, a Sir John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Soane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Múzeum (1812-34). 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Soane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három egymás melletti házat vásárolt meg, és miután átépítette azokat, létrehozta itt saját lakását, műtermét és magángyűjteményét. E műgyűjtemény gótika korabeli és későbbi épületek díszítő töredékeiből, építészeti tervrajzokból, festményekből és könyvtárból áll. Az építész a kollekcióját halálakor a brit államra hagyta, ma nyilvános múzeum. </a:t>
            </a:r>
          </a:p>
          <a:p>
            <a:endParaRPr lang="hu-HU" sz="20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0692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london-epitesz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-1524"/>
            <a:ext cx="4896544" cy="683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61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ájl:Soane Múzeum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144088" cy="685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7856" y="5373216"/>
            <a:ext cx="1695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Visszalépcsőzés:</a:t>
            </a:r>
          </a:p>
          <a:p>
            <a:r>
              <a:rPr lang="hu-HU" dirty="0" smtClean="0"/>
              <a:t>Felfelé, befelé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9484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ájl:Sir John Soane Múzeum, Lincoln's Inn Fields, London 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Fájl:Sir John Soane Múzeum, Lincoln's Inn Fields, London 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764" y="0"/>
            <a:ext cx="5143236" cy="685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09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ájl:Sir John Soane Múzeum, Lincoln's Inn Fields, London 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86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332656"/>
            <a:ext cx="52453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Étienne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Louis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Boullée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 (1729-1799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Newton-emlékmű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3999" y="2514600"/>
            <a:ext cx="8904865" cy="300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72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332656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Dulwich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Picture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Gallery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Dulwich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London</a:t>
            </a:r>
          </a:p>
          <a:p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 John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Soane</a:t>
            </a:r>
            <a:endParaRPr lang="hu-HU" sz="24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Tervezését a művészet megtekintésére szolgáló innovatív és hatásos megvilágítási módszere miatt ismerték el. Ez a legrégebbi nyilvános művészeti galéria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Angliában.</a:t>
            </a:r>
            <a:endParaRPr lang="hu-H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Fájl: Dulwich képgaléria a sunset.jpg címen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100166"/>
            <a:ext cx="9149680" cy="475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42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upload.wikimedia.org/wikipedia/commons/9/98/Dulwich-picture-gallery-interior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24" y="-50264"/>
            <a:ext cx="7028867" cy="688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64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260648"/>
            <a:ext cx="8496944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Nash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(1752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1835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19.sz. első fele angol építészetének a legjelentősebb képviselője.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későbbi IV. György pártfogoltjaként jelentős megbízásokat nyert el.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/>
              <a:t> </a:t>
            </a:r>
            <a:endParaRPr lang="hu-H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51760" y="1981200"/>
            <a:ext cx="649224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94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333137"/>
            <a:ext cx="8856984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Blaise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Castle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Estate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Blaise kastély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birtoka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egy kilenc kis házikóból álló csoport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Scandrett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Harford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1789-ben vásárolta meg a Blaise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Castle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Estate-et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Humphry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Reptont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a korszak vezető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tájépítészét bízta meg,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hogy tervezze újra a területet.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Repton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hamarosan partnerségre lépett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Nash-sel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a híres grúz és régensi korszak építészével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Partnerségük révén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Harford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megbízta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Nash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-t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hogy tervezze meg a nyaralókat a mai Blaise Hamlet területén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Harford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a tulajdonos 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azt remélte, hogy egy csoport nyaralóházat építhet, amely nemcsak a birtokot bővíti, hanem lakhatást is biztosít szolgáinak, amikor nyugdíjba vonulnak.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19. század első éveiben </a:t>
            </a:r>
            <a:r>
              <a:rPr lang="hu-HU" sz="2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Nash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festői nyaralókról készített vázlatokat, </a:t>
            </a:r>
            <a:r>
              <a:rPr lang="hu-HU" sz="2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Humphry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Reptont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korszak vezető </a:t>
            </a:r>
            <a:r>
              <a:rPr lang="hu-HU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tájépítész fia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George valósággá alakította őket</a:t>
            </a:r>
            <a:r>
              <a:rPr lang="hu-HU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Egy évszázaddal előre ugrott 1943-ig, és Blaise Hamletet a National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Trust-nak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adományozták. A nyaralókat korszerűsítették, ma is laknak, de a külsejüket gondosan restaurálták, megőrizve a magas kéményeket, nádtetőket és üléseket.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084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332656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Nash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megbízása volt,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hogy tervezze meg a nyaralókat a mai Blaise Hamlet területén.</a:t>
            </a:r>
          </a:p>
        </p:txBody>
      </p:sp>
      <p:pic>
        <p:nvPicPr>
          <p:cNvPr id="15362" name="Picture 2" descr="Egy fakeret kilenc kis, kézzel színezett litográfiát tartalmaz a Bristol-i Blaise Hamlet nyaralókró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13" y="1772816"/>
            <a:ext cx="9132288" cy="513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11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188640"/>
            <a:ext cx="8558753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Blaise-kastélyház</a:t>
            </a:r>
            <a:endParaRPr lang="hu-H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William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(1758 –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1800)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Humphry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Repton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korszak vezető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tájépítésze: kert újjátervezése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Fájl:Blaisecastlehou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9350" y="1736332"/>
            <a:ext cx="7620000" cy="510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2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www.somersetfamilyadventures.com/wp-content/uploads/2023/01/IMG_5034-2-738x102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14627"/>
            <a:ext cx="4932040" cy="684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168856" y="119261"/>
            <a:ext cx="403244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Blaise-kastély egy gótikus stílusú </a:t>
            </a:r>
            <a:r>
              <a:rPr lang="hu-H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bolondvár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amelyet 1766-ban építettek a szurdok feletti dombon. A hely egykor egy vaskori hegyi erőd volt, később pedig egy római templom és egy középkori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templom.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fontAlgn="base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A kastély tökéletes helyen volt ahhoz, hogy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nagyszerű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kilátást nyújtson a Bristoli-csatorna mentén elhaladó hajókra.</a:t>
            </a:r>
          </a:p>
          <a:p>
            <a:pPr fontAlgn="base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Bár ma már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üres,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a Blaise kastély a XX. században is lakott volt. Nyaralónak és vendégek fogadására épült.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épületben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konyha és egy nagy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tölgyfaburkolatú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szalon is helyet kapott ólomüveg ablakokkal, faliszőnyegekkel és páncélruhákkal. Még Jane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Auston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is megemlítette a kastélyt a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Northanger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Abbey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című regényében, ahol „Anglia legszebb helyeként”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írja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le.</a:t>
            </a:r>
          </a:p>
        </p:txBody>
      </p:sp>
    </p:spTree>
    <p:extLst>
      <p:ext uri="{BB962C8B-B14F-4D97-AF65-F5344CB8AC3E}">
        <p14:creationId xmlns:p14="http://schemas.microsoft.com/office/powerpoint/2010/main" val="121822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ájl:Circular Cottage, Blaise Hamlet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6318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16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ájl: Dial Cottage at Blaise Hamlet Bristol England ar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17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ájl: Diamond Cottage, Blaise Hamlet-geograph.org.uk-22725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917" cy="687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04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ájl:Chaux - Maison de Surillants de la source de la Lo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72" y="894813"/>
            <a:ext cx="9150072" cy="596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230736" y="248481"/>
            <a:ext cx="8676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Claude-Nicolas Ledoux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1736– 1806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Chaux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ideális városához: A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Loue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forrásának felügyelőinek háza</a:t>
            </a:r>
          </a:p>
        </p:txBody>
      </p:sp>
    </p:spTree>
    <p:extLst>
      <p:ext uri="{BB962C8B-B14F-4D97-AF65-F5344CB8AC3E}">
        <p14:creationId xmlns:p14="http://schemas.microsoft.com/office/powerpoint/2010/main" val="245359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ájl: Dutch Cottage, Blaise Hamlet, Bristol közelében (földrajzi szám: 3847174)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1401" y="0"/>
            <a:ext cx="91554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78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ájl: Rose Cottage, Blaise Hamlet-geograph.org.uk-22726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096" cy="688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91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332656"/>
            <a:ext cx="4212468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Souls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Church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London</a:t>
            </a: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Nash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terve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alapján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1823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Kiemelkedő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körkörös tornyú előcsarnokát úgy alakították ki, hogy szemet gyönyörködtető emlékműként szolgáljon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Egyetlen oszlopköz szélességében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egy sokkal visszahúzódóbb főtemplomhoz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kapcsolódik.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sajátos torony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tizenhét homorú oldalból áll, amelyeket korinthoszi oszlopok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peripteroszai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vesznek körül ,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és két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különálló szakaszt alkotnak.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17410" name="Picture 2" descr="Fájl:The Church of All Souls, Langham Place (599085763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-18647"/>
            <a:ext cx="4362480" cy="687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17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Wonderful exterior, rather uninspired interi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694" cy="686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53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gazán kedves ember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179512" y="188640"/>
            <a:ext cx="194421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egyik történelmi érdekesség, hogy az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Souls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rektorát nem az anglikán egyház, hanem a miniszterelnök nevezi ki a Downing Street 10. szám alatti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Koronakinevezési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Bizottságon keresztül.</a:t>
            </a:r>
          </a:p>
        </p:txBody>
      </p:sp>
      <p:pic>
        <p:nvPicPr>
          <p:cNvPr id="4" name="Picture 4" descr="&quot;Nashional Taste&quot;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1965" y="3837660"/>
            <a:ext cx="2241249" cy="29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65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27584" y="620688"/>
            <a:ext cx="777686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Nash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Királyi nyaraló</a:t>
            </a:r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(1815–1818;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Brighton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). Indiai stílusban épített különcködően egyéni, a szokatlanságával meghökkentő mesepalota. Festői tömegét finoman ívelő hagymasisakok, szeszélyes formájú ablakok, a törékenységig könnyed hatású loggiák, karcsú öntöttvas oszlopokon nyugvó erkélyek, dekoratív pártázatok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gazdagítják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Brighton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ma Anglia legnagyobb üdülőhelye, mely az 1780-as évektől kezdett halászfaluból várossá fejlődni s az uralkodó család tengerparti menedéke lett.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1804-ban 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William </a:t>
            </a:r>
            <a:r>
              <a:rPr lang="hu-HU" sz="2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Porden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építészt bízták meg egy lovarda és istálló terveivel, mely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indo-szaracén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stílusban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épült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meg.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Az akkor divatos klasszicizáló stílussal szemben indiai palotára hasonlító épületet szeretett volna a régens herceg, a későbbi IV. György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27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692696"/>
            <a:ext cx="849694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Nash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1815-18 között tervezte át arra, ami ma is látható: egy fantasztikus,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orientalizáló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stílusú nyaralóvá. Az uralkodó megbízásából és kénye kedve szerint született ez a ma is álló, látogatók tömegeit vonzó tengerparti épületegyüttes a körülötte lévő gyönyörű parkkal. A ritmikus homlokzattal, hagymakupolával, áttört felületekkel bíró, iszlám építészetre emlékeztető egzotikus épület akkor Európában egészen újszerűnek számított.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Nash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század második évtizedében tervezte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Brightonba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a Királyi Pavilont. Valóban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egyedi alkotás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semmihez sem volt hasonló. A hely a királyi család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pihenõhelye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volt,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 valami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különlegesre volt szükség. Az Indiáról,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India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építészetérõl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készült kiadványok, grafikák eljuttatták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szigetországba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mesés kelet titkait.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88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blogger.googleusercontent.com/img/b/R29vZ2xl/AVvXsEizqFmtrZTipEXwZNKIpo1MHCfMeyqeoq6fAsKIgDey04v6CbEoPB04_mqNHxt8hhX-AiPIA_ZwgjUGoUKLDWIhC2k7kT3wukgSNYN8MwLanAGdVLJP10UrCLEDpZl_MaYvXDngjwNrFlsg/s640/IMG_02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992" cy="687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49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116632"/>
            <a:ext cx="849694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zeneteremben a muzsikaimádó György saját zenekara játékával fogadta a látogatóit.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Kilenc lótuszt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formázó csillár világítja meg a termet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fontAlgn="base"/>
            <a:endParaRPr lang="hu-HU" dirty="0"/>
          </a:p>
        </p:txBody>
      </p:sp>
      <p:pic>
        <p:nvPicPr>
          <p:cNvPr id="3074" name="Picture 2" descr="https://www.magusmuhely.hu/wp-content/uploads/nash-brighton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272475"/>
            <a:ext cx="8398376" cy="565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620688"/>
            <a:ext cx="8496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alaprajzi elrendezés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érezhetõen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funkcionális volt.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Reprezentatív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belsõ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tere és tömegformálása is additív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jellegû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volt, mindehhez a környezettel való laza kapcsolat járult. Bár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mindez valamennyi jobb korabeli villaépület, kastély sajátja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volt, </a:t>
            </a:r>
            <a:r>
              <a:rPr lang="hu-H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az indiai, vagy az annak tartott stílus korlátlan</a:t>
            </a:r>
          </a:p>
          <a:p>
            <a:r>
              <a:rPr lang="hu-H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érvényesülése a </a:t>
            </a:r>
            <a:r>
              <a:rPr lang="hu-HU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külsõben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azonban tanulságos.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Feltehetõen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</a:t>
            </a:r>
          </a:p>
          <a:p>
            <a:r>
              <a:rPr lang="hu-H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mesterségbeli tudás kellett a hagymakupolák megszerkesztéséhez,</a:t>
            </a:r>
          </a:p>
          <a:p>
            <a:r>
              <a:rPr lang="hu-H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gótika finomságához hasonlítható homlokzatokhoz.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Jelezte,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hogy már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Nash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korában megszületett az az építészeti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virtuozitás, mely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meggyõzõen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tudott bánni a választott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formaelemekkel</a:t>
            </a:r>
            <a:r>
              <a:rPr lang="hu-H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 választás még egységes volt, egy bizonyos</a:t>
            </a:r>
          </a:p>
          <a:p>
            <a:r>
              <a:rPr lang="hu-H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épülethez egy bizonyos stílust választottak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. Az épület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szimbolikus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értékû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volt egészében és részleteiben. A</a:t>
            </a:r>
          </a:p>
          <a:p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konyhabelsõben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megformált pálmafa formájú oszlopoktól kezdve a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hagymakupolás sziluettig ugyanazt a célt szolgálta: egy kis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indiai hangulatot varázsolni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pihenõ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királynak.</a:t>
            </a:r>
          </a:p>
        </p:txBody>
      </p:sp>
    </p:spTree>
    <p:extLst>
      <p:ext uri="{BB962C8B-B14F-4D97-AF65-F5344CB8AC3E}">
        <p14:creationId xmlns:p14="http://schemas.microsoft.com/office/powerpoint/2010/main" val="295324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ájl:Crystal Palace – Viktória királynő megnyitja a Nagy Kiállítá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863251"/>
            <a:ext cx="8316416" cy="601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23528" y="260648"/>
            <a:ext cx="8424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Palace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1851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Joseph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Paxton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Owen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Jones</a:t>
            </a:r>
            <a:endParaRPr lang="hu-HU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4612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755576" y="1484784"/>
            <a:ext cx="741682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bankett terem 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Jones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művész képzeletét dicséri.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IV. György /1762-1830/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nem fukarkodott rangját és vagyonát prezentáló enteriőrök létrehozásával. A kínai életképekkel megfestett terem pazar ünnepléseknek, akár 70 fogásos vacsoráknak volt színtere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mennyezeti kupola közepéről egy lenyűgöző, ezüstözött sárkány karmaiból csüngő csillár pompázik, mely 30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láb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9,15 m) magas és 1 tonna súlyú. A csilláron további hat kisebb üveg lótuszkelyhen hat kisebb sárkány lehelete árad keresztül. Az egész tér akár egy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fantázia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világ.</a:t>
            </a:r>
          </a:p>
        </p:txBody>
      </p:sp>
    </p:spTree>
    <p:extLst>
      <p:ext uri="{BB962C8B-B14F-4D97-AF65-F5344CB8AC3E}">
        <p14:creationId xmlns:p14="http://schemas.microsoft.com/office/powerpoint/2010/main" val="68237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magusmuhely.hu/wp-content/uploads/nash-brighton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6" y="520544"/>
            <a:ext cx="9171424" cy="633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10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Fotók Művkör\2022.09.22.Matisse, Ip.Műv.Múzeum\20220922_13572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869182" y="869180"/>
            <a:ext cx="6858000" cy="511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Fotók Művkör\2022.09.22.Matisse, Ip.Műv.Múzeum\20220922_13574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794111" y="1503549"/>
            <a:ext cx="6847857" cy="38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8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Fotók Művkör\2022.09.22.Matisse, Ip.Műv.Múzeum\20220922_14413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529522" y="1506803"/>
            <a:ext cx="6888245" cy="38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Fotók Művkör\2022.09.22.Matisse, Ip.Műv.Múzeum\20220922_14410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763165" y="1477166"/>
            <a:ext cx="6887468" cy="387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14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Fotók Művkör\2022.09.22.Matisse, Ip.Műv.Múzeum\20220922_14431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519748" y="1486278"/>
            <a:ext cx="6930261" cy="389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Fotók Művkör\2022.09.22.Matisse, Ip.Műv.Múzeum\20220922_14415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694099" y="1408101"/>
            <a:ext cx="6975873" cy="392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34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331640" y="1052736"/>
            <a:ext cx="66967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magyarok keleti eredetét valló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Lechner Ödön 1889-ben Zsolnay Vilmossal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járt Angliában –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Kensington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(ma Victoria and Albert) Múzeumban ahol keleti kerámiákat, elsősorban az indiai díszítő elemeket tanulmányoztak.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Megtekintették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Brightoni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palotát is. Lechner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valószínűleg felhasználta az itt szerzett ismereteit.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Iparművészeti Múzeum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(1893-96) épületének kupolái, külső és belső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indoiszlám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díszítései talán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Brightoni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emlékekből is születtek.</a:t>
            </a:r>
          </a:p>
        </p:txBody>
      </p:sp>
    </p:spTree>
    <p:extLst>
      <p:ext uri="{BB962C8B-B14F-4D97-AF65-F5344CB8AC3E}">
        <p14:creationId xmlns:p14="http://schemas.microsoft.com/office/powerpoint/2010/main" val="185571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79249"/>
            <a:ext cx="914400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Nash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fõmûve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mely máig is a halhatatlanok közé emeli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London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város rekonstrukciójában való részvétele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volt. Rekonstrukciót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kell mondani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mert a középkori településszerkezet nem volt képes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világbirodalom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központjaként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mûködõ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fõváros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reprezentációjának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kiszolgálására, s komoly építési munkák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kezdõdtek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annak átépítésére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Ekkor már létezett Párizs sugárútjainak példája, s az európai városokban,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Rómától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Szentpétárvárig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hasonló gonddal küzdöttek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Nash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elsõsorban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az építészeti formálásban vett részt.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útvonalat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kísérõ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épületek a historizmus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szabályainak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megfelelõen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térfalszerûen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magasodtak. A kiemelt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keresztutcák csatlakozásánál </a:t>
            </a:r>
            <a:r>
              <a:rPr lang="hu-H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terek </a:t>
            </a:r>
            <a:r>
              <a:rPr lang="hu-HU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képzõdtek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melyek </a:t>
            </a:r>
            <a:r>
              <a:rPr lang="hu-H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többnyire </a:t>
            </a:r>
            <a:r>
              <a:rPr lang="hu-H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centrális kialakításúak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voltak. Az útvonal mentén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fellazuló városszerkezetet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követve ezek a terek egyre könnyedebb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formájúak lettek. Sajátos angol útvonalszervezés alakult ki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melynek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gyökere valahol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bath-i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hu-H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circus</a:t>
            </a:r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hu-H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crescent</a:t>
            </a:r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épületek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megszületésénél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keresendõ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. Az ismert térformákhoz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London esetében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hu-H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square</a:t>
            </a:r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és a </a:t>
            </a:r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hu-H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terrace</a:t>
            </a:r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járult. Az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elõbbi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többnyire négyzetes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zártsorú épületekkel határolt tér, az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utóbbi zöldterületre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tájolt, általában egyenes,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sorházszerûen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kialakított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épülettömeg. A londoni sajátosságot 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valamennyi térforma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céltudatos felhasználása jelentette úgy, hogy a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zártabb, merevebb tér a belvárosi oldalon, a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sûrûbb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beépítésben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a lazább, zöldterületre tájolható épület pedig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Regent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's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Parkra nézett.</a:t>
            </a:r>
          </a:p>
        </p:txBody>
      </p:sp>
    </p:spTree>
    <p:extLst>
      <p:ext uri="{BB962C8B-B14F-4D97-AF65-F5344CB8AC3E}">
        <p14:creationId xmlns:p14="http://schemas.microsoft.com/office/powerpoint/2010/main" val="412936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i0.wp.com/photos1.blogger.com/blogger/3518/3640/400/395px-Regent_St_Horwood_1819_ed_edited.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72" y="1"/>
            <a:ext cx="45262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Fájl:London - Piccadilly Circus - Regent Stree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076" y="0"/>
            <a:ext cx="5501923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81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332656"/>
            <a:ext cx="864096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Strawberry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Hill </a:t>
            </a:r>
            <a:endParaRPr lang="hu-H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első fontos, gótikus formakincsű világi épület</a:t>
            </a:r>
            <a:r>
              <a:rPr lang="hu-HU" sz="2000" dirty="0"/>
              <a:t>.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katedrálisok számos külső részletét beépítette a ház belsejébe. Külsőleg úgy tűnt, hogy két uralkodó stílus „keveredett”; 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tornyos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kastélyokra épülő stílus, valamint a gótikus katedrálisokra épülő stílus boltíves ablakokkal és ólomüvegekkel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Az épületek a Szent Pál-székesegyház, VII. Henrik kápolnája a westminsteri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apátság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és a firenzei Uffizi mintájára készültek.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épület a középkori székesegyházhoz hasonlóan alakult ki az idők során, kezdettől fogva nem volt rögzített terv.</a:t>
            </a:r>
          </a:p>
          <a:p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Horatio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Walpole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Orford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4. grófja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/1717-1797/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angol író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művészettörténész.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Maradandó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építészeti alkotása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otthona, amelyet 1749-től épített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Twickenhamben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Londontól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délnyugatra, és amely akkoriban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Temzére nézett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. Itt elevenítette fel a gótikus stílust sok évtizeddel viktoriánus utódai előtt. Ez 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fantáziadús neogótikus összeállítás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új építészeti irányzatot indított el.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Strawberry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Hill gótikus építészeti stílus rövid időre népszerűvé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vált.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8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9512" y="1053317"/>
            <a:ext cx="3429400" cy="29854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cs typeface="Arial" pitchFamily="34" charset="0"/>
              </a:rPr>
              <a:t>John </a:t>
            </a:r>
            <a:r>
              <a:rPr kumimoji="0" lang="hu-HU" altLang="hu-HU" sz="2400" b="1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cs typeface="Arial" pitchFamily="34" charset="0"/>
              </a:rPr>
              <a:t>Giles</a:t>
            </a:r>
            <a:r>
              <a:rPr kumimoji="0" lang="hu-HU" altLang="hu-HU" sz="2400" b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hu-HU" altLang="hu-HU" sz="2400" b="1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cs typeface="Arial" pitchFamily="34" charset="0"/>
              </a:rPr>
              <a:t>Eccardt</a:t>
            </a:r>
            <a:r>
              <a:rPr kumimoji="0" lang="hu-HU" altLang="hu-HU" sz="2000" b="1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000" b="1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cs typeface="Arial" pitchFamily="34" charset="0"/>
              </a:rPr>
              <a:t>(1720 </a:t>
            </a:r>
            <a:r>
              <a:rPr kumimoji="0" lang="hu-HU" altLang="hu-HU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körül</a:t>
            </a:r>
            <a:r>
              <a:rPr kumimoji="0" lang="hu-HU" altLang="hu-HU" sz="2000" b="1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itchFamily="34" charset="0"/>
                <a:cs typeface="Arial" pitchFamily="34" charset="0"/>
              </a:rPr>
              <a:t> –  1779 körül)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Horace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Walpole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hu-HU" altLang="hu-HU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1754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00" b="1" dirty="0" smtClean="0">
                <a:latin typeface="Arial" pitchFamily="34" charset="0"/>
                <a:cs typeface="Arial" pitchFamily="34" charset="0"/>
              </a:rPr>
              <a:t>Olaj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39,4 cm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x 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31,8 cm </a:t>
            </a:r>
            <a:r>
              <a:rPr kumimoji="0" lang="hu-HU" altLang="hu-HU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National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Portrait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Gallery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Kiállítva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Strawberry Hill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Trustban</a:t>
            </a:r>
            <a:endParaRPr kumimoji="0" lang="hu-HU" altLang="hu-HU" sz="2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1" name="Picture 3" descr="Fájl: Horace Walpole, John Giles Eccar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0"/>
            <a:ext cx="5508104" cy="690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08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árizsi Pompidou Központ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179512" y="0"/>
            <a:ext cx="30861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Párizs</a:t>
            </a: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Pompidou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Központ</a:t>
            </a:r>
            <a:endParaRPr lang="hu-HU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8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A 18. századi Eperdombon öt új otthoni szoba most először nyílik meg a nagyközönség előtt.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611560" y="404664"/>
            <a:ext cx="3212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Strawberry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Hill 1750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4886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144001" cy="686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57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ájl: Strawberry Hill House Chimneys 6 (2929508076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85750"/>
            <a:ext cx="9144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13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ájl: Strawberry Hill House, Greater London (2709520483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05724" y="10656"/>
            <a:ext cx="9549724" cy="68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24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ájl: Strawberry Hill House, Greater London (26763198274)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311640" cy="687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40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ájl: Strawberry Hill House Interior 11 (2963483844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8024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39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ájl: Strawberry Hill House 2011-ben 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1157" cy="68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52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ájl: Strawberry Hill House Library 2 (29302149773)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68454" cy="688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540731" y="5618754"/>
            <a:ext cx="49685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mennyezetet </a:t>
            </a:r>
            <a:r>
              <a:rPr lang="hu-H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Walpole</a:t>
            </a:r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könyvespolcokat pedig a </a:t>
            </a:r>
            <a:r>
              <a:rPr lang="hu-H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Chute</a:t>
            </a:r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tervezte, és a Szent Pál-székesegyház kórus standjain alapultak</a:t>
            </a:r>
          </a:p>
        </p:txBody>
      </p:sp>
    </p:spTree>
    <p:extLst>
      <p:ext uri="{BB962C8B-B14F-4D97-AF65-F5344CB8AC3E}">
        <p14:creationId xmlns:p14="http://schemas.microsoft.com/office/powerpoint/2010/main" val="396972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ájl: Strawberry Hill House, Greater London (26763205394)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78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perdomb elveszett kincsei, Galéria, Horace Walpole, gótikus belső tér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81388"/>
            <a:ext cx="9144000" cy="694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43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arametric-architecture.com/wp-content/uploads/2023/01/KAFD-metro-station-1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8848" y="2392679"/>
            <a:ext cx="9222848" cy="363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624840" y="620688"/>
            <a:ext cx="51764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Zaha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Hadid /1950-2016/</a:t>
            </a: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KAFD Metróállomás</a:t>
            </a:r>
          </a:p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Városnegyed, Rijád, Szaúd-Arábia</a:t>
            </a:r>
          </a:p>
        </p:txBody>
      </p:sp>
    </p:spTree>
    <p:extLst>
      <p:ext uri="{BB962C8B-B14F-4D97-AF65-F5344CB8AC3E}">
        <p14:creationId xmlns:p14="http://schemas.microsoft.com/office/powerpoint/2010/main" val="142791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ájl: Adams kandalló a Strawberry Hill House-b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431849" cy="697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539552" y="548680"/>
            <a:ext cx="3039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Adams kandalló</a:t>
            </a:r>
          </a:p>
        </p:txBody>
      </p:sp>
    </p:spTree>
    <p:extLst>
      <p:ext uri="{BB962C8B-B14F-4D97-AF65-F5344CB8AC3E}">
        <p14:creationId xmlns:p14="http://schemas.microsoft.com/office/powerpoint/2010/main" val="7856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ájl: Kandalló az eperhegyi házná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-28950"/>
            <a:ext cx="6084168" cy="687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79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hell ülé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-88128"/>
            <a:ext cx="6833705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32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9260820"/>
              </p:ext>
            </p:extLst>
          </p:nvPr>
        </p:nvGraphicFramePr>
        <p:xfrm>
          <a:off x="4114800" y="3032125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4" name="Bemutató" showAsIcon="1" r:id="rId3" imgW="914400" imgH="792360" progId="PowerPoint.Show.8">
                  <p:embed/>
                </p:oleObj>
              </mc:Choice>
              <mc:Fallback>
                <p:oleObj name="Bemutató" showAsIcon="1" r:id="rId3" imgW="914400" imgH="792360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3032125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606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99592" y="692696"/>
            <a:ext cx="748883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neogótika (tehát a csúcsíves stílus) Nagy-Britanniában lényegében hangsúlyosabb szerepű a 19. századi újjászülető stílusok közül, mint </a:t>
            </a:r>
            <a:r>
              <a:rPr lang="hu-H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máshol.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még Spanyolországban kiemelkedő ennek a stílusirányzatnak a szerepe), de ebből az állításból nem kell messzemenő következtetéseket levonni.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Ugyanis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rengeteg neoreneszánsz, neobarokk és egyéb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neostílusú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épület </a:t>
            </a:r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„fogant”,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és ezek többségben is vannak.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Azonban </a:t>
            </a:r>
            <a:r>
              <a:rPr lang="hu-H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parlament, a városházák, néhány további fontos középület és a templomok főleg a gót újjászületés jegyében születtek.</a:t>
            </a:r>
          </a:p>
        </p:txBody>
      </p:sp>
    </p:spTree>
    <p:extLst>
      <p:ext uri="{BB962C8B-B14F-4D97-AF65-F5344CB8AC3E}">
        <p14:creationId xmlns:p14="http://schemas.microsoft.com/office/powerpoint/2010/main" val="259732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260648"/>
            <a:ext cx="8712968" cy="726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London, Parlament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hu-H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Westminster-palota</a:t>
            </a: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elnevezés valójában két, ugyanazon a helyen álló építményre is vonatkozik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Nagy-Britannia és Észak-Írország </a:t>
            </a:r>
            <a:r>
              <a:rPr lang="hu-H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Egyesült </a:t>
            </a:r>
            <a:r>
              <a:rPr lang="hu-H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Királyság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parlamentjének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épülete, ahol a parlament két háza,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Lordok Háza 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és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Képviselőház tartja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üléseit. 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középkorban épült </a:t>
            </a:r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Old Palace (régi palota)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1834-ben leégett, ennek helyére épült a ma is álló </a:t>
            </a:r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New Palace (új palota)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. Az új palota megőrizte eredeti címét, ma is a ceremoniális alkalmakra szolgáló királyi rezidenciaként szolgál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Megmaradt a Westminster-terem, az 1520-as évek kerengőinek egy része és a Szent István-kápolna alsó szintje (a mai Szent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Mária-alkápolna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).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000" dirty="0" smtClean="0"/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megmaradt gótikus részek adták a stiláris kulcsot, hogy milyen stílusban célszerű megépíteni az új együttest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palota újjáépítésére kiírt pályázatot késő gótikus stílusú tervével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Charles Barry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/1795-1860/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építész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nyerte meg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régi palota maradványait a különálló Ékszertorony kivételével belefoglalták a sokkal nagyobb újba, mely két sor belső udvar körül szimmetrikusan elrendezett 1100 szobát tartalmaz.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12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260648"/>
            <a:ext cx="8496944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Westminster 1834-ben leégett palotája helyett, a megmaradt középkori részek felhasználásával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 Charles Barry és Augustus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Welby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Pugin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/1812-1852/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tervei szerint épült, 1837-től 1852-ig. Csak a részletképzés romantikus, de olyan színvonalon, hogy az összképet döntően ez határozza meg.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gótizáló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architektúrát 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Augustus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Welby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Northmore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Pugin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tervezte. A romantikus kor e késői változatában, a függélyes (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Perpendicular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gótikában vélte felfedezni az angol nemzeti stílust.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Pugin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ezt alkalmazta a Parlament épületén.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Pugin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korai korszakában főleg </a:t>
            </a:r>
            <a:r>
              <a:rPr lang="hu-H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angol kései csúcsíves stílust, az úgynevezett függélyes gótikát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kedvelte, melynek lényege, hogy egymást merőlegesen metsző vízszintes és függőleges bordák tagolják a nyílásokat, táblás burkolat látványát keltve – ebben a stílusban rajzolta meg az új Parlament terveit is. Ugyanakkor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Parlament </a:t>
            </a:r>
            <a:r>
              <a:rPr lang="hu-H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neoreneszánsz alaprajza miatt eklektikusnak mondható,</a:t>
            </a:r>
            <a:r>
              <a:rPr lang="hu-H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tehát nem kizárólag a gótika formakincséből válogatott az építészpáros. </a:t>
            </a:r>
          </a:p>
          <a:p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02921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ájl: Westminsterpalatset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5658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39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2743149"/>
              </p:ext>
            </p:extLst>
          </p:nvPr>
        </p:nvGraphicFramePr>
        <p:xfrm>
          <a:off x="3878263" y="3119438"/>
          <a:ext cx="1385887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8" name="Csomagoló felületobjektum" showAsIcon="1" r:id="rId3" imgW="1385280" imgH="618480" progId="Package">
                  <p:embed/>
                </p:oleObj>
              </mc:Choice>
              <mc:Fallback>
                <p:oleObj name="Csomagoló felületobjektum" showAsIcon="1" r:id="rId3" imgW="1385280" imgH="618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78263" y="3119438"/>
                        <a:ext cx="1385887" cy="619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970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1772816"/>
            <a:ext cx="41044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Óratornya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mely fő harangja után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BIG BEN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néven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vált híressé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/ ez a harang neve/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London és általában Anglia egyik legmeghatározóbb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jelképe.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Amikor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elkészült ,1864,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legnagyobb óra volt, és jelenleg is (2022) a legnagyobb mechanikus óra a világon</a:t>
            </a:r>
            <a:r>
              <a:rPr lang="hu-HU" sz="2000" dirty="0"/>
              <a:t>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Fájl:Bigben2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9" y="-15703"/>
            <a:ext cx="4499992" cy="690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53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alaxy SOHO Beijing, ZHA (2012)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008" y="772317"/>
            <a:ext cx="9176008" cy="611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9128" y="151775"/>
            <a:ext cx="88344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Galaxy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Soho, irodai, kiskereskedelmi szórakoztató központ</a:t>
            </a: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Peking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97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260648"/>
            <a:ext cx="8496944" cy="3214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Westminster-terem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000" dirty="0"/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függélyes gótikus stílusú</a:t>
            </a:r>
            <a:r>
              <a:rPr lang="hu-HU" sz="2000" dirty="0"/>
              <a:t>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Westminster-terem az egyik legrégebbi része az együttesnek: a 11. századból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1097-99 között épült II. Vilmos, Hódító Vilmos fia uralkodása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alatt. 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Jelenlegi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formája a 14. században készült, azonban szinte minden itt látható kőművesmunka a 19. századból származik. A világ legnagyobb nyeregfa tetőzete borítja a teret, ezen mennyezetet fa angyalszobrok díszítik:</a:t>
            </a:r>
          </a:p>
        </p:txBody>
      </p:sp>
      <p:sp>
        <p:nvSpPr>
          <p:cNvPr id="3" name="AutoShape 2" descr="https://www.woodawards.com/wp-content/uploads/2023/08/HR-PW.WH-Westminster-Hall-4-c-Thomas-Erskine-scale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4" descr="https://www.woodawards.com/wp-content/uploads/2023/08/HR-PW.WH-Westminster-Hall-4-c-Thomas-Erskine-scaled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9952" y="3474901"/>
            <a:ext cx="5004048" cy="338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82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Angol Parlamen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343" y="332656"/>
            <a:ext cx="9269818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30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Westminster Hall történe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416" y="-26562"/>
            <a:ext cx="9179416" cy="688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0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548680"/>
            <a:ext cx="828092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Központi </a:t>
            </a:r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csarnok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épület centrális pontja a Központi csarnok és a felette álló torony, ami 91 méter magas, alatta nyolcszögletű terem található. Királyok és 19. századi politikusok egészalakos kőszobrai állnak a falak mellett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Híres itt a padlózat is, amely a nagyhírű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stoke-on-trent-i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keramikus cég, a jellegében és jelentőségében a mi Zsolnay gyárunkhoz hasonlítható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Minton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manufaktúra munkája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sz="2400" b="1" dirty="0" err="1" smtClean="0">
                <a:solidFill>
                  <a:srgbClr val="0070C0"/>
                </a:solidFill>
              </a:rPr>
              <a:t>Stoke-on-Trent</a:t>
            </a:r>
            <a:r>
              <a:rPr lang="hu-HU" sz="2400" b="1" dirty="0" smtClean="0">
                <a:solidFill>
                  <a:srgbClr val="0070C0"/>
                </a:solidFill>
              </a:rPr>
              <a:t>:</a:t>
            </a:r>
            <a:r>
              <a:rPr lang="hu-HU" sz="2000" b="1" dirty="0" smtClean="0"/>
              <a:t>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A 17. század óta a terület szinte kizárólag ipari méretű kerámiagyártásáról ismert.  A cserépedénygyártásra alkalmas szén és agyag helyi bősége a helyi fazekasipar korai (kezdetben korlátozott) fejlődéséhez vezetett. 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Közép Anglia.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46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ngol Parlament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1312" y="-8662"/>
            <a:ext cx="9165312" cy="690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08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11560" y="620688"/>
            <a:ext cx="770485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Lordok Háza és Királyi </a:t>
            </a:r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Galéria</a:t>
            </a:r>
          </a:p>
          <a:p>
            <a:endParaRPr lang="hu-H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Lordok Háza az egyik legnagyobb terem. Látványát a királyi dinasztia trónjainak együttese uralja, amik fölött tölgyfa baldachin áll réz kandeláberekkel. Falfestmények, királyi címerek és a legfontosabb lovagrendek címerei díszítik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Két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kép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napóleoni háborúk korából, melyek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trafalgári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és a waterlooi csatát ábrázolják. Daniel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Maclise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ezen képei az épületegyüttes legnagyobb festményei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padlózatot a már említett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Minton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cég által gyártott égetett kerámialapok burkolják, de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Pugin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tervezésében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szoborfülkékben aranyozott király- és királynőszobrok állnak.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egész épületbelső dekorációjának nagy részéért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Augustus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Welby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Pugin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volt a felelős. A bútorok, székek, asztalok az eredetileg bútorkészítőként tevékenykedő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Pugin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művei.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9350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ájl:Lords Chamber (State Opening 20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552" y="6112"/>
            <a:ext cx="102741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43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332656"/>
            <a:ext cx="874846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londoni </a:t>
            </a:r>
            <a:r>
              <a:rPr lang="hu-HU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 of Parlament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az 1835-tõl elkezdett,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Pugin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tervezte építkezés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hatására, a sorban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épülõ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európai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kormányzati épületek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példaképe lett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középkori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épületstruktúrához illesztett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bonyolult funkciójú épület már a politikai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élet minden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szintjét ki akarta szolgálni.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belsõ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udvarok rendszerével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városrésznyi beépítés minden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részén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megteremtõdhettek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szükséges munkakörülmények. 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helyiségek megközelítése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helyenként oldal, majd középfolyosós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rendszerrel történt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a középkori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kerengõk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gondolatát idézve. Itt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központi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tér,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Hall, csupán forgalomelosztó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jellegû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maradt.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kontinens többi híres parlamentje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például a </a:t>
            </a:r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bécsi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berlini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vagy a </a:t>
            </a:r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budapesti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késõbb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1875-tõl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századfordulóig épültek. Tisztább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alaprajzi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rendszerûek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lettek és talán jobb funkcionális megoldást is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nyújtottak. A klasszicizmust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képviselõ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Hansen, a neobarokk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építész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Wallot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és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neogót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formákat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idézõ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Steindl ugyanazt a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szimmetrikus alaprajzi elrendezést követte, ugyanúgy a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középtengelybe tette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fõbejáratot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. Az ilyen típusú épületek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funkcionális rendje a század végére már kialakult, s csupán a stílus lehetett változó.</a:t>
            </a:r>
          </a:p>
        </p:txBody>
      </p:sp>
    </p:spTree>
    <p:extLst>
      <p:ext uri="{BB962C8B-B14F-4D97-AF65-F5344CB8AC3E}">
        <p14:creationId xmlns:p14="http://schemas.microsoft.com/office/powerpoint/2010/main" val="391339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ájl: Palacio de Westminster, Abadia de Westminster és Igreja de Santa Margarida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8010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298349" y="3432800"/>
            <a:ext cx="2845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 Margit templom</a:t>
            </a:r>
            <a:endParaRPr lang="hu-HU" sz="20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788024" y="1999873"/>
            <a:ext cx="2757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Westminster apátság</a:t>
            </a:r>
            <a:endParaRPr lang="hu-HU" sz="20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95536" y="2199928"/>
            <a:ext cx="25428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Westminster palota</a:t>
            </a:r>
          </a:p>
          <a:p>
            <a:r>
              <a:rPr lang="hu-HU" sz="20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Parlament</a:t>
            </a:r>
            <a:endParaRPr lang="hu-HU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71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404664"/>
            <a:ext cx="8496944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Westminster Apátsági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templom</a:t>
            </a: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Anglikán vallás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Sok évszázadon át épült a brit koronázó főtemplom, a Westminster Apátsági templom, mely a Parlamenttel szemben áll. Eredete visszavezethető a 7. század elejéig. A 11-12. században épült az elődtemplom, melynek nagy részét lebontották III. Henrik nagyszabású átépítési programja keretében a 13. században. </a:t>
            </a:r>
            <a:r>
              <a:rPr lang="hu-H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megjelenése javarészt az angol gótika középső szakaszában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az úgynevezett </a:t>
            </a:r>
            <a:r>
              <a:rPr lang="hu-H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díszített gótika stílusában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született.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barokk építész </a:t>
            </a:r>
            <a:r>
              <a:rPr lang="hu-HU" sz="2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Hawksmoor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tervezte a két nyugati homlokzati tornyot, de gótikus formákkal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Sokat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nyert az épület azáltal, hogy a nagy, 19. századi restaurátor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 Gilbert Scott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1811 – </a:t>
            </a:r>
            <a:r>
              <a:rPr 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1878 </a:t>
            </a:r>
            <a:r>
              <a:rPr lang="hu-HU" sz="2000" dirty="0" smtClean="0"/>
              <a:t>)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számos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gótikánál későbbi stílusú részt elbontott, és a mögöttük megtalált gótikus formákat ismét láthatóvá tette. Meglepő módon, az épület nagy részét nem angol, hanem francia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caeni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tuffeaui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kövekből faragták ki. </a:t>
            </a:r>
            <a:r>
              <a:rPr lang="hu-H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0018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19674</TotalTime>
  <Words>2611</Words>
  <Application>Microsoft Office PowerPoint</Application>
  <PresentationFormat>Diavetítés a képernyőre (4:3 oldalarány)</PresentationFormat>
  <Paragraphs>350</Paragraphs>
  <Slides>134</Slides>
  <Notes>6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134</vt:i4>
      </vt:variant>
    </vt:vector>
  </HeadingPairs>
  <TitlesOfParts>
    <vt:vector size="137" baseType="lpstr">
      <vt:lpstr>Office-téma</vt:lpstr>
      <vt:lpstr>Bemutató</vt:lpstr>
      <vt:lpstr>Csomagoló felületobjektum</vt:lpstr>
      <vt:lpstr>Romantika  Építészet Európa 19. század 1.rész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Romantika  Építészet Európa</dc:title>
  <dc:creator>Judit</dc:creator>
  <cp:lastModifiedBy>Judit</cp:lastModifiedBy>
  <cp:revision>183</cp:revision>
  <dcterms:created xsi:type="dcterms:W3CDTF">2024-05-23T00:06:22Z</dcterms:created>
  <dcterms:modified xsi:type="dcterms:W3CDTF">2024-07-12T13:54:24Z</dcterms:modified>
</cp:coreProperties>
</file>