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391" r:id="rId4"/>
    <p:sldId id="380" r:id="rId5"/>
    <p:sldId id="396" r:id="rId6"/>
    <p:sldId id="397" r:id="rId7"/>
    <p:sldId id="401" r:id="rId8"/>
    <p:sldId id="398" r:id="rId9"/>
    <p:sldId id="399" r:id="rId10"/>
    <p:sldId id="460" r:id="rId11"/>
    <p:sldId id="461" r:id="rId12"/>
    <p:sldId id="462" r:id="rId13"/>
    <p:sldId id="393" r:id="rId14"/>
    <p:sldId id="392" r:id="rId15"/>
    <p:sldId id="403" r:id="rId16"/>
    <p:sldId id="545" r:id="rId17"/>
    <p:sldId id="544" r:id="rId18"/>
    <p:sldId id="402" r:id="rId19"/>
    <p:sldId id="404" r:id="rId20"/>
    <p:sldId id="405" r:id="rId21"/>
    <p:sldId id="407" r:id="rId22"/>
    <p:sldId id="406" r:id="rId23"/>
    <p:sldId id="394" r:id="rId24"/>
    <p:sldId id="409" r:id="rId25"/>
    <p:sldId id="408" r:id="rId26"/>
    <p:sldId id="410" r:id="rId27"/>
    <p:sldId id="395" r:id="rId28"/>
    <p:sldId id="324" r:id="rId29"/>
    <p:sldId id="439" r:id="rId30"/>
    <p:sldId id="440" r:id="rId31"/>
    <p:sldId id="441" r:id="rId32"/>
    <p:sldId id="442" r:id="rId33"/>
    <p:sldId id="443" r:id="rId34"/>
    <p:sldId id="451" r:id="rId35"/>
    <p:sldId id="444" r:id="rId36"/>
    <p:sldId id="452" r:id="rId37"/>
    <p:sldId id="450" r:id="rId38"/>
    <p:sldId id="449" r:id="rId39"/>
    <p:sldId id="446" r:id="rId40"/>
    <p:sldId id="448" r:id="rId41"/>
    <p:sldId id="453" r:id="rId42"/>
    <p:sldId id="454" r:id="rId43"/>
    <p:sldId id="445" r:id="rId44"/>
    <p:sldId id="447" r:id="rId45"/>
    <p:sldId id="546" r:id="rId46"/>
    <p:sldId id="552" r:id="rId47"/>
    <p:sldId id="547" r:id="rId48"/>
    <p:sldId id="548" r:id="rId49"/>
    <p:sldId id="549" r:id="rId50"/>
    <p:sldId id="550" r:id="rId51"/>
    <p:sldId id="551" r:id="rId5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6C49E-9FE8-4DD0-A737-A6129C84D6F3}" type="datetimeFigureOut">
              <a:rPr lang="hu-HU" smtClean="0"/>
              <a:t>2024. 07. 28.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8E29C-0794-46C3-A0F1-38718B8121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786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359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828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552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096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557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699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838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347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561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744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529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DBA89-05B7-4EC7-8433-5FDE3FFE7E47}" type="datetimeFigureOut">
              <a:rPr lang="hu-HU" smtClean="0"/>
              <a:t>2024. 07. 28.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905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flamboyant#French" TargetMode="External"/><Relationship Id="rId2" Type="http://schemas.openxmlformats.org/officeDocument/2006/relationships/hyperlink" Target="https://en.wikipedia.org/wiki/French_languag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Renaissance" TargetMode="External"/><Relationship Id="rId4" Type="http://schemas.openxmlformats.org/officeDocument/2006/relationships/hyperlink" Target="https://en.wikipedia.org/wiki/Gothic_architectur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uis_XIII_of_France" TargetMode="External"/><Relationship Id="rId7" Type="http://schemas.openxmlformats.org/officeDocument/2006/relationships/hyperlink" Target="https://en.wikipedia.org/wiki/Ch%C3%A2teau_du_Haut-Koenigsbourg" TargetMode="External"/><Relationship Id="rId2" Type="http://schemas.openxmlformats.org/officeDocument/2006/relationships/hyperlink" Target="https://en.wikipedia.org/wiki/Ch%C3%A2teau_de_Couc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Wilhelm_II,_German_Emperor" TargetMode="External"/><Relationship Id="rId5" Type="http://schemas.openxmlformats.org/officeDocument/2006/relationships/hyperlink" Target="https://en.wikipedia.org/wiki/Neuschwanstein_Castle" TargetMode="External"/><Relationship Id="rId4" Type="http://schemas.openxmlformats.org/officeDocument/2006/relationships/hyperlink" Target="https://en.wikipedia.org/wiki/Ludwig_II_of_Bavaria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PowerPoint_Presentation1.pptx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1476672" y="184482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Romantika 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Építészet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Európa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 század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2.rész.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 descr="20240627_11465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90022" y="1404021"/>
            <a:ext cx="6981092" cy="39268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/>
          <p:cNvSpPr txBox="1"/>
          <p:nvPr/>
        </p:nvSpPr>
        <p:spPr>
          <a:xfrm>
            <a:off x="539552" y="623731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szaju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28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ugÃ¨ne Delacroix, falfestmÃ©ny ciklus a Szent angyalok kÃ¡polnÃ¡jÃ¡ban, Saint-Sulpice templom, PÃ¡rizs (fotÃ³: Steven Zucker, CC BY-NC-SA 2.0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373" y="1700811"/>
            <a:ext cx="9175373" cy="51571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0" y="188640"/>
            <a:ext cx="8964484" cy="16312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</a:t>
            </a:r>
            <a:r>
              <a:rPr lang="hu-HU" sz="20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Szent Angyalok kápolnájá</a:t>
            </a: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t díszíti a csodálatos, késő barokk stílusú templomban, a Saint-Sulpice-ben a három festmény. Ebben a meglehetősen szűk helyiségben Delacroix bibliai tárgyakat ábrázolt két hatalmas falfestményen,  és egy nagy a mennyezeten.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6032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zent angyalok kÃ¡polna ferde nÃ©zete, Saint-Sulpice templom, PÃ¡rizs (fotÃ³: Steven Zucker, CC BY-NC-SA 2.0)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93832" y="0"/>
            <a:ext cx="9540749" cy="6957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43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int-Sulpice templom, PÃ¡rizs - JÃ¡kÃ³b birkÃ³zik az angyalral, HÃ©liodor kiÅ±zÃ©se a TemplombÃ³l Ã©s Szent MihÃ¡ly KÃ¼zdelem SÃ¡tÃ¡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824" y="0"/>
            <a:ext cx="9669487" cy="6957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4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404664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romantika közvetlenül, az irodalom és képzőművészet után,  az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1840-es évektől érezhető az építészetben. Főleg a templomépítésben idézték szívesen a középkort. Saját történelmük felé fordultak.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Hamarosan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több, egy és kéttornyos hagyományos templom készült, 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stílustisztaság igényével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Questel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(1807-1888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Nimes-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1835-ben tervezett, s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következõ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évtizedekben megépített, </a:t>
            </a:r>
          </a:p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Paul-nak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szentelt neoromán temploma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volt az egyik legkorábbi példa.</a:t>
            </a:r>
          </a:p>
          <a:p>
            <a:endParaRPr lang="hu-H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2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C. M. </a:t>
            </a:r>
            <a:r>
              <a:rPr lang="hu-HU" sz="24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Grégorie</a:t>
            </a:r>
            <a:r>
              <a:rPr lang="hu-HU" sz="2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(1791-1854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Perciertõl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tanult, s 1845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 1851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között felépített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Rouen-i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Saint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Ouen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stílustiszta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gótika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példája volt.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Gustave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Guérin</a:t>
            </a:r>
            <a:r>
              <a:rPr lang="hu-HU" sz="24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Tours-i</a:t>
            </a:r>
            <a:r>
              <a:rPr lang="hu-H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Saint </a:t>
            </a:r>
            <a:r>
              <a:rPr lang="hu-HU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Étienne</a:t>
            </a:r>
            <a:r>
              <a:rPr lang="hu-H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temploma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1869 és 1874 között ismét a román stílust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használta fel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70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religiana.com/sites/default/files/styles/hero_image/public/images/2021-03/5231.JPG?itok=XUtSoB-Z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4829"/>
            <a:ext cx="9177104" cy="688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691680" y="116632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Pál-templom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neoromán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1835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és 1849 között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épült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Charles-Auguste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Questel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építész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383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ájl:Abbatiale Saint-Ouen vue depuis la cathédrale Notre-Dame de Rou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849" y="764705"/>
            <a:ext cx="916284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260648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Rouen-i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Ouen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apátság </a:t>
            </a:r>
            <a:r>
              <a:rPr lang="hu-HU" sz="2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C. M. </a:t>
            </a:r>
            <a:r>
              <a:rPr lang="hu-HU" sz="24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Grégorie</a:t>
            </a:r>
            <a:r>
              <a:rPr lang="hu-HU" sz="2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(1791-1854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8798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ájl: Normandy Seine Rouen2 tango7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2276872"/>
            <a:ext cx="916225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619672" y="6926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Apátsági templom és egykori szerzetesek kollégiuma,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Rouen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Városháza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07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ájl: St-Ouen Apátság, Rouen Grégo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"/>
            <a:ext cx="9144000" cy="626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86529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Henri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Grégoire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projektjevaslata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roueni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Saint-Ouen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apátsági templom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felújítására Ny-i homlokzat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38073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Saint-Ouen-i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apátság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nyugati homlokzat soha nem készült el a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Középkorban.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jelenlegi szerkezet 1846 és 1851 között épült 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flamboyant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stílusban.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 descr="Fájl:Rouen Abbatiale Saint-Ouen Fassade Giebel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8858" y="1121688"/>
            <a:ext cx="76009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58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1600" y="980728"/>
            <a:ext cx="698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flamboyant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(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  <a:hlinkClick r:id="rId2" tooltip="francia nyelv"/>
              </a:rPr>
              <a:t>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  <a:hlinkClick r:id="rId2" tooltip="francia nyelv"/>
              </a:rPr>
              <a:t> francia </a:t>
            </a:r>
            <a:r>
              <a:rPr lang="hu-HU" sz="2000" b="1" i="1" dirty="0" err="1">
                <a:latin typeface="Arial" panose="020B0604020202020204" pitchFamily="34" charset="0"/>
                <a:cs typeface="Arial" panose="020B0604020202020204" pitchFamily="34" charset="0"/>
                <a:hlinkClick r:id="rId3" tooltip="wikt: flamboyant"/>
              </a:rPr>
              <a:t>flamboyant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  <a:hlinkClick r:id="rId4" tooltip="Gótikus építészet"/>
              </a:rPr>
              <a:t> "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  <a:hlinkClick r:id="rId4" tooltip="Gótikus építészet"/>
              </a:rPr>
              <a:t>flaming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  <a:hlinkClick r:id="rId4" tooltip="Gótikus építészet"/>
              </a:rPr>
              <a:t>" szóból) a gótikus építészet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 pazar díszítésű stílusa, amely a 15. században jelent meg Franciaországban és Spanyolországban, és egészen a 16. század közepéig és a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  <a:hlinkClick r:id="rId5" tooltip="Reneszánsz"/>
              </a:rPr>
              <a:t>reneszánsz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elejéig tartott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kidolgozott kőből készült nyomat borította mind a külső, mind a belső teret. Az ablakokat jellegzetes S-alakú ív díszítette. A falazott falfelület tovább csökkent, ahogy az ablakok még nagyobbak lettek.</a:t>
            </a:r>
          </a:p>
        </p:txBody>
      </p:sp>
    </p:spTree>
    <p:extLst>
      <p:ext uri="{BB962C8B-B14F-4D97-AF65-F5344CB8AC3E}">
        <p14:creationId xmlns:p14="http://schemas.microsoft.com/office/powerpoint/2010/main" val="141550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ájl:CsempeszkopacsHungar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59" y="89252"/>
            <a:ext cx="1655337" cy="22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ájl:Sainte Chapelle - Felső szint 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883588"/>
            <a:ext cx="159739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kirándulásokMŰVKÖR\2019Róma\Róma2019031923H.Anci\Róma2019031923\DSCF632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440178"/>
            <a:ext cx="2243531" cy="16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C:\Users\DELL\Downloads\Gmail\25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755" y="548680"/>
            <a:ext cx="2267744" cy="1700808"/>
          </a:xfrm>
          <a:prstGeom prst="rect">
            <a:avLst/>
          </a:prstGeom>
          <a:noFill/>
        </p:spPr>
      </p:pic>
      <p:pic>
        <p:nvPicPr>
          <p:cNvPr id="1032" name="Picture 8" descr="D:\kirándulásokMŰVKÖR\2023.09.23-24Schlosshof,Melk, Grafenegg\Magyarné Anna\Schloss2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8069" y="1381973"/>
            <a:ext cx="1249940" cy="16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kirándulásokMŰVKÖR\2023.09.23-24Schlosshof,Melk, Grafenegg\Makainé\IMG-346686b9c46af825157cdd640b3ae015-V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3063118"/>
            <a:ext cx="2033566" cy="9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kirándulásokMŰVKÖR\2024.04.16-18Szfvár,Veszprém, Pannonh.Tata,Majk\HnéAnciVeszprém, Panonnhalma, Székesfehérvár 24041618 Anci\20240417_180937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053" y="4797152"/>
            <a:ext cx="2373403" cy="17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 descr="20240512_124526"/>
          <p:cNvPicPr>
            <a:picLocks noGrp="1" noChangeAspect="1"/>
          </p:cNvPicPr>
          <p:nvPr isPhoto="1"/>
        </p:nvPicPr>
        <p:blipFill>
          <a:blip r:embed="rId9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075" y="4516356"/>
            <a:ext cx="1160181" cy="206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164" y="2370777"/>
            <a:ext cx="1304925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84959" y="4335487"/>
            <a:ext cx="21082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Csempeszkovács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Ják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Saint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Chapelle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Strozzi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Farnesina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Schloss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Hoff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Csákvár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Debrecen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268069" y="4653136"/>
            <a:ext cx="17620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Román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Gótika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Reneszánsz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Barokk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Klasszicizmus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332656"/>
            <a:ext cx="324036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Tours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Étienne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templom</a:t>
            </a:r>
          </a:p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Gustave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Guérin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/1814-1881/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1869-től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1874-ig neogótikus stílusban, fémvázzal épült a templom.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Üveg munkák </a:t>
            </a: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Léopold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Lobin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Touraine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műhelye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7650" name="Picture 2" descr="https://www.dessinoriginal.com/21594-thickbox_default/saint-etienne-de-tours-un-quartier-une-eglise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8495"/>
            <a:ext cx="3779912" cy="684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4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9592" y="1052736"/>
            <a:ext cx="648072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Jean-Baptiste-Antoine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Lassus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1807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1857)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francia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építész, aki a középkori építészet restaurálásának vagy rekreációjának szakértője lett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1844-től együttműködött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Eugène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Emmanuel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Viollet-le-Duc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/>
              <a:t> </a:t>
            </a:r>
            <a:r>
              <a:rPr lang="hu-HU" sz="2000" dirty="0" err="1" smtClean="0"/>
              <a:t>-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párizsi Notre-Dame székesegyház hatalmas restaurálási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programjában.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Több más gótikus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újjászületéskori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templomot is tervezett, köztük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Sacré-Cœur-t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Moulins-t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(1849-től),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St-Jean-Baptiste-de-Belleville-t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Párizst (1854–1859),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St-Nicolas-t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Nantes-t (1844–69) és St. Pierre,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Dijon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(1853–8).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67952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61477"/>
            <a:ext cx="473398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Belleville-i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Szent-Jean-Baptiste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templom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Párizs /1854-59/</a:t>
            </a:r>
          </a:p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Jean-Baptiste-Antoine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Lassus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/1807-1857/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Fájl: Église Saint-Jean-Baptiste de Bellevill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6679" y="0"/>
            <a:ext cx="40873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Fájl:Eglise Saint-Jean-Baptiste de Belleville @ Paris 19 (33360360386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1" y="1890154"/>
            <a:ext cx="3311898" cy="496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88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467544" y="332656"/>
            <a:ext cx="820891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Viollet-le-Duc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(1814–1879) építész-művészettörténész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helyreállítja a párizsi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Nôtre-Dame-ot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 Saint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Chapelle-t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hatású könyvet is írt A 11–16. századi francia építészet magyarázó szótára és A francia bútorművészet a Karoling-kortól a reneszánszig címmel.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Carcassonne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Miután megszerezte a finanszírozást és elkészítette a terveit, megkezdte az évszázadok során a sáncokhoz hozzáadott összes építmény lebontását, és visszaállította a kapukat, falakat és tornyokat eredeti formájukba, beleértve a védelmi emelvényeket, a tornyok tetejét és az óvóhelyeket. íjászok, amelyeket egy ostrom során használtak volna. Sok eredeti fegyvertartót talált még a helyén. Munkája kíséretében a város és erődítményeinek részletes történetét közölte rajzaival. </a:t>
            </a:r>
            <a:r>
              <a:rPr lang="hu-HU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Carcassonne</a:t>
            </a:r>
            <a:r>
              <a:rPr lang="hu-H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középkori katonai építészet legjobb példája lett 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Franciaországban.</a:t>
            </a:r>
            <a:endParaRPr lang="hu-H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10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60648"/>
            <a:ext cx="87129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III. Napóleon megkérdezte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Viollet-le-Ducot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hogy helyreállíthatna-e egy középkori kastélyt a császár saját használatra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Compiègne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közelében, ahol a császár hagyományosan szeptemberben és októberben járt.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  <a:hlinkClick r:id="rId2" tooltip="Château de Coucy"/>
              </a:rPr>
              <a:t>Viollet-le-Duc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  <a:hlinkClick r:id="rId2" tooltip="Château de Coucy"/>
              </a:rPr>
              <a:t> először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  <a:hlinkClick r:id="rId2" tooltip="Château de Coucy"/>
              </a:rPr>
              <a:t>Château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  <a:hlinkClick r:id="rId2" tooltip="Château de Coucy"/>
              </a:rPr>
              <a:t> de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  <a:hlinkClick r:id="rId2" tooltip="Château de Coucy"/>
              </a:rPr>
              <a:t>Coucy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restaurálását tanulmányozta , amelynek Franciaország legmagasabb középkori tornya volt.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Amikor ez túl bonyolultnak bizonyult, a </a:t>
            </a:r>
          </a:p>
          <a:p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Chateau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Pierrefonds-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telepedett le , egy kastélyban, amelyet Orléans-i Lajos épített 1396-ban, majd 1617-ben,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  <a:hlinkClick r:id="rId3" tooltip="XIII. Lajos francia"/>
              </a:rPr>
              <a:t>XIII. Lajos francia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ostroma után, lebontották . Napóleon 1812-ben 5000 frankért vásárolta meg a romot,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Mérimée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pedig 1848-ban műemlékké nyilvánította. 1857-ben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Viollet-le-Duc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egy teljesen új kastély tervezésébe kezdett a romokon.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Ezt az építményt nem arra tervezték, hogy bármit, ami pontosan létezett, újrateremtsen, hanem egy kastélyt, amely visszaadta a gótika szellemiségét, pazar neogótikus díszítéssel és 19. századi kényelemmel.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Pierrefonds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belső díszítései nemcsak William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Burges-re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valamint Cardiff- és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Coch-kastélyaira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hanem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  <a:hlinkClick r:id="rId4" tooltip="Bajor Ludwig II"/>
              </a:rPr>
              <a:t>II. Ludwig bajor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kastélyára (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  <a:hlinkClick r:id="rId5" tooltip="Neuschwanstein kastély"/>
              </a:rPr>
              <a:t>Neuschwanstein-kastély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) és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  <a:hlinkClick r:id="rId6" tooltip="Wilhelm II, German Emperor"/>
              </a:rPr>
              <a:t>II. Vilmos császár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  <a:hlinkClick r:id="rId7" tooltip="Château du Haut-Koenigsbourg"/>
              </a:rPr>
              <a:t>-Kœnigsbourg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-jára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is hatással voltak .</a:t>
            </a:r>
          </a:p>
        </p:txBody>
      </p:sp>
    </p:spTree>
    <p:extLst>
      <p:ext uri="{BB962C8B-B14F-4D97-AF65-F5344CB8AC3E}">
        <p14:creationId xmlns:p14="http://schemas.microsoft.com/office/powerpoint/2010/main" val="14562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8"/>
            <a:ext cx="88924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Chateau</a:t>
            </a:r>
            <a:r>
              <a:rPr lang="hu-H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Pierrefonds</a:t>
            </a:r>
            <a:endParaRPr lang="hu-HU" dirty="0" smtClean="0"/>
          </a:p>
          <a:p>
            <a:endParaRPr lang="hu-HU" dirty="0"/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Louis-Napoléon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Bonaparte (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később III. Napóleon )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1850-ben látogatta meg a kastélyt. Császárként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1857-ben Eugene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Viollet-le-Duc-ot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kérte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fel a helyreállításra,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amelyet Maurice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Ouadou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majd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Juste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Lisch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1885-ig folytatott.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Szó sem volt a lakható részek (templom és melléképületek) egyszerű javításáról: az előtte lévő "festői" romokat meg kellett őrizni dekorációként. 1861-ben a projekt egyre nagyobb méreteket öltött: a szuverén császári rezidenciát akart létrehozni, ezért a kastélyt teljesen újjá kellett építeni. Az 5 millió frankba kerülő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munkálatokra 4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milliót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polgári listáról kellett befizetni. 1885-ben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hat évvel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Viollet-le-Duc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halála után leállították. III. Napóleon távozása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leállították 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újjáépítést, és pénzhiány miatt a szobák díszítése befejezetlen maradt. </a:t>
            </a:r>
            <a:r>
              <a:rPr lang="hu-H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Ezt 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építményt nem arra tervezték, hogy bármit, ami pontosan létezett, újrateremtsen, hanem egy kastélyt, amely visszaadta a gótika szellemiségét, pazar neogótikus díszítéssel és 19. századi kényelemmel.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Elképzelte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milyennek kellett volna lennie a kastélynak, nem pedig az épület szigorú történetére alapozta munkáját. A külsővel viszont a 14. századi katonai építészet kiváló ismeretét mutatta be.</a:t>
            </a:r>
          </a:p>
        </p:txBody>
      </p:sp>
    </p:spTree>
    <p:extLst>
      <p:ext uri="{BB962C8B-B14F-4D97-AF65-F5344CB8AC3E}">
        <p14:creationId xmlns:p14="http://schemas.microsoft.com/office/powerpoint/2010/main" val="143543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861144"/>
              </p:ext>
            </p:extLst>
          </p:nvPr>
        </p:nvGraphicFramePr>
        <p:xfrm>
          <a:off x="2286000" y="1714500"/>
          <a:ext cx="4570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0" name="Bemutató" r:id="rId4" imgW="3945500" imgH="2959659" progId="PowerPoint.Show.12">
                  <p:embed/>
                </p:oleObj>
              </mc:Choice>
              <mc:Fallback>
                <p:oleObj name="Bemutató" r:id="rId4" imgW="3945500" imgH="29596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0" y="1714500"/>
                        <a:ext cx="4570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002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5576" y="1628800"/>
            <a:ext cx="770485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francia neoromán és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neogót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templomépítõk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sorában még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megemlíthetõ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Anatole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Baudot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 Jean Antoine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Héret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Claude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Naissant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endParaRPr lang="hu-HU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Émile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Vudremer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Valamennyien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század hatvanas-hetvenes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éveiben, tehát már a korai eklektika korában építettek. A templomaik a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stíluskeverés korszakában is a stílustisztaság példái maradtak.</a:t>
            </a:r>
          </a:p>
        </p:txBody>
      </p:sp>
    </p:spTree>
    <p:extLst>
      <p:ext uri="{BB962C8B-B14F-4D97-AF65-F5344CB8AC3E}">
        <p14:creationId xmlns:p14="http://schemas.microsoft.com/office/powerpoint/2010/main" val="15683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188640"/>
            <a:ext cx="856895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Georges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Eugène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Haussmann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vagy közkeletű nevén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Haussmann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báró /1809-1891/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1749-ben 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Párizs megszépítéséről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című írásában Voltaire már sürgette Párizs megújítását: nyilvános piacokat, kutakat, szabályos utcákat, színházakat kell létesíteni, a keskeny, bűzös utcákat ki kell szélesíteni, a műemlékeket fel kell tárni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Haussmann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Bordeaux városrendezésében felmutatott forradalmi újításaival: új, egyenes vonalú utak megépítése, az utcák gázlámpákkal való megvilágítása, a vízhálózat megújítása, stb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Napóleon  /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1808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1873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 tervei  Párizs fejlesztéséről, a hozzákapcsolódó rendeletekkel, megvalósítása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Haussmann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báróval. 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1852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és 1868 Párizs összes lakóházának több mint a fele tűnt el a föld színéről. A középkori épületek közül csak a templomok maradtak meg. A kolosszális munkálatokon 80.000 munkás, mesterember dolgozott. A város arculatának megújítása során többek közt a Városháza, a Notre-Dame, a Louvre, az Opera,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Saint-Michel, a L’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Arc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Triomphe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környékét rendezték, szellőssé tették.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5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332656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városrendezés leglátványosabb eredménye mára Párizs egyik jelképévé vált: az Étoile térről csillag alakzatban induló utcák, sugárutak rendszere. A város külső megjelenésének változása mellett,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Haussmann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báró kiemelt feladatnak tartotta a főváros higiéniai, egészségügyi körülményeinek megváltoztatását, a közüzemek és szolgáltatások kiépítését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épületeket a Párizstól 54 km-re fekvő Saint Maximin környékén található mészkövekből kezdik el építeni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Ő vezette be a közszolgáltatások fogalmát azzal, hogy az állam megépítette az utakat, a csatornarendszert, előírta az építési szabályokat, míg a lakóházakat a magánbefektetők építették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Alapszabályok a lakóépületekhez: 5/  magasság, faragott kő, kapubejáró mérete, dóm kupolás cink tető, 6.szint kialakítása és a homlokzat-belső szerkezet egyensúlya.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Nevéhez fűződik többek között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Cité-sziget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építészeti kialakítása, az Igazságügyi Palota, az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Opéra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Garnier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 Forum des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Halles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vásárcsarnok kialakítása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9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476672"/>
            <a:ext cx="871296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Franciaország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klasszicizmus inkább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római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példákat használt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barokkból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fokozatosan született meg a </a:t>
            </a: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klasszicizáló historizmus.</a:t>
            </a: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Elsõsorban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elméleti szinten, a gótika is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elismert stílus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maradt.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középkor kevésbé a hagyományok miatt,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inkább filozófiai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szempontból lett érdekes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francia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romanizáló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gótizáló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romantika másképp jelentkezett, mint Angliában</a:t>
            </a: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töretlen stílusjelenlét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hiányzott.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kararakteres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reneszánsz, barokk,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fõleg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XVIII. század végi forradalmi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idõszak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 gótikus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építészet átmeneti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mellõzését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hozta. A gótika reneszánszát és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javuló megítélését néhány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tényezõ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azonban itt is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elõsegítette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egyik, hogy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romantika nemzetivé válása következtében a franciák is csak a </a:t>
            </a: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saját történelmük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felé fordulhattak. A hatalmas középkori katedrálisok megléte inspiráló </a:t>
            </a: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hatással volt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Fenntartásuk a stílussal való folyamatos ismerkedést tette szükségessé. Természetesen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számításba kellett venni a folyamatosan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meglévõ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angol hatást 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romantikus klasszicizmus két ága:</a:t>
            </a:r>
          </a:p>
          <a:p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-radikális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kisebb hatású </a:t>
            </a: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/geometriai felfogás/</a:t>
            </a:r>
          </a:p>
          <a:p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-barokkból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fejlődött ki.</a:t>
            </a:r>
            <a:endParaRPr lang="hu-H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586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  (©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188640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Ezek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épületek inkább városi, semmint egyedi építészeti terv alapján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készültek. 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több kilométeres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utcák lakóházai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homlokzatát a földszinti üzletekkel, amelyek a várost átszelő utcákon sorakoznak.</a:t>
            </a:r>
          </a:p>
        </p:txBody>
      </p:sp>
    </p:spTree>
    <p:extLst>
      <p:ext uri="{BB962C8B-B14F-4D97-AF65-F5344CB8AC3E}">
        <p14:creationId xmlns:p14="http://schemas.microsoft.com/office/powerpoint/2010/main" val="5839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aussmann épület Páriz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5859"/>
            <a:ext cx="9144000" cy="709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3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párizsi történelem építészet haussmann opera sugárút épület blog clem a sark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1"/>
            <a:ext cx="9602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49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332656"/>
            <a:ext cx="86409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Garnier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(más néven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Palais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Garnier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Nevét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tervezőjéről, </a:t>
            </a:r>
            <a:r>
              <a:rPr lang="hu-HU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ean-Louis</a:t>
            </a:r>
            <a:r>
              <a:rPr lang="hu-HU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Garnier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/1825 – 1898/ francia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építészről kapta. Méretei hatalmasak: alapterülete 11 000 négyzetméter, 2200 nézőt tud befogadni egyszerre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részletekkel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túlterhelt neobarokk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 stílussal –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Garnier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saját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bevallása szerint – az ún. „III. Napóleon stílus”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-t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akarta megteremteni. Tény, hogy a párizsi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opera /1862-1874/ 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neobarokk építészet valóságos áradatát indította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Európa-szerte és az Atlanti-óceánon túl. 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/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egész színházi épület szerkezetének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minden egyes eleme a teatralitásig hangsúlyos: az előcsarnok, a lépcsőház, a hall, a színpad, az öltözők, a messziről látható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vaskupola,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belső díszítések visszatérése a homlokzaton, a szokatlanul sajátos életet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élő szobrászati elemek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melyek közül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legkiválóbbak 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 Baptista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Carpeaux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Tánc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és </a:t>
            </a:r>
          </a:p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Eugéne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Guillaume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Muzsiká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3784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692696"/>
            <a:ext cx="842493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Empire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stílus,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más néven a III. Napóleon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stílus,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építészet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 a díszítőművészet rendkívül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rendkívül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eklektikus stílusa.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Sokféle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történelmi stílus elemei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jellemezték.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Charles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Garnier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Opéra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Garnier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belső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tere 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francia reneszánsz, a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palladi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építészet, francia barokk építészeti </a:t>
            </a:r>
            <a:r>
              <a:rPr lang="hu-H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elemeit ötvözte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, és sikerült koherenciát és harmóniát adni.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III. Napóleon belsőépítészet egyik alapelve az volt, hogy ne hagyjon teret díszítetlenül.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másik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alapelv 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polikrómia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színes márvány, malachit, ónix, porfír, mozaikok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és ezüstözött vagy aranyozott bronz felhasználásával nyert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színbőség.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A faburkolatokat gyakran ritka és egzotikus fákkal borították be, vagy sötétítették,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hogy ébenfára hasonlítsanak.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Az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Opéra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Garnier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homlokzata tizenhét különböző színű anyagot tartalmazott, köztük különféle márványokat, köveket és bronzot</a:t>
            </a:r>
            <a:r>
              <a:rPr lang="hu-HU" sz="2000" dirty="0"/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2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ájl: Paris Opera teljes frontális architektúra, 2009. máj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94255"/>
            <a:ext cx="10369152" cy="697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5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upload.wikimedia.org/wikipedia/commons/thumb/f/f2/Op%C3%A9ra_Garnier_facade_with_sculpture_labels.jpg/700px-Op%C3%A9ra_Garnier_facade_with_sculpture_lab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0139570" cy="686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804248" y="5013176"/>
            <a:ext cx="1368152" cy="141845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91680" y="5066300"/>
            <a:ext cx="1224136" cy="136533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56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ájl: Hangszeres zene Guillaume Palais Garn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9" y="-27520"/>
            <a:ext cx="4517544" cy="68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476672"/>
            <a:ext cx="37444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 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Eugène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Guillaume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(1822–1905).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Muzsika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Márvány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 párizsi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Palais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Garnier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homlokzatának bal elülső része.</a:t>
            </a:r>
          </a:p>
        </p:txBody>
      </p:sp>
    </p:spTree>
    <p:extLst>
      <p:ext uri="{BB962C8B-B14F-4D97-AF65-F5344CB8AC3E}">
        <p14:creationId xmlns:p14="http://schemas.microsoft.com/office/powerpoint/2010/main" val="6895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ájl: Danse Carpeau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-16851"/>
            <a:ext cx="4453920" cy="687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620688"/>
            <a:ext cx="374441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Jean-Baptiste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Carpeaux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1827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1875)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danse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(„A tánc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Belmondo 1963-ban készített másolata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eredeti a párizsi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d’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Orsay-ben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látható, amelyet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erősen kritizáltak illetlenség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miatt.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8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ájl: Opéra Garnier à Paris 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20" y="0"/>
            <a:ext cx="9252520" cy="689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8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o.quizlet.com/O0DUpQXlYau2E04em64DQw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3347" y="2420888"/>
            <a:ext cx="7320654" cy="44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8635" y="2420888"/>
            <a:ext cx="165301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Boullée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:  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1781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79513" y="297522"/>
            <a:ext cx="87849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klasszicizmus korai, romantikus megnyilvánulásai a radikálisabb, főleg építészeti tervekkel vált ismertté 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Étienne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Louis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Boullée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/1728-1799/ és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Claude-Nicolas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Ledoux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/1736-1806/. A változás iránti igényt fejezik ki, az új funkcióknak, technikai fejlődésnek megfelelő formákat, de korai még, a klasszicizmus előtt a műszaki,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techn-i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stb. feltételek nem adottak.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ájl: Opéra Garnier à Paris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560" y="4584"/>
            <a:ext cx="10946797" cy="68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ájl:Palais Garnier homlokzati nord Paris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565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699792" y="186423"/>
            <a:ext cx="232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Északi homlokzat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8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ájl:Façade Ouest de l'Opéra Garnier (20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74571"/>
            <a:ext cx="9144000" cy="458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18864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Nyugati homlokzat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6" name="Picture 4" descr="Fájl: Paris 9e Opéra Garnier Façade ouest 86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7870" y="0"/>
            <a:ext cx="6026130" cy="20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7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ájl: Opera Garnier Grand Esca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" y="-171400"/>
            <a:ext cx="9140160" cy="72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93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ájl: A párizsi Garnier palota mennyezete, 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-31074"/>
            <a:ext cx="10225136" cy="69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3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16632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Trocadéro-palota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mór,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neobizánci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eklektikus,épült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1867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körül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1878-as világkiállításra készült.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régi palota nagy központi csarnokát és tornyait lebontották,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/1937/csak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alagsor maradt meg, a tetején pedig egy széles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esplanádot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alakítottak ki, amely nyílt kilátást biztosít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Trocadérotól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az Eiffel-toronyig és azon túl.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Fájl: The Trocadero, Exposition Universal, 1900, Párizs, Franciaország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8984" y="1744871"/>
            <a:ext cx="8100392" cy="511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26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ájl: Le palais du Trocadéro, Vue du promenoir, 18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24" y="1"/>
            <a:ext cx="10077970" cy="687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548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332656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Palais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Trocadéro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homlokzatát egykor díszítő Kontinensek szobrokat 1985-ben helyezték vissza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d'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Orsay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sétányra, a 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Lille </a:t>
            </a:r>
            <a:r>
              <a:rPr lang="hu-H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mentén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509859"/>
            <a:ext cx="9144000" cy="534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2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92" y="548680"/>
            <a:ext cx="9132208" cy="614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4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26763"/>
            <a:ext cx="9252520" cy="481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7544" y="26064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Trocadéro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szökőkutat körülvevő négy monumentális állatszobor közül három is egyszerre került az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Orsay-előudvarba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19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9592" y="1340768"/>
            <a:ext cx="6696744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Louvre keleti szárnya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Claude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Perrault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/1613-1688/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két szárnyon pillérrendekbe foglalt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rizalittal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lezárt, hosszan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elnyúlé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épülettestet a mester az emeleti nyitott oszlopsorral fellazította s ez által az egész homlokzaton uralkodó ritmust elevenné és könnyeddé tette.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enyhén kiugró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középrizalitot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 lezáró vízszintes párkány vontatott egyhangúságát megszakító oromzat koronázza.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10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ájl: Palais de Chaillot - 20150801 16h02 (10625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752" y="1417515"/>
            <a:ext cx="9173751" cy="54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9" y="116632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Palais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Chaillot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klaszicizáló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modern stílusban 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Louis-Hippolyte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Boileau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1878–1948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Jacques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Carlu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1890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1976)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Léon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Azéma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1888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1978)francia építészek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6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keewego.com/wp-content/uploads/2018/10/palais-de-chaillot-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" y="773336"/>
            <a:ext cx="9174480" cy="61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051720" y="188640"/>
            <a:ext cx="5824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épületekben ma számos múzeum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található.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7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aris, Louvre, East front, 1667-1670, Louis le Vou, Claude Perrault, and  Charles Le-brun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3559" y="764704"/>
            <a:ext cx="9217559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249220" y="57835"/>
            <a:ext cx="5635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Louvre keleti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szárnya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1667-1674/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Claude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Perroult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1613-1688/</a:t>
            </a:r>
          </a:p>
        </p:txBody>
      </p:sp>
    </p:spTree>
    <p:extLst>
      <p:ext uri="{BB962C8B-B14F-4D97-AF65-F5344CB8AC3E}">
        <p14:creationId xmlns:p14="http://schemas.microsoft.com/office/powerpoint/2010/main" val="25797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Explore _ The palace _ The Art of Living at the French Court_files\Champs-Elysées-GHM-Eclatec-01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-108520" y="764703"/>
            <a:ext cx="9252520" cy="6171429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Ange-Jacques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Gabriel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Concorde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ts val="24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Hotel de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Crillon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Hôtel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Marine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/ 1757 - 1774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7504" y="397481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Giovanni</a:t>
            </a:r>
          </a:p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Niccolò</a:t>
            </a:r>
            <a:endParaRPr lang="hu-HU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Servandoni</a:t>
            </a:r>
            <a:endParaRPr lang="hu-HU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/1695-1766/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</a:t>
            </a:r>
          </a:p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Sulpice-templom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1732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Fájl: Paris Saint-Sulpice Fassade 4-5 B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792" y="1920"/>
            <a:ext cx="6444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51520" y="3933056"/>
            <a:ext cx="223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két torony közötti oszlopos kolonnád egységes felületté, térfallá vált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56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ájl:Saint Sulpice a Tour Montparnasse-ból, Párizs 2014. máju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00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20112</TotalTime>
  <Words>945</Words>
  <Application>Microsoft Office PowerPoint</Application>
  <PresentationFormat>Diavetítés a képernyőre (4:3 oldalarány)</PresentationFormat>
  <Paragraphs>163</Paragraphs>
  <Slides>51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51</vt:i4>
      </vt:variant>
    </vt:vector>
  </HeadingPairs>
  <TitlesOfParts>
    <vt:vector size="53" baseType="lpstr">
      <vt:lpstr>Office-téma</vt:lpstr>
      <vt:lpstr>Bemutató</vt:lpstr>
      <vt:lpstr>Romantika  Építészet Európa 19. század 2.rész.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Romantika  Építészet Európa</dc:title>
  <dc:creator>Judit</dc:creator>
  <cp:lastModifiedBy>Judit</cp:lastModifiedBy>
  <cp:revision>184</cp:revision>
  <dcterms:created xsi:type="dcterms:W3CDTF">2024-05-23T00:06:22Z</dcterms:created>
  <dcterms:modified xsi:type="dcterms:W3CDTF">2024-07-28T04:04:25Z</dcterms:modified>
</cp:coreProperties>
</file>