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99" r:id="rId4"/>
    <p:sldId id="295" r:id="rId5"/>
    <p:sldId id="262" r:id="rId6"/>
    <p:sldId id="261" r:id="rId7"/>
    <p:sldId id="260" r:id="rId8"/>
    <p:sldId id="259" r:id="rId9"/>
    <p:sldId id="268" r:id="rId10"/>
    <p:sldId id="266" r:id="rId11"/>
    <p:sldId id="276" r:id="rId12"/>
    <p:sldId id="269" r:id="rId13"/>
    <p:sldId id="267" r:id="rId14"/>
    <p:sldId id="285" r:id="rId15"/>
    <p:sldId id="275" r:id="rId16"/>
    <p:sldId id="264" r:id="rId17"/>
    <p:sldId id="270" r:id="rId18"/>
    <p:sldId id="258" r:id="rId19"/>
    <p:sldId id="272" r:id="rId20"/>
    <p:sldId id="283" r:id="rId21"/>
    <p:sldId id="284" r:id="rId22"/>
    <p:sldId id="279" r:id="rId23"/>
    <p:sldId id="271" r:id="rId24"/>
    <p:sldId id="273" r:id="rId25"/>
    <p:sldId id="277" r:id="rId26"/>
    <p:sldId id="263" r:id="rId27"/>
    <p:sldId id="265" r:id="rId28"/>
    <p:sldId id="286" r:id="rId29"/>
    <p:sldId id="289" r:id="rId30"/>
    <p:sldId id="293" r:id="rId3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4891ED48-B2B0-4F85-9253-0B965407FB27}">
          <p14:sldIdLst>
            <p14:sldId id="256"/>
            <p14:sldId id="257"/>
            <p14:sldId id="299"/>
            <p14:sldId id="295"/>
            <p14:sldId id="262"/>
            <p14:sldId id="261"/>
            <p14:sldId id="260"/>
            <p14:sldId id="259"/>
            <p14:sldId id="268"/>
            <p14:sldId id="266"/>
            <p14:sldId id="276"/>
            <p14:sldId id="269"/>
            <p14:sldId id="267"/>
            <p14:sldId id="285"/>
            <p14:sldId id="275"/>
            <p14:sldId id="264"/>
            <p14:sldId id="270"/>
            <p14:sldId id="258"/>
            <p14:sldId id="272"/>
            <p14:sldId id="283"/>
            <p14:sldId id="284"/>
            <p14:sldId id="279"/>
            <p14:sldId id="271"/>
            <p14:sldId id="273"/>
            <p14:sldId id="277"/>
            <p14:sldId id="263"/>
            <p14:sldId id="265"/>
            <p14:sldId id="286"/>
          </p14:sldIdLst>
        </p14:section>
        <p14:section name="Névtelen szakasz" id="{B8E87E44-10BA-424B-BB70-82E95BAF38DA}">
          <p14:sldIdLst>
            <p14:sldId id="289"/>
            <p14:sldId id="29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4660"/>
  </p:normalViewPr>
  <p:slideViewPr>
    <p:cSldViewPr snapToGrid="0">
      <p:cViewPr varScale="1">
        <p:scale>
          <a:sx n="54" d="100"/>
          <a:sy n="54" d="100"/>
        </p:scale>
        <p:origin x="-1099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621FA-5C07-4175-99E4-128692B3A863}" type="datetimeFigureOut">
              <a:rPr lang="hu-HU" smtClean="0"/>
              <a:t>2024. 08. 18.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7322B-8DA1-42D7-8BDD-6C5A343C0FD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3053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AD654-EE31-4609-98C0-D85BA042DC09}" type="datetime1">
              <a:rPr lang="hu-HU" smtClean="0"/>
              <a:t>2024. 08. 18.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8883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42E5-6BB5-423F-A126-1B718E287A18}" type="datetime1">
              <a:rPr lang="hu-HU" smtClean="0"/>
              <a:t>2024. 08. 18.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4440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93D4-B9FF-4BFC-BB78-23806ED6C547}" type="datetime1">
              <a:rPr lang="hu-HU" smtClean="0"/>
              <a:t>2024. 08. 18.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217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CAF9-CE5B-4E43-B052-F7CD206B33E0}" type="datetime1">
              <a:rPr lang="hu-HU" smtClean="0"/>
              <a:t>2024. 08. 18.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460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A253-9855-4E2C-BBD3-F1C26088F417}" type="datetime1">
              <a:rPr lang="hu-HU" smtClean="0"/>
              <a:t>2024. 08. 18.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63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7212B-107C-4DC7-8875-5241456C6754}" type="datetime1">
              <a:rPr lang="hu-HU" smtClean="0"/>
              <a:t>2024. 08. 18.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57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EE2E7-9032-4AFD-8E9F-920F1E12A6F7}" type="datetime1">
              <a:rPr lang="hu-HU" smtClean="0"/>
              <a:t>2024. 08. 18.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160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912A-E690-409E-B748-997C7CB31E8E}" type="datetime1">
              <a:rPr lang="hu-HU" smtClean="0"/>
              <a:t>2024. 08. 18.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933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0D98-4AD3-4B3E-A4C2-39541586836F}" type="datetime1">
              <a:rPr lang="hu-HU" smtClean="0"/>
              <a:t>2024. 08. 18.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003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4465-1DCE-4DE2-825F-43C917917A39}" type="datetime1">
              <a:rPr lang="hu-HU" smtClean="0"/>
              <a:t>2024. 08. 18.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476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702A-7210-48EF-8B2C-E6D493859C99}" type="datetime1">
              <a:rPr lang="hu-HU" smtClean="0"/>
              <a:t>2024. 08. 18.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463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3DD73-189F-4B1F-9EEB-AE07AD8A977C}" type="datetime1">
              <a:rPr lang="hu-HU" smtClean="0"/>
              <a:t>2024. 08. 18.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20870-52FF-4398-8E39-357154B57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453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en.wikipedia.org/wiki/File:BC_Koekkoek_Kleef_Kleve_PM07.jp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6200" y="622300"/>
            <a:ext cx="8982076" cy="2286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Barend </a:t>
            </a:r>
            <a:r>
              <a:rPr lang="hu-HU" dirty="0" err="1"/>
              <a:t>Cornelis</a:t>
            </a:r>
            <a:r>
              <a:rPr lang="hu-HU" dirty="0"/>
              <a:t> </a:t>
            </a:r>
            <a:r>
              <a:rPr lang="hu-HU" dirty="0" err="1" smtClean="0"/>
              <a:t>Koekkoek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i="1" dirty="0" smtClean="0">
                <a:solidFill>
                  <a:schemeClr val="bg1">
                    <a:lumMod val="75000"/>
                  </a:schemeClr>
                </a:solidFill>
              </a:rPr>
              <a:t>EURÓPAI ROMANTIKA </a:t>
            </a:r>
            <a:endParaRPr lang="hu-HU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6200" y="3390900"/>
            <a:ext cx="9093200" cy="1117600"/>
          </a:xfrm>
        </p:spPr>
        <p:txBody>
          <a:bodyPr>
            <a:normAutofit/>
          </a:bodyPr>
          <a:lstStyle/>
          <a:p>
            <a:r>
              <a:rPr lang="hu-HU" sz="3200" dirty="0"/>
              <a:t>Született: 1803. okt. 11. </a:t>
            </a:r>
            <a:r>
              <a:rPr lang="hu-HU" sz="3200" dirty="0" err="1"/>
              <a:t>Middelburg</a:t>
            </a:r>
            <a:r>
              <a:rPr lang="hu-HU" sz="3200" dirty="0"/>
              <a:t>, Hollandia</a:t>
            </a:r>
          </a:p>
          <a:p>
            <a:r>
              <a:rPr lang="hu-HU" sz="3200" dirty="0"/>
              <a:t>Meghalt: 1862. ápr. 5. </a:t>
            </a:r>
            <a:r>
              <a:rPr lang="hu-HU" sz="3200" dirty="0" err="1"/>
              <a:t>Kleve</a:t>
            </a:r>
            <a:r>
              <a:rPr lang="hu-HU" sz="3200" dirty="0"/>
              <a:t>, Németország</a:t>
            </a:r>
          </a:p>
          <a:p>
            <a:endParaRPr lang="hu-HU" sz="3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61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660400" y="203201"/>
            <a:ext cx="10147300" cy="419100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Vidéki táj, XIX. </a:t>
            </a:r>
            <a:r>
              <a:rPr lang="hu-HU" sz="2800" dirty="0" err="1"/>
              <a:t>szd</a:t>
            </a:r>
            <a:r>
              <a:rPr lang="hu-HU" sz="2800" dirty="0"/>
              <a:t>.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0" y="1578291"/>
            <a:ext cx="6400800" cy="4160521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16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7818" y="692151"/>
            <a:ext cx="2410691" cy="869949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Táj vízimalommal és marhahajtással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509" y="835712"/>
            <a:ext cx="6253984" cy="5295040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763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6400" y="365126"/>
            <a:ext cx="3327400" cy="1173163"/>
          </a:xfrm>
        </p:spPr>
        <p:txBody>
          <a:bodyPr>
            <a:normAutofit/>
          </a:bodyPr>
          <a:lstStyle/>
          <a:p>
            <a:r>
              <a:rPr lang="hu-HU" sz="2800" dirty="0"/>
              <a:t>Erdős patak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289" y="302681"/>
            <a:ext cx="5220621" cy="6418795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039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31473" y="126135"/>
            <a:ext cx="3329709" cy="76748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/>
              <a:t>Korcsolyázók a csatornán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20" y="997527"/>
            <a:ext cx="7817430" cy="5229658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51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854" y="866774"/>
            <a:ext cx="3462871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 err="1"/>
              <a:t>Elise</a:t>
            </a:r>
            <a:r>
              <a:rPr lang="hu-HU" sz="2800" dirty="0"/>
              <a:t> </a:t>
            </a:r>
            <a:r>
              <a:rPr lang="hu-HU" sz="2800" dirty="0" err="1"/>
              <a:t>Thérèse</a:t>
            </a:r>
            <a:r>
              <a:rPr lang="hu-HU" sz="2800" dirty="0"/>
              <a:t> </a:t>
            </a:r>
            <a:r>
              <a:rPr lang="hu-HU" sz="2800" dirty="0" err="1"/>
              <a:t>Koekkoek-Daiwaille</a:t>
            </a:r>
            <a:r>
              <a:rPr lang="hu-HU" sz="2800" dirty="0"/>
              <a:t>:</a:t>
            </a:r>
            <a:br>
              <a:rPr lang="hu-HU" sz="2800" dirty="0"/>
            </a:br>
            <a:r>
              <a:rPr lang="hu-HU" sz="2800" dirty="0"/>
              <a:t>Apja, Jean Augustin </a:t>
            </a:r>
            <a:r>
              <a:rPr lang="hu-HU" sz="2800" dirty="0" err="1"/>
              <a:t>Daiwaille</a:t>
            </a:r>
            <a:r>
              <a:rPr lang="hu-HU" sz="2800" dirty="0"/>
              <a:t> portréja</a:t>
            </a:r>
            <a:br>
              <a:rPr lang="hu-HU" sz="2800" dirty="0"/>
            </a:br>
            <a:endParaRPr lang="hu-HU" sz="28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204" y="206853"/>
            <a:ext cx="5066247" cy="6447948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730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40727" y="135082"/>
            <a:ext cx="1995055" cy="80269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/>
              <a:t>Naplemente a Rajnán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0" y="839206"/>
            <a:ext cx="7523016" cy="5742570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10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35382" y="152832"/>
            <a:ext cx="3387436" cy="590839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/>
              <a:t>Kilátás Heidelbergre, 1837.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16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736" y="893618"/>
            <a:ext cx="6639960" cy="56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80854" y="-213216"/>
            <a:ext cx="3221182" cy="1282700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Közeledő vihar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17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39" y="858786"/>
            <a:ext cx="7156084" cy="549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" y="803275"/>
            <a:ext cx="3790950" cy="6858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hu-HU" dirty="0"/>
              <a:t>B.C. </a:t>
            </a:r>
            <a:r>
              <a:rPr lang="hu-HU" dirty="0" err="1" smtClean="0"/>
              <a:t>Koekkoek</a:t>
            </a:r>
            <a:r>
              <a:rPr lang="hu-HU" dirty="0" smtClean="0"/>
              <a:t>: </a:t>
            </a:r>
          </a:p>
          <a:p>
            <a:pPr algn="ctr"/>
            <a:r>
              <a:rPr lang="hu-HU" dirty="0" smtClean="0"/>
              <a:t>Fiatal lány portréja, 1846.</a:t>
            </a:r>
            <a:endParaRPr lang="hu-HU" dirty="0"/>
          </a:p>
          <a:p>
            <a:endParaRPr lang="hu-HU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18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6868" y="298540"/>
            <a:ext cx="4842163" cy="61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1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70563" y="130466"/>
            <a:ext cx="1558637" cy="337125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/>
              <a:t>Tél, 1835.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19</a:t>
            </a:fld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23" y="912958"/>
            <a:ext cx="8160354" cy="58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1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" y="1543052"/>
            <a:ext cx="3254374" cy="1346199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err="1"/>
              <a:t>Cornend</a:t>
            </a:r>
            <a:r>
              <a:rPr lang="hu-HU" b="1" dirty="0"/>
              <a:t> </a:t>
            </a:r>
            <a:r>
              <a:rPr lang="hu-HU" b="1" dirty="0" err="1"/>
              <a:t>Koekkoek</a:t>
            </a:r>
            <a:r>
              <a:rPr lang="hu-HU" b="1" dirty="0"/>
              <a:t> </a:t>
            </a:r>
            <a:r>
              <a:rPr lang="hu-HU" b="1" dirty="0" smtClean="0"/>
              <a:t>Barend</a:t>
            </a:r>
            <a:br>
              <a:rPr lang="hu-HU" b="1" dirty="0" smtClean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dirty="0" smtClean="0"/>
              <a:t>1803-1862</a:t>
            </a:r>
            <a:endParaRPr lang="hu-HU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2</a:t>
            </a:fld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027" y="539750"/>
            <a:ext cx="5042323" cy="546100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5366625" y="6092309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Önarckép, 1825 körül</a:t>
            </a:r>
          </a:p>
        </p:txBody>
      </p:sp>
    </p:spTree>
    <p:extLst>
      <p:ext uri="{BB962C8B-B14F-4D97-AF65-F5344CB8AC3E}">
        <p14:creationId xmlns:p14="http://schemas.microsoft.com/office/powerpoint/2010/main" val="213730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2181" y="394855"/>
            <a:ext cx="2370792" cy="633845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/>
              <a:t>B.C. </a:t>
            </a:r>
            <a:r>
              <a:rPr lang="hu-HU" sz="2800" dirty="0" err="1"/>
              <a:t>Koekkoek</a:t>
            </a:r>
            <a:r>
              <a:rPr lang="hu-HU" sz="2800" dirty="0" smtClean="0"/>
              <a:t>: Téli fák</a:t>
            </a:r>
            <a:endParaRPr lang="hu-HU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20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136" y="233821"/>
            <a:ext cx="5325686" cy="61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3008" y="259772"/>
            <a:ext cx="2168237" cy="72736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/>
              <a:t>B.C. </a:t>
            </a:r>
            <a:r>
              <a:rPr lang="hu-HU" sz="2800" dirty="0" err="1"/>
              <a:t>Koekkoek</a:t>
            </a:r>
            <a:r>
              <a:rPr lang="hu-HU" sz="2800" dirty="0" smtClean="0"/>
              <a:t>: Beszélgetés</a:t>
            </a:r>
            <a:endParaRPr lang="hu-HU" sz="28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115" y="145620"/>
            <a:ext cx="4985505" cy="6501099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38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3064" y="287338"/>
            <a:ext cx="2722418" cy="2424689"/>
          </a:xfrm>
        </p:spPr>
        <p:txBody>
          <a:bodyPr>
            <a:normAutofit/>
          </a:bodyPr>
          <a:lstStyle/>
          <a:p>
            <a:pPr algn="ctr"/>
            <a:r>
              <a:rPr lang="hu-HU" sz="2800" dirty="0"/>
              <a:t>Jean Augustin </a:t>
            </a:r>
            <a:r>
              <a:rPr lang="hu-HU" sz="2800" dirty="0" err="1"/>
              <a:t>Daiwaille</a:t>
            </a:r>
            <a:r>
              <a:rPr lang="hu-HU" sz="2800" dirty="0"/>
              <a:t>, </a:t>
            </a:r>
            <a:r>
              <a:rPr lang="hu-HU" sz="2800" dirty="0" err="1"/>
              <a:t>Thérese</a:t>
            </a:r>
            <a:r>
              <a:rPr lang="hu-HU" sz="2800" dirty="0"/>
              <a:t> </a:t>
            </a:r>
            <a:r>
              <a:rPr lang="hu-HU" sz="2800" dirty="0" smtClean="0"/>
              <a:t>apja,</a:t>
            </a:r>
            <a:br>
              <a:rPr lang="hu-HU" sz="2800" dirty="0" smtClean="0"/>
            </a:br>
            <a:r>
              <a:rPr lang="hu-HU" sz="2800" dirty="0" smtClean="0"/>
              <a:t>Barend tanára, és apósa is.</a:t>
            </a:r>
            <a:endParaRPr lang="hu-HU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22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654" y="182853"/>
            <a:ext cx="4856242" cy="617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4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73169" y="81704"/>
            <a:ext cx="3594100" cy="741426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Reggel </a:t>
            </a:r>
            <a:r>
              <a:rPr lang="hu-HU" sz="2800" dirty="0" err="1"/>
              <a:t>Thüringenben</a:t>
            </a:r>
            <a:endParaRPr lang="hu-HU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23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54" y="823130"/>
            <a:ext cx="6626692" cy="538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2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64027" y="220044"/>
            <a:ext cx="4038059" cy="715138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Luxemburg, Berg </a:t>
            </a:r>
            <a:r>
              <a:rPr lang="hu-HU" sz="2800" dirty="0" smtClean="0"/>
              <a:t>kastély</a:t>
            </a:r>
            <a:br>
              <a:rPr lang="hu-HU" sz="2800" dirty="0" smtClean="0"/>
            </a:br>
            <a:r>
              <a:rPr lang="hu-HU" sz="2800" dirty="0" smtClean="0"/>
              <a:t>1846</a:t>
            </a:r>
            <a:endParaRPr lang="hu-HU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24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21" y="1039091"/>
            <a:ext cx="6796570" cy="5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1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/>
          <p:cNvSpPr>
            <a:spLocks noGrp="1"/>
          </p:cNvSpPr>
          <p:nvPr>
            <p:ph type="title"/>
          </p:nvPr>
        </p:nvSpPr>
        <p:spPr>
          <a:xfrm flipH="1">
            <a:off x="5870576" y="509153"/>
            <a:ext cx="2535670" cy="1020259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1841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46174" y="1529412"/>
            <a:ext cx="3002973" cy="63341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hu-HU" dirty="0" err="1" smtClean="0"/>
              <a:t>Portrait</a:t>
            </a:r>
            <a:r>
              <a:rPr lang="hu-HU" dirty="0" smtClean="0"/>
              <a:t> of B.C. </a:t>
            </a:r>
            <a:r>
              <a:rPr lang="hu-HU" dirty="0" err="1" smtClean="0"/>
              <a:t>Koekkoek</a:t>
            </a:r>
            <a:endParaRPr lang="hu-HU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25</a:t>
            </a:fld>
            <a:endParaRPr lang="hu-HU"/>
          </a:p>
        </p:txBody>
      </p:sp>
      <p:pic>
        <p:nvPicPr>
          <p:cNvPr id="8" name="Kép 7" descr="https://upload.wikimedia.org/wikipedia/commons/thumb/b/bc/BC_Koekkoek_Kleef_Kleve_PM07.jpg/220px-BC_Koekkoek_Kleef_Kleve_PM07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769" y="793609"/>
            <a:ext cx="4610099" cy="4968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33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454" y="444212"/>
            <a:ext cx="2951019" cy="1325563"/>
          </a:xfrm>
        </p:spPr>
        <p:txBody>
          <a:bodyPr>
            <a:normAutofit/>
          </a:bodyPr>
          <a:lstStyle/>
          <a:p>
            <a:pPr algn="ctr"/>
            <a:r>
              <a:rPr lang="hu-HU" sz="2800" dirty="0"/>
              <a:t>Egy tájfestő visszaemlékezései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26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551" y="311728"/>
            <a:ext cx="4466799" cy="60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7325" y="530225"/>
            <a:ext cx="4432299" cy="11938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dirty="0"/>
              <a:t>Holland és angol kiadás:</a:t>
            </a:r>
            <a:br>
              <a:rPr lang="hu-HU" sz="3600" dirty="0"/>
            </a:br>
            <a:r>
              <a:rPr lang="hu-HU" sz="3600" dirty="0"/>
              <a:t>Egy </a:t>
            </a:r>
            <a:r>
              <a:rPr lang="hu-HU" sz="3100" dirty="0"/>
              <a:t>tájfestő</a:t>
            </a:r>
            <a:r>
              <a:rPr lang="hu-HU" sz="3600" dirty="0"/>
              <a:t> visszaemlékezései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27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1903" y="238991"/>
            <a:ext cx="4287013" cy="661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4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14431" y="255111"/>
            <a:ext cx="2133600" cy="103235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 err="1"/>
              <a:t>Kleve</a:t>
            </a:r>
            <a:r>
              <a:rPr lang="hu-HU" sz="2800" dirty="0"/>
              <a:t>, </a:t>
            </a:r>
            <a:r>
              <a:rPr lang="hu-HU" sz="2800" dirty="0" err="1"/>
              <a:t>Koekkoek</a:t>
            </a:r>
            <a:r>
              <a:rPr lang="hu-HU" sz="2800" dirty="0"/>
              <a:t> </a:t>
            </a:r>
            <a:r>
              <a:rPr lang="hu-HU" sz="2800" dirty="0" err="1"/>
              <a:t>Haus</a:t>
            </a:r>
            <a:endParaRPr lang="hu-HU" sz="28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504" y="1465984"/>
            <a:ext cx="6890927" cy="4651376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81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19425" y="0"/>
            <a:ext cx="3060700" cy="750856"/>
          </a:xfrm>
        </p:spPr>
        <p:txBody>
          <a:bodyPr>
            <a:normAutofit/>
          </a:bodyPr>
          <a:lstStyle/>
          <a:p>
            <a:r>
              <a:rPr lang="hu-HU" sz="2800" dirty="0"/>
              <a:t>B. C. </a:t>
            </a:r>
            <a:r>
              <a:rPr lang="hu-HU" sz="2800" dirty="0" err="1"/>
              <a:t>Koekkoek</a:t>
            </a:r>
            <a:endParaRPr lang="hu-HU" sz="28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15" y="836836"/>
            <a:ext cx="7262520" cy="5519515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95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3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492" y="331397"/>
            <a:ext cx="1476375" cy="159777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86" y="2026099"/>
            <a:ext cx="5822986" cy="4512814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219825" y="498901"/>
            <a:ext cx="25336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A közelgő vihar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400" dirty="0" smtClean="0">
                <a:latin typeface="Arial Unicode MS"/>
              </a:rPr>
              <a:t>1841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1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2350" y="746999"/>
            <a:ext cx="3188105" cy="109616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 err="1" smtClean="0"/>
              <a:t>Gerhardus</a:t>
            </a:r>
            <a:r>
              <a:rPr lang="hu-HU" sz="2800" dirty="0" smtClean="0"/>
              <a:t> </a:t>
            </a:r>
            <a:r>
              <a:rPr lang="hu-HU" sz="2800" dirty="0" err="1" smtClean="0"/>
              <a:t>Fredericus</a:t>
            </a:r>
            <a:r>
              <a:rPr lang="hu-HU" sz="2800" dirty="0" smtClean="0"/>
              <a:t> </a:t>
            </a:r>
            <a:r>
              <a:rPr lang="hu-HU" sz="2800" dirty="0" err="1" smtClean="0"/>
              <a:t>Eibbracht</a:t>
            </a:r>
            <a:r>
              <a:rPr lang="hu-HU" sz="2800" dirty="0" smtClean="0"/>
              <a:t> </a:t>
            </a:r>
            <a:r>
              <a:rPr lang="hu-HU" sz="2800" dirty="0" err="1" smtClean="0"/>
              <a:t>Portrait</a:t>
            </a:r>
            <a:r>
              <a:rPr lang="hu-HU" sz="2800" dirty="0" smtClean="0"/>
              <a:t>: </a:t>
            </a:r>
            <a:br>
              <a:rPr lang="hu-HU" sz="2800" dirty="0" smtClean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Barend </a:t>
            </a:r>
            <a:r>
              <a:rPr lang="hu-HU" sz="2800" dirty="0" err="1"/>
              <a:t>Cornelis</a:t>
            </a:r>
            <a:r>
              <a:rPr lang="hu-HU" sz="2800" dirty="0"/>
              <a:t> </a:t>
            </a:r>
            <a:r>
              <a:rPr lang="hu-HU" sz="2800" dirty="0" err="1"/>
              <a:t>Koekkoek</a:t>
            </a:r>
            <a:endParaRPr lang="hu-HU" sz="2800" b="1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30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330" y="746999"/>
            <a:ext cx="1658256" cy="179847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" b="-3723"/>
          <a:stretch/>
        </p:blipFill>
        <p:spPr>
          <a:xfrm>
            <a:off x="3836710" y="219943"/>
            <a:ext cx="4415496" cy="64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1925" y="754063"/>
            <a:ext cx="4203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/>
              <a:t>Johannes </a:t>
            </a:r>
            <a:r>
              <a:rPr lang="hu-HU" sz="2800" dirty="0" err="1"/>
              <a:t>Hermanus</a:t>
            </a:r>
            <a:r>
              <a:rPr lang="hu-HU" sz="2800" dirty="0"/>
              <a:t> </a:t>
            </a:r>
            <a:r>
              <a:rPr lang="hu-HU" sz="2800" dirty="0" err="1"/>
              <a:t>Koekkoek</a:t>
            </a:r>
            <a:r>
              <a:rPr lang="hu-HU" sz="2800" dirty="0"/>
              <a:t>: </a:t>
            </a:r>
            <a:r>
              <a:rPr lang="en-US" sz="2800" dirty="0"/>
              <a:t>(17 August 1778 – 9 January 1851) was a Dutch </a:t>
            </a:r>
            <a:endParaRPr lang="hu-HU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4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" y="3366039"/>
            <a:ext cx="3876539" cy="281251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49" y="1609725"/>
            <a:ext cx="3962343" cy="4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5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14488"/>
            <a:ext cx="5326144" cy="3744279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5543550" y="3581440"/>
            <a:ext cx="36004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err="1" smtClean="0"/>
              <a:t>Middelburg</a:t>
            </a:r>
            <a:r>
              <a:rPr lang="hu-HU" dirty="0"/>
              <a:t>: </a:t>
            </a:r>
            <a:r>
              <a:rPr lang="hu-HU" dirty="0" smtClean="0"/>
              <a:t>Rajzakadémia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Mestere</a:t>
            </a:r>
            <a:r>
              <a:rPr lang="hu-HU" dirty="0"/>
              <a:t>: </a:t>
            </a:r>
            <a:r>
              <a:rPr lang="hu-HU" dirty="0" smtClean="0"/>
              <a:t>Abraham </a:t>
            </a:r>
            <a:r>
              <a:rPr lang="hu-HU" dirty="0" err="1" smtClean="0"/>
              <a:t>Krayestein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1822. Amszterdam: </a:t>
            </a:r>
            <a:r>
              <a:rPr lang="hu-HU" dirty="0" err="1" smtClean="0"/>
              <a:t>Koninklijke</a:t>
            </a:r>
            <a:r>
              <a:rPr lang="hu-HU" dirty="0" smtClean="0"/>
              <a:t>   </a:t>
            </a:r>
            <a:r>
              <a:rPr lang="hu-HU" dirty="0" err="1" smtClean="0"/>
              <a:t>Académie</a:t>
            </a:r>
            <a:endParaRPr lang="hu-HU" dirty="0" smtClean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0" y="515035"/>
            <a:ext cx="55340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Hegyvidéki folyami táj hajnalban, várromokkal és utazókkal. </a:t>
            </a:r>
            <a:endParaRPr lang="hu-HU" sz="1600" dirty="0" smtClean="0"/>
          </a:p>
          <a:p>
            <a:pPr algn="ctr"/>
            <a:r>
              <a:rPr lang="hu-HU" sz="1600" dirty="0" smtClean="0"/>
              <a:t>1854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07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5750" y="428626"/>
            <a:ext cx="8572500" cy="739775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 err="1"/>
              <a:t>Rijksakademie</a:t>
            </a:r>
            <a:r>
              <a:rPr lang="hu-HU" sz="2800" b="1" dirty="0"/>
              <a:t> van </a:t>
            </a:r>
            <a:r>
              <a:rPr lang="hu-HU" sz="2800" b="1" dirty="0" err="1"/>
              <a:t>beeldende</a:t>
            </a:r>
            <a:r>
              <a:rPr lang="hu-HU" sz="2800" b="1" dirty="0"/>
              <a:t> </a:t>
            </a:r>
            <a:r>
              <a:rPr lang="hu-HU" sz="2800" b="1" dirty="0" err="1"/>
              <a:t>kunsten</a:t>
            </a:r>
            <a:r>
              <a:rPr lang="hu-HU" sz="2800" dirty="0"/>
              <a:t> 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0" y="2003953"/>
            <a:ext cx="7049495" cy="3516845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0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8275" y="299372"/>
            <a:ext cx="6229350" cy="1032436"/>
          </a:xfrm>
        </p:spPr>
        <p:txBody>
          <a:bodyPr>
            <a:normAutofit/>
          </a:bodyPr>
          <a:lstStyle/>
          <a:p>
            <a:pPr algn="ctr"/>
            <a:r>
              <a:rPr lang="hu-HU" sz="2800" dirty="0" err="1"/>
              <a:t>Erdőzet</a:t>
            </a:r>
            <a:r>
              <a:rPr lang="hu-HU" sz="2800" dirty="0"/>
              <a:t>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1848</a:t>
            </a:r>
            <a:r>
              <a:rPr lang="hu-HU" sz="2800" dirty="0"/>
              <a:t>, </a:t>
            </a:r>
            <a:r>
              <a:rPr lang="hu-HU" sz="2800" dirty="0" err="1"/>
              <a:t>Rijk</a:t>
            </a:r>
            <a:r>
              <a:rPr lang="hu-HU" sz="2800" dirty="0"/>
              <a:t> Múzeum, Amsterdam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798" y="1317586"/>
            <a:ext cx="6241752" cy="5321339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46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8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575" y="1714261"/>
            <a:ext cx="6096851" cy="342947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642" y="1268566"/>
            <a:ext cx="6792711" cy="4917922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97329" y="356935"/>
            <a:ext cx="6949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Erdős táj alakokkal és tehenekkel naplementekor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7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0870-52FF-4398-8E39-357154B57272}" type="slidenum">
              <a:rPr lang="hu-HU" smtClean="0"/>
              <a:t>9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39" y="1228725"/>
            <a:ext cx="7170925" cy="5286375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75026" y="191352"/>
            <a:ext cx="47053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Hegyvidéki táj pihenő gazdákkal, 1843 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9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17724</TotalTime>
  <Words>216</Words>
  <Application>Microsoft Office PowerPoint</Application>
  <PresentationFormat>Diavetítés a képernyőre (4:3 oldalarány)</PresentationFormat>
  <Paragraphs>70</Paragraphs>
  <Slides>30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1" baseType="lpstr">
      <vt:lpstr>Office-téma</vt:lpstr>
      <vt:lpstr>    Barend Cornelis Koekkoek EURÓPAI ROMANTIKA </vt:lpstr>
      <vt:lpstr>Cornend Koekkoek Barend  1803-1862</vt:lpstr>
      <vt:lpstr>PowerPoint bemutató</vt:lpstr>
      <vt:lpstr>Johannes Hermanus Koekkoek: (17 August 1778 – 9 January 1851) was a Dutch </vt:lpstr>
      <vt:lpstr>PowerPoint bemutató</vt:lpstr>
      <vt:lpstr>Rijksakademie van beeldende kunsten </vt:lpstr>
      <vt:lpstr>Erdőzet  1848, Rijk Múzeum, Amsterdam</vt:lpstr>
      <vt:lpstr>PowerPoint bemutató</vt:lpstr>
      <vt:lpstr>PowerPoint bemutató</vt:lpstr>
      <vt:lpstr>Vidéki táj, XIX. szd.</vt:lpstr>
      <vt:lpstr>Táj vízimalommal és marhahajtással</vt:lpstr>
      <vt:lpstr>Erdős patak</vt:lpstr>
      <vt:lpstr>Korcsolyázók a csatornán</vt:lpstr>
      <vt:lpstr>Elise Thérèse Koekkoek-Daiwaille: Apja, Jean Augustin Daiwaille portréja </vt:lpstr>
      <vt:lpstr>Naplemente a Rajnán</vt:lpstr>
      <vt:lpstr>Kilátás Heidelbergre, 1837.</vt:lpstr>
      <vt:lpstr>Közeledő vihar</vt:lpstr>
      <vt:lpstr>PowerPoint bemutató</vt:lpstr>
      <vt:lpstr>Tél, 1835.</vt:lpstr>
      <vt:lpstr>B.C. Koekkoek: Téli fák</vt:lpstr>
      <vt:lpstr>B.C. Koekkoek: Beszélgetés</vt:lpstr>
      <vt:lpstr>Jean Augustin Daiwaille, Thérese apja, Barend tanára, és apósa is.</vt:lpstr>
      <vt:lpstr>Reggel Thüringenben</vt:lpstr>
      <vt:lpstr>Luxemburg, Berg kastély 1846</vt:lpstr>
      <vt:lpstr>1841</vt:lpstr>
      <vt:lpstr>Egy tájfestő visszaemlékezései</vt:lpstr>
      <vt:lpstr>Holland és angol kiadás: Egy tájfestő visszaemlékezései</vt:lpstr>
      <vt:lpstr>Kleve, Koekkoek Haus</vt:lpstr>
      <vt:lpstr>B. C. Koekkoek</vt:lpstr>
      <vt:lpstr>Gerhardus Fredericus Eibbracht Portrait:   Barend Cornelis Koekkoek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Barend Cornelis Koekkoek</dc:title>
  <dc:creator>Haranghy Géza</dc:creator>
  <cp:lastModifiedBy>Judit</cp:lastModifiedBy>
  <cp:revision>108</cp:revision>
  <dcterms:created xsi:type="dcterms:W3CDTF">2024-07-02T07:00:22Z</dcterms:created>
  <dcterms:modified xsi:type="dcterms:W3CDTF">2024-08-18T06:14:17Z</dcterms:modified>
</cp:coreProperties>
</file>