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9"/>
  </p:notesMasterIdLst>
  <p:sldIdLst>
    <p:sldId id="256" r:id="rId2"/>
    <p:sldId id="355" r:id="rId3"/>
    <p:sldId id="363" r:id="rId4"/>
    <p:sldId id="357" r:id="rId5"/>
    <p:sldId id="358" r:id="rId6"/>
    <p:sldId id="359" r:id="rId7"/>
    <p:sldId id="364" r:id="rId8"/>
    <p:sldId id="371" r:id="rId9"/>
    <p:sldId id="367" r:id="rId10"/>
    <p:sldId id="366" r:id="rId11"/>
    <p:sldId id="365" r:id="rId12"/>
    <p:sldId id="370" r:id="rId13"/>
    <p:sldId id="436" r:id="rId14"/>
    <p:sldId id="416" r:id="rId15"/>
    <p:sldId id="415" r:id="rId16"/>
    <p:sldId id="417" r:id="rId17"/>
    <p:sldId id="372" r:id="rId18"/>
    <p:sldId id="373" r:id="rId19"/>
    <p:sldId id="418" r:id="rId20"/>
    <p:sldId id="419" r:id="rId21"/>
    <p:sldId id="435" r:id="rId22"/>
    <p:sldId id="429" r:id="rId23"/>
    <p:sldId id="374" r:id="rId24"/>
    <p:sldId id="428" r:id="rId25"/>
    <p:sldId id="427" r:id="rId26"/>
    <p:sldId id="375" r:id="rId27"/>
    <p:sldId id="376" r:id="rId28"/>
    <p:sldId id="307" r:id="rId29"/>
    <p:sldId id="324" r:id="rId30"/>
    <p:sldId id="312" r:id="rId31"/>
    <p:sldId id="315" r:id="rId32"/>
    <p:sldId id="314" r:id="rId33"/>
    <p:sldId id="336" r:id="rId34"/>
    <p:sldId id="331" r:id="rId35"/>
    <p:sldId id="328" r:id="rId36"/>
    <p:sldId id="338" r:id="rId37"/>
    <p:sldId id="319" r:id="rId38"/>
    <p:sldId id="318" r:id="rId39"/>
    <p:sldId id="340" r:id="rId40"/>
    <p:sldId id="317" r:id="rId41"/>
    <p:sldId id="377" r:id="rId42"/>
    <p:sldId id="378" r:id="rId43"/>
    <p:sldId id="329" r:id="rId44"/>
    <p:sldId id="322" r:id="rId45"/>
    <p:sldId id="323" r:id="rId46"/>
    <p:sldId id="321" r:id="rId47"/>
    <p:sldId id="343" r:id="rId48"/>
    <p:sldId id="344" r:id="rId49"/>
    <p:sldId id="342" r:id="rId50"/>
    <p:sldId id="349" r:id="rId51"/>
    <p:sldId id="348" r:id="rId52"/>
    <p:sldId id="350" r:id="rId53"/>
    <p:sldId id="430" r:id="rId54"/>
    <p:sldId id="352" r:id="rId55"/>
    <p:sldId id="351" r:id="rId56"/>
    <p:sldId id="431" r:id="rId57"/>
    <p:sldId id="432" r:id="rId58"/>
    <p:sldId id="320" r:id="rId59"/>
    <p:sldId id="268" r:id="rId60"/>
    <p:sldId id="267" r:id="rId61"/>
    <p:sldId id="404" r:id="rId62"/>
    <p:sldId id="263" r:id="rId63"/>
    <p:sldId id="399" r:id="rId64"/>
    <p:sldId id="262" r:id="rId65"/>
    <p:sldId id="402" r:id="rId66"/>
    <p:sldId id="345" r:id="rId67"/>
    <p:sldId id="403" r:id="rId68"/>
    <p:sldId id="347" r:id="rId69"/>
    <p:sldId id="400" r:id="rId70"/>
    <p:sldId id="334" r:id="rId71"/>
    <p:sldId id="333" r:id="rId72"/>
    <p:sldId id="405" r:id="rId73"/>
    <p:sldId id="379" r:id="rId74"/>
    <p:sldId id="380" r:id="rId75"/>
    <p:sldId id="383" r:id="rId76"/>
    <p:sldId id="382" r:id="rId77"/>
    <p:sldId id="386" r:id="rId78"/>
    <p:sldId id="385" r:id="rId79"/>
    <p:sldId id="387" r:id="rId80"/>
    <p:sldId id="393" r:id="rId81"/>
    <p:sldId id="392" r:id="rId82"/>
    <p:sldId id="389" r:id="rId83"/>
    <p:sldId id="391" r:id="rId84"/>
    <p:sldId id="396" r:id="rId85"/>
    <p:sldId id="394" r:id="rId86"/>
    <p:sldId id="398" r:id="rId87"/>
    <p:sldId id="284" r:id="rId88"/>
    <p:sldId id="287" r:id="rId89"/>
    <p:sldId id="288" r:id="rId90"/>
    <p:sldId id="289" r:id="rId91"/>
    <p:sldId id="260" r:id="rId92"/>
    <p:sldId id="269" r:id="rId93"/>
    <p:sldId id="270" r:id="rId94"/>
    <p:sldId id="272" r:id="rId95"/>
    <p:sldId id="275" r:id="rId96"/>
    <p:sldId id="274" r:id="rId97"/>
    <p:sldId id="277" r:id="rId98"/>
    <p:sldId id="290" r:id="rId99"/>
    <p:sldId id="295" r:id="rId100"/>
    <p:sldId id="296" r:id="rId101"/>
    <p:sldId id="297" r:id="rId102"/>
    <p:sldId id="298" r:id="rId103"/>
    <p:sldId id="300" r:id="rId104"/>
    <p:sldId id="294" r:id="rId105"/>
    <p:sldId id="304" r:id="rId106"/>
    <p:sldId id="305" r:id="rId107"/>
    <p:sldId id="354" r:id="rId108"/>
    <p:sldId id="301" r:id="rId109"/>
    <p:sldId id="306" r:id="rId110"/>
    <p:sldId id="406" r:id="rId111"/>
    <p:sldId id="407" r:id="rId112"/>
    <p:sldId id="437" r:id="rId113"/>
    <p:sldId id="408" r:id="rId114"/>
    <p:sldId id="410" r:id="rId115"/>
    <p:sldId id="414" r:id="rId116"/>
    <p:sldId id="413" r:id="rId117"/>
    <p:sldId id="412" r:id="rId118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29" autoAdjust="0"/>
    <p:restoredTop sz="93691" autoAdjust="0"/>
  </p:normalViewPr>
  <p:slideViewPr>
    <p:cSldViewPr snapToGrid="0">
      <p:cViewPr varScale="1">
        <p:scale>
          <a:sx n="50" d="100"/>
          <a:sy n="50" d="100"/>
        </p:scale>
        <p:origin x="-758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tableStyles" Target="tableStyle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notesMaster" Target="notesMasters/notesMaster1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viewProps" Target="viewProps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E9F0E7-70FE-4C14-8215-6F8677E5D6D0}" type="datetimeFigureOut">
              <a:rPr lang="hu-HU" smtClean="0"/>
              <a:t>2024. 08. 24.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FF8338-C7E8-4BA6-A1F5-FD418517093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188087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FF8338-C7E8-4BA6-A1F5-FD4185170938}" type="slidenum">
              <a:rPr lang="hu-HU" smtClean="0"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489382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KERESZTREFESZITÉS</a:t>
            </a:r>
          </a:p>
          <a:p>
            <a:endParaRPr lang="hu-HU" dirty="0" smtClean="0"/>
          </a:p>
          <a:p>
            <a:r>
              <a:rPr lang="hu-HU" dirty="0" smtClean="0"/>
              <a:t>KERESZTREFESZITÉS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BB773C-A8FE-40B3-97E4-E0A51FA25486}" type="slidenum">
              <a:rPr lang="hu-HU" smtClean="0"/>
              <a:pPr/>
              <a:t>85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71258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E51B2A-53BE-42DE-8776-124D33F9D2B7}" type="slidenum">
              <a:rPr lang="hu-HU" smtClean="0"/>
              <a:pPr/>
              <a:t>114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88029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8DA52-EB9C-4FB7-B24E-D13104E1C785}" type="datetimeFigureOut">
              <a:rPr lang="hu-HU" smtClean="0"/>
              <a:t>2024. 08. 24.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1D362-1EFE-4F9E-A8E8-3DFF00607D7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812791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8DA52-EB9C-4FB7-B24E-D13104E1C785}" type="datetimeFigureOut">
              <a:rPr lang="hu-HU" smtClean="0"/>
              <a:t>2024. 08. 24.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1D362-1EFE-4F9E-A8E8-3DFF00607D7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311018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8DA52-EB9C-4FB7-B24E-D13104E1C785}" type="datetimeFigureOut">
              <a:rPr lang="hu-HU" smtClean="0"/>
              <a:t>2024. 08. 24.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1D362-1EFE-4F9E-A8E8-3DFF00607D7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38195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8DA52-EB9C-4FB7-B24E-D13104E1C785}" type="datetimeFigureOut">
              <a:rPr lang="hu-HU" smtClean="0"/>
              <a:t>2024. 08. 24.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1D362-1EFE-4F9E-A8E8-3DFF00607D7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454889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8DA52-EB9C-4FB7-B24E-D13104E1C785}" type="datetimeFigureOut">
              <a:rPr lang="hu-HU" smtClean="0"/>
              <a:t>2024. 08. 24.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1D362-1EFE-4F9E-A8E8-3DFF00607D7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4929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8DA52-EB9C-4FB7-B24E-D13104E1C785}" type="datetimeFigureOut">
              <a:rPr lang="hu-HU" smtClean="0"/>
              <a:t>2024. 08. 24.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1D362-1EFE-4F9E-A8E8-3DFF00607D7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74905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8DA52-EB9C-4FB7-B24E-D13104E1C785}" type="datetimeFigureOut">
              <a:rPr lang="hu-HU" smtClean="0"/>
              <a:t>2024. 08. 24.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1D362-1EFE-4F9E-A8E8-3DFF00607D7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270827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8DA52-EB9C-4FB7-B24E-D13104E1C785}" type="datetimeFigureOut">
              <a:rPr lang="hu-HU" smtClean="0"/>
              <a:t>2024. 08. 24.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1D362-1EFE-4F9E-A8E8-3DFF00607D7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026884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8DA52-EB9C-4FB7-B24E-D13104E1C785}" type="datetimeFigureOut">
              <a:rPr lang="hu-HU" smtClean="0"/>
              <a:t>2024. 08. 24.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1D362-1EFE-4F9E-A8E8-3DFF00607D7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300589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8DA52-EB9C-4FB7-B24E-D13104E1C785}" type="datetimeFigureOut">
              <a:rPr lang="hu-HU" smtClean="0"/>
              <a:t>2024. 08. 24.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1D362-1EFE-4F9E-A8E8-3DFF00607D7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842537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8DA52-EB9C-4FB7-B24E-D13104E1C785}" type="datetimeFigureOut">
              <a:rPr lang="hu-HU" smtClean="0"/>
              <a:t>2024. 08. 24.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1D362-1EFE-4F9E-A8E8-3DFF00607D7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06673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98DA52-EB9C-4FB7-B24E-D13104E1C785}" type="datetimeFigureOut">
              <a:rPr lang="hu-HU" smtClean="0"/>
              <a:t>2024. 08. 24.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61D362-1EFE-4F9E-A8E8-3DFF00607D7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7799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7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7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7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7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7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7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hu.wikipedia.org/wiki/1256" TargetMode="External"/><Relationship Id="rId13" Type="http://schemas.openxmlformats.org/officeDocument/2006/relationships/hyperlink" Target="https://hu.wikipedia.org/wiki/J%C3%A9zus" TargetMode="External"/><Relationship Id="rId3" Type="http://schemas.openxmlformats.org/officeDocument/2006/relationships/hyperlink" Target="https://hu.wikipedia.org/wiki/Benc%C3%A9sek" TargetMode="External"/><Relationship Id="rId7" Type="http://schemas.openxmlformats.org/officeDocument/2006/relationships/hyperlink" Target="https://hu.wikipedia.org/wiki/Kolostor" TargetMode="External"/><Relationship Id="rId12" Type="http://schemas.openxmlformats.org/officeDocument/2006/relationships/hyperlink" Target="https://hu.wikipedia.org/wiki/Timpanon" TargetMode="External"/><Relationship Id="rId2" Type="http://schemas.openxmlformats.org/officeDocument/2006/relationships/hyperlink" Target="https://hu.wikipedia.org/wiki/J%C3%A1k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hu.wikipedia.org/wiki/K%C3%B6z%C3%A9pkor" TargetMode="External"/><Relationship Id="rId11" Type="http://schemas.openxmlformats.org/officeDocument/2006/relationships/hyperlink" Target="https://hu.wikipedia.org/wiki/Schulek_Frigyes" TargetMode="External"/><Relationship Id="rId5" Type="http://schemas.openxmlformats.org/officeDocument/2006/relationships/hyperlink" Target="https://hu.wikipedia.org/wiki/Romanika" TargetMode="External"/><Relationship Id="rId15" Type="http://schemas.openxmlformats.org/officeDocument/2006/relationships/hyperlink" Target="https://hu.wikipedia.org/wiki/Apostol" TargetMode="External"/><Relationship Id="rId10" Type="http://schemas.openxmlformats.org/officeDocument/2006/relationships/hyperlink" Target="https://hu.wikipedia.org/wiki/Oszm%C3%A1n_Birodalom" TargetMode="External"/><Relationship Id="rId4" Type="http://schemas.openxmlformats.org/officeDocument/2006/relationships/hyperlink" Target="https://hu.wikipedia.org/wiki/Bazilika" TargetMode="External"/><Relationship Id="rId9" Type="http://schemas.openxmlformats.org/officeDocument/2006/relationships/hyperlink" Target="https://hu.wikipedia.org/wiki/Szent_Gy%C3%B6rgy" TargetMode="External"/><Relationship Id="rId14" Type="http://schemas.openxmlformats.org/officeDocument/2006/relationships/hyperlink" Target="https://hu.wikipedia.org/wiki/Angyal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vip.tilb.sze.hu/szenior/2006tavasz/ikonok/10_priscilla%20katakomba%20nabukodonozor_3ifju.jpg" TargetMode="Externa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upload.wikimedia.org/wikipedia/commons/8/85/Mona_Lisa.jpeg" TargetMode="Externa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://upload.wikimedia.org/wikipedia/commons/9/94/Sanzio_00.jpg" TargetMode="Externa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hyperlink" Target="http://upload.wikimedia.org/wikipedia/commons/9/98/Diego_Vel%C3%A1zquez_014.jpg" TargetMode="External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8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1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Korszakok egymásutánja…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>
                <a:solidFill>
                  <a:srgbClr val="FF0000"/>
                </a:solidFill>
              </a:rPr>
              <a:t>Ismétel a Pagony</a:t>
            </a:r>
            <a:endParaRPr lang="hu-H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33453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3600" b="1" dirty="0" err="1" smtClean="0"/>
              <a:t>Ekkehart</a:t>
            </a:r>
            <a:r>
              <a:rPr lang="hu-HU" sz="3600" b="1" dirty="0" smtClean="0"/>
              <a:t> és Uta szobra, </a:t>
            </a:r>
            <a:r>
              <a:rPr lang="hu-HU" sz="3200" dirty="0" err="1" smtClean="0"/>
              <a:t>naumburgi</a:t>
            </a:r>
            <a:r>
              <a:rPr lang="hu-HU" sz="3200" dirty="0" smtClean="0"/>
              <a:t> székesegyház szentélye, 1260 k.</a:t>
            </a:r>
            <a:endParaRPr lang="hu-HU" sz="32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936280189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10242" name="Picture 2" descr="https://upload.wikimedia.org/wikipedia/commons/thumb/7/70/Goya.colossus.jpg/546px-Goya.colossu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90503" y="437"/>
            <a:ext cx="6240057" cy="68575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75882796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23554" name="Picture 2" descr="http://www.nacjonalista.pl/wp-content/uploads/2013/02/Friederic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2132" y="0"/>
            <a:ext cx="10807735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06720213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Picture 2" descr="Halászok a tengeren alkotó: Joseph Mallord William Turner">
            <a:extLst>
              <a:ext uri="{FF2B5EF4-FFF2-40B4-BE49-F238E27FC236}">
                <a16:creationId xmlns="" xmlns:a16="http://schemas.microsoft.com/office/drawing/2014/main" id="{451EDB7C-6C77-4C77-B382-0B478F7AB9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80343" y="0"/>
            <a:ext cx="92313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9912867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1524000" y="908720"/>
            <a:ext cx="370790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/>
              <a:t> MADARÁSZ Viktor  </a:t>
            </a:r>
          </a:p>
          <a:p>
            <a:pPr algn="ctr">
              <a:lnSpc>
                <a:spcPts val="2400"/>
              </a:lnSpc>
            </a:pPr>
            <a:r>
              <a:rPr lang="hu-HU" sz="2400" b="1" dirty="0"/>
              <a:t>Dózsa népe (vázlat)</a:t>
            </a:r>
            <a:r>
              <a:rPr lang="hu-HU" sz="2400" dirty="0"/>
              <a:t/>
            </a:r>
            <a:br>
              <a:rPr lang="hu-HU" sz="2400" dirty="0"/>
            </a:br>
            <a:r>
              <a:rPr lang="hu-HU" sz="2400" dirty="0"/>
              <a:t>-</a:t>
            </a:r>
            <a:br>
              <a:rPr lang="hu-HU" sz="2400" dirty="0"/>
            </a:br>
            <a:r>
              <a:rPr lang="hu-HU" sz="2400" dirty="0"/>
              <a:t>Olaj, vászon, 40,5 x 32,5 cm</a:t>
            </a:r>
            <a:br>
              <a:rPr lang="hu-HU" sz="2400" dirty="0"/>
            </a:br>
            <a:r>
              <a:rPr lang="hu-HU" sz="2400" dirty="0"/>
              <a:t>Magyar Nemzeti Galéria Budapest</a:t>
            </a:r>
          </a:p>
        </p:txBody>
      </p:sp>
      <p:pic>
        <p:nvPicPr>
          <p:cNvPr id="62466" name="Picture 2" descr="https://mng.hu/app/uploads/2019/12/217062.jpg"/>
          <p:cNvPicPr>
            <a:picLocks noChangeAspect="1" noChangeArrowheads="1"/>
          </p:cNvPicPr>
          <p:nvPr/>
        </p:nvPicPr>
        <p:blipFill>
          <a:blip r:embed="rId2" cstate="email">
            <a:lum bright="20000" contrast="20000"/>
          </a:blip>
          <a:srcRect/>
          <a:stretch>
            <a:fillRect/>
          </a:stretch>
        </p:blipFill>
        <p:spPr bwMode="auto">
          <a:xfrm>
            <a:off x="5238750" y="0"/>
            <a:ext cx="542925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35616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Realizmus</a:t>
            </a:r>
            <a:endParaRPr lang="hu-HU" dirty="0"/>
          </a:p>
        </p:txBody>
      </p:sp>
      <p:sp>
        <p:nvSpPr>
          <p:cNvPr id="5" name="Alcím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12069075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9218" name="Picture 2" descr="http://cms.sulinet.hu/get/d/40b780ae-b71c-414e-24df-9d75705e7e68/1/8/b/Normal/11_13_2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3712" y="34280"/>
            <a:ext cx="5129808" cy="68397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38938358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hu-HU" sz="18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Millet:</a:t>
            </a:r>
          </a:p>
          <a:p>
            <a:r>
              <a:rPr lang="hu-HU" i="1" dirty="0"/>
              <a:t>Angelus</a:t>
            </a:r>
          </a:p>
        </p:txBody>
      </p:sp>
      <p:pic>
        <p:nvPicPr>
          <p:cNvPr id="1026" name="Picture 2" descr="http://insidethevatican.com/wp-content/uploads/2012/10/millet-angelus-X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09800" y="0"/>
            <a:ext cx="8255600" cy="68579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40411137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Archaeological Reminiscences of Millet's Angel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47851" y="-15875"/>
            <a:ext cx="8569325" cy="6948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7104064" y="5391150"/>
            <a:ext cx="3563937" cy="146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hu-HU" altLang="hu-HU" b="1"/>
              <a:t>Salvador Dali</a:t>
            </a:r>
          </a:p>
          <a:p>
            <a:pPr algn="r">
              <a:spcBef>
                <a:spcPct val="50000"/>
              </a:spcBef>
            </a:pPr>
            <a:r>
              <a:rPr lang="hu-HU" altLang="hu-HU" b="1" i="1"/>
              <a:t>Archaeological Reminiscences of Millet's Angelus, </a:t>
            </a:r>
          </a:p>
          <a:p>
            <a:pPr algn="r">
              <a:spcBef>
                <a:spcPct val="50000"/>
              </a:spcBef>
            </a:pPr>
            <a:r>
              <a:rPr lang="hu-HU" altLang="hu-HU"/>
              <a:t>1933-35</a:t>
            </a:r>
          </a:p>
        </p:txBody>
      </p:sp>
    </p:spTree>
    <p:extLst>
      <p:ext uri="{BB962C8B-B14F-4D97-AF65-F5344CB8AC3E}">
        <p14:creationId xmlns:p14="http://schemas.microsoft.com/office/powerpoint/2010/main" val="2867797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5" descr="Click to close this window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47850" y="0"/>
            <a:ext cx="5030788" cy="694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1" name="Text Box 6"/>
          <p:cNvSpPr txBox="1">
            <a:spLocks noChangeArrowheads="1"/>
          </p:cNvSpPr>
          <p:nvPr/>
        </p:nvSpPr>
        <p:spPr bwMode="auto">
          <a:xfrm>
            <a:off x="6959601" y="1"/>
            <a:ext cx="3529013" cy="146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u-HU" altLang="hu-HU" b="1"/>
              <a:t>Picasso, Pablo</a:t>
            </a:r>
            <a:r>
              <a:rPr lang="hu-HU" altLang="hu-HU"/>
              <a:t/>
            </a:r>
            <a:br>
              <a:rPr lang="hu-HU" altLang="hu-HU"/>
            </a:br>
            <a:r>
              <a:rPr lang="hu-HU" altLang="hu-HU"/>
              <a:t>Title:</a:t>
            </a:r>
            <a:r>
              <a:rPr lang="hu-HU" altLang="hu-HU" b="1"/>
              <a:t>Portrait of the Artist's Mother</a:t>
            </a:r>
            <a:r>
              <a:rPr lang="hu-HU" altLang="hu-HU"/>
              <a:t/>
            </a:r>
            <a:br>
              <a:rPr lang="hu-HU" altLang="hu-HU"/>
            </a:br>
            <a:r>
              <a:rPr lang="hu-HU" altLang="hu-HU"/>
              <a:t>Date: </a:t>
            </a:r>
            <a:r>
              <a:rPr lang="hu-HU" altLang="hu-HU" b="1"/>
              <a:t>1896</a:t>
            </a:r>
            <a:r>
              <a:rPr lang="hu-HU" altLang="hu-HU"/>
              <a:t/>
            </a:r>
            <a:br>
              <a:rPr lang="hu-HU" altLang="hu-HU"/>
            </a:br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066125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5" descr="medny21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03389" y="0"/>
            <a:ext cx="482758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Text Box 6"/>
          <p:cNvSpPr txBox="1">
            <a:spLocks noChangeArrowheads="1"/>
          </p:cNvSpPr>
          <p:nvPr/>
        </p:nvSpPr>
        <p:spPr bwMode="auto">
          <a:xfrm>
            <a:off x="6743700" y="1"/>
            <a:ext cx="39243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u-HU" altLang="hu-HU" b="1"/>
              <a:t>Öregember</a:t>
            </a:r>
            <a:r>
              <a:rPr lang="hu-HU" altLang="hu-HU"/>
              <a:t/>
            </a:r>
            <a:br>
              <a:rPr lang="hu-HU" altLang="hu-HU"/>
            </a:br>
            <a:r>
              <a:rPr lang="hu-HU" altLang="hu-HU"/>
              <a:t>1896-97</a:t>
            </a:r>
            <a:br>
              <a:rPr lang="hu-HU" altLang="hu-HU"/>
            </a:br>
            <a:r>
              <a:rPr lang="hu-HU" altLang="hu-HU"/>
              <a:t>Olaj, vászon, 100 x 70,5 cm</a:t>
            </a:r>
            <a:br>
              <a:rPr lang="hu-HU" altLang="hu-HU"/>
            </a:br>
            <a:r>
              <a:rPr lang="hu-HU" altLang="hu-HU"/>
              <a:t>Magántulajdon </a:t>
            </a:r>
          </a:p>
        </p:txBody>
      </p:sp>
    </p:spTree>
    <p:extLst>
      <p:ext uri="{BB962C8B-B14F-4D97-AF65-F5344CB8AC3E}">
        <p14:creationId xmlns:p14="http://schemas.microsoft.com/office/powerpoint/2010/main" val="3770537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122" name="Picture 2" descr="Mindenütt jóóó: Naumburger Dom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0116" y="1"/>
            <a:ext cx="5143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0162115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3838687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Kazimir Malevics: Fekete négyzet fehér alapon (1913) - artportal.h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4100" name="Picture 4" descr="Piet Mondrian: Vörös fa - ppt letölten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66976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084815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0983079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1524000" y="188640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en-US" sz="2400" b="1" u="sng" dirty="0"/>
              <a:t>Anselm KIEFER</a:t>
            </a:r>
            <a:r>
              <a:rPr lang="hu-HU" sz="2400" b="1" dirty="0"/>
              <a:t>:</a:t>
            </a:r>
            <a:r>
              <a:rPr lang="hu-HU" sz="2400" b="1" u="sng" dirty="0"/>
              <a:t> </a:t>
            </a:r>
            <a:r>
              <a:rPr lang="hu-HU" sz="2400" b="1" dirty="0" err="1"/>
              <a:t>Johannisnacht</a:t>
            </a:r>
            <a:r>
              <a:rPr lang="hu-HU" sz="2400" dirty="0"/>
              <a:t>, (</a:t>
            </a:r>
            <a:r>
              <a:rPr lang="hu-HU" sz="2400" dirty="0" err="1"/>
              <a:t>Szentiván</a:t>
            </a:r>
            <a:r>
              <a:rPr lang="hu-HU" sz="2400" dirty="0"/>
              <a:t> éjszaka) 1980, </a:t>
            </a:r>
            <a:r>
              <a:rPr lang="hu-HU" sz="2400" dirty="0" err="1"/>
              <a:t>acrylic</a:t>
            </a:r>
            <a:r>
              <a:rPr lang="hu-HU" sz="2400" dirty="0"/>
              <a:t> </a:t>
            </a:r>
            <a:r>
              <a:rPr lang="hu-HU" sz="2400" dirty="0" err="1"/>
              <a:t>distemper</a:t>
            </a:r>
            <a:r>
              <a:rPr lang="hu-HU" sz="2400" dirty="0"/>
              <a:t> </a:t>
            </a:r>
            <a:r>
              <a:rPr lang="hu-HU" sz="2400" dirty="0" err="1"/>
              <a:t>on</a:t>
            </a:r>
            <a:r>
              <a:rPr lang="hu-HU" sz="2400" dirty="0"/>
              <a:t> </a:t>
            </a:r>
            <a:r>
              <a:rPr lang="hu-HU" sz="2400" dirty="0" err="1"/>
              <a:t>photo</a:t>
            </a:r>
            <a:r>
              <a:rPr lang="hu-HU" sz="2400" dirty="0"/>
              <a:t> </a:t>
            </a:r>
            <a:r>
              <a:rPr lang="hu-HU" sz="2400" dirty="0" err="1"/>
              <a:t>pape</a:t>
            </a:r>
            <a:r>
              <a:rPr lang="hu-HU" sz="2400" dirty="0"/>
              <a:t>, 59 x 83.8 cm </a:t>
            </a: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email">
            <a:lum contrast="10000"/>
          </a:blip>
          <a:srcRect/>
          <a:stretch>
            <a:fillRect/>
          </a:stretch>
        </p:blipFill>
        <p:spPr bwMode="auto">
          <a:xfrm>
            <a:off x="2117911" y="908721"/>
            <a:ext cx="7956179" cy="5715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31069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1524000" y="1"/>
            <a:ext cx="9144000" cy="7121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en-US" sz="2400" b="1" u="sng" dirty="0"/>
              <a:t>Anselm KIEFER</a:t>
            </a:r>
            <a:r>
              <a:rPr lang="hu-HU" sz="2400" b="1" dirty="0"/>
              <a:t>: </a:t>
            </a:r>
            <a:r>
              <a:rPr lang="de-DE" sz="2400" b="1" dirty="0"/>
              <a:t>Die Lebenden und die Toten,</a:t>
            </a:r>
            <a:r>
              <a:rPr lang="hu-HU" sz="2400" dirty="0"/>
              <a:t> (Élők és holtak), </a:t>
            </a:r>
            <a:r>
              <a:rPr lang="de-DE" sz="2400" dirty="0"/>
              <a:t>2019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Emulsion, oil, acrylic, shellac and straw on canvas</a:t>
            </a:r>
            <a:r>
              <a:rPr lang="hu-HU" sz="2400" dirty="0"/>
              <a:t>, 470 x 560 cm</a:t>
            </a: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 cstate="email">
            <a:lum contrast="10000"/>
          </a:blip>
          <a:srcRect/>
          <a:stretch>
            <a:fillRect/>
          </a:stretch>
        </p:blipFill>
        <p:spPr bwMode="auto">
          <a:xfrm>
            <a:off x="2561766" y="836712"/>
            <a:ext cx="7068468" cy="602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76941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/>
          <p:cNvSpPr/>
          <p:nvPr/>
        </p:nvSpPr>
        <p:spPr>
          <a:xfrm>
            <a:off x="1524000" y="1"/>
            <a:ext cx="9144000" cy="7121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dirty="0" err="1"/>
              <a:t>Anselm</a:t>
            </a:r>
            <a:r>
              <a:rPr lang="hu-HU" sz="2400" b="1" dirty="0"/>
              <a:t> </a:t>
            </a:r>
            <a:r>
              <a:rPr lang="hu-HU" sz="2400" b="1" dirty="0" err="1"/>
              <a:t>Kiefer</a:t>
            </a:r>
            <a:r>
              <a:rPr lang="hu-HU" sz="2400" dirty="0"/>
              <a:t>: </a:t>
            </a:r>
            <a:r>
              <a:rPr lang="hu-HU" sz="2400" b="1" dirty="0" err="1"/>
              <a:t>Winterreise</a:t>
            </a:r>
            <a:r>
              <a:rPr lang="hu-HU" sz="2400" b="1" dirty="0"/>
              <a:t> /Téli kirándulás/, </a:t>
            </a:r>
            <a:r>
              <a:rPr lang="hu-HU" sz="2400" dirty="0"/>
              <a:t>2015-2020 </a:t>
            </a:r>
          </a:p>
          <a:p>
            <a:pPr algn="ctr">
              <a:lnSpc>
                <a:spcPts val="2400"/>
              </a:lnSpc>
            </a:pPr>
            <a:r>
              <a:rPr lang="hu-HU" sz="2400" dirty="0"/>
              <a:t>Kép:</a:t>
            </a:r>
            <a:r>
              <a:rPr lang="hu-HU" sz="2400" cap="all" dirty="0"/>
              <a:t> </a:t>
            </a:r>
            <a:r>
              <a:rPr lang="hu-HU" sz="2400" cap="all" dirty="0" err="1"/>
              <a:t>S</a:t>
            </a:r>
            <a:r>
              <a:rPr lang="hu-HU" sz="2400" dirty="0" err="1"/>
              <a:t>ilke</a:t>
            </a:r>
            <a:r>
              <a:rPr lang="hu-HU" sz="2400" cap="all" dirty="0"/>
              <a:t> </a:t>
            </a:r>
            <a:r>
              <a:rPr lang="hu-HU" sz="2400" cap="all" dirty="0" err="1"/>
              <a:t>B</a:t>
            </a:r>
            <a:r>
              <a:rPr lang="hu-HU" sz="2400" dirty="0" err="1"/>
              <a:t>riel</a:t>
            </a:r>
            <a:r>
              <a:rPr lang="hu-HU" sz="2400" cap="all" dirty="0"/>
              <a:t>/M</a:t>
            </a:r>
            <a:r>
              <a:rPr lang="hu-HU" sz="2400" dirty="0"/>
              <a:t>űvészeti és </a:t>
            </a:r>
            <a:r>
              <a:rPr lang="hu-HU" sz="2400" cap="all" dirty="0"/>
              <a:t>K</a:t>
            </a:r>
            <a:r>
              <a:rPr lang="hu-HU" sz="2400" dirty="0"/>
              <a:t>ulturális</a:t>
            </a:r>
            <a:r>
              <a:rPr lang="hu-HU" sz="2400" cap="all" dirty="0"/>
              <a:t>  A</a:t>
            </a:r>
            <a:r>
              <a:rPr lang="hu-HU" sz="2400" dirty="0"/>
              <a:t>lapítvány</a:t>
            </a:r>
            <a:r>
              <a:rPr lang="hu-HU" sz="2400" cap="all" dirty="0"/>
              <a:t>, B</a:t>
            </a:r>
            <a:r>
              <a:rPr lang="hu-HU" sz="2400" dirty="0"/>
              <a:t>onn </a:t>
            </a:r>
          </a:p>
        </p:txBody>
      </p:sp>
      <p:pic>
        <p:nvPicPr>
          <p:cNvPr id="71682" name="Picture 2" descr="Halálos romantikus: Anselm Kiefer „Winterreise”, 2015-2020.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832905" y="764704"/>
            <a:ext cx="8115523" cy="60932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88441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1524000" y="476673"/>
            <a:ext cx="233975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/>
              <a:t> </a:t>
            </a:r>
            <a:r>
              <a:rPr lang="hu-HU" sz="2400" b="1" u="sng" dirty="0" err="1"/>
              <a:t>Anselm</a:t>
            </a:r>
            <a:r>
              <a:rPr lang="hu-HU" sz="2400" b="1" u="sng" dirty="0"/>
              <a:t> </a:t>
            </a:r>
            <a:r>
              <a:rPr lang="hu-HU" sz="2400" b="1" u="sng" dirty="0" err="1"/>
              <a:t>Kiefer</a:t>
            </a:r>
            <a:endParaRPr lang="hu-HU" sz="2400" b="1" u="sng" dirty="0"/>
          </a:p>
          <a:p>
            <a:pPr algn="ctr">
              <a:lnSpc>
                <a:spcPts val="2400"/>
              </a:lnSpc>
            </a:pPr>
            <a:r>
              <a:rPr lang="hu-HU" sz="2400" b="1" dirty="0"/>
              <a:t>Nyugat alkonya [</a:t>
            </a:r>
            <a:r>
              <a:rPr lang="hu-HU" sz="2400" b="1" dirty="0" err="1"/>
              <a:t>Abendland</a:t>
            </a:r>
            <a:r>
              <a:rPr lang="hu-HU" sz="2400" b="1" dirty="0"/>
              <a:t>]</a:t>
            </a:r>
            <a:r>
              <a:rPr lang="hu-HU" sz="2400" dirty="0"/>
              <a:t> </a:t>
            </a:r>
          </a:p>
          <a:p>
            <a:pPr algn="ctr">
              <a:lnSpc>
                <a:spcPts val="2400"/>
              </a:lnSpc>
            </a:pPr>
            <a:r>
              <a:rPr lang="hu-HU" sz="2400" dirty="0"/>
              <a:t>1989</a:t>
            </a:r>
            <a:br>
              <a:rPr lang="hu-HU" sz="2400" dirty="0"/>
            </a:br>
            <a:r>
              <a:rPr lang="hu-HU" sz="2400" dirty="0"/>
              <a:t>ólomlemez szintetikus polimer festék hamu, vakolat cement, föld lakk vászonra és fára</a:t>
            </a:r>
            <a:br>
              <a:rPr lang="hu-HU" sz="2400" dirty="0"/>
            </a:br>
            <a:r>
              <a:rPr lang="hu-HU" sz="2400" dirty="0"/>
              <a:t>400x380x12 cm</a:t>
            </a:r>
          </a:p>
        </p:txBody>
      </p:sp>
      <p:pic>
        <p:nvPicPr>
          <p:cNvPr id="175106" name="Picture 2" descr="http://3.bp.blogspot.com/_a8Ii8lzYu8c/S5Vv4qrpH4I/AAAAAAAABKU/w51t1biBQdg/s1600/Anselm+KIEFER++Twilight+of+the+West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856118" y="0"/>
            <a:ext cx="652653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10680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154" name="Picture 2" descr="http://2.bp.blogspot.com/_a8Ii8lzYu8c/S5V93VwVSfI/AAAAAAAABME/4r1_j1Fycgw/s1600/march_sand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812978" y="1196753"/>
            <a:ext cx="8566044" cy="5462669"/>
          </a:xfrm>
          <a:prstGeom prst="rect">
            <a:avLst/>
          </a:prstGeom>
          <a:noFill/>
        </p:spPr>
      </p:pic>
      <p:sp>
        <p:nvSpPr>
          <p:cNvPr id="3" name="Téglalap 2"/>
          <p:cNvSpPr/>
          <p:nvPr/>
        </p:nvSpPr>
        <p:spPr>
          <a:xfrm>
            <a:off x="1524000" y="188641"/>
            <a:ext cx="9144000" cy="10199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/>
              <a:t> </a:t>
            </a:r>
            <a:r>
              <a:rPr lang="hu-HU" sz="2400" b="1" u="sng" dirty="0" err="1"/>
              <a:t>Anselm</a:t>
            </a:r>
            <a:r>
              <a:rPr lang="hu-HU" sz="2400" b="1" u="sng" dirty="0"/>
              <a:t> </a:t>
            </a:r>
            <a:r>
              <a:rPr lang="hu-HU" sz="2400" b="1" u="sng" dirty="0" err="1"/>
              <a:t>Kiefer</a:t>
            </a:r>
            <a:r>
              <a:rPr lang="hu-HU" sz="2400" b="1" dirty="0"/>
              <a:t>: Útvonalak: </a:t>
            </a:r>
            <a:r>
              <a:rPr lang="hu-HU" sz="2400" b="1" dirty="0" err="1"/>
              <a:t>March</a:t>
            </a:r>
            <a:r>
              <a:rPr lang="hu-HU" sz="2400" b="1" dirty="0"/>
              <a:t> Sand</a:t>
            </a:r>
            <a:r>
              <a:rPr lang="hu-HU" sz="2400" b="1" i="1" dirty="0"/>
              <a:t>,</a:t>
            </a:r>
            <a:r>
              <a:rPr lang="hu-HU" sz="2400" dirty="0"/>
              <a:t> 1980,Olaj, emulzió, sellak homok és fénykép (vetítőpapíron) vászonra,284,5 x 440,7 cm</a:t>
            </a:r>
            <a:br>
              <a:rPr lang="hu-HU" sz="2400" dirty="0"/>
            </a:br>
            <a:r>
              <a:rPr lang="hu-HU" sz="2400" dirty="0" err="1"/>
              <a:t>Saatchi</a:t>
            </a:r>
            <a:r>
              <a:rPr lang="hu-HU" sz="2400" dirty="0"/>
              <a:t> </a:t>
            </a:r>
            <a:r>
              <a:rPr lang="hu-HU" sz="2400" dirty="0" err="1"/>
              <a:t>Collection</a:t>
            </a:r>
            <a:r>
              <a:rPr lang="hu-HU" sz="2400" dirty="0"/>
              <a:t>, London</a:t>
            </a:r>
          </a:p>
        </p:txBody>
      </p:sp>
    </p:spTree>
    <p:extLst>
      <p:ext uri="{BB962C8B-B14F-4D97-AF65-F5344CB8AC3E}">
        <p14:creationId xmlns:p14="http://schemas.microsoft.com/office/powerpoint/2010/main" val="4095156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1026" name="Picture 2" descr="Uta, II. Ekkehard meisseni őrgróf felesége – Szépművészeti ...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84575" y="0"/>
            <a:ext cx="5143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40942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1026" name="Picture 2" descr="Contrapasso - Uta von Ballenstedt (ca.1000-1046) és... | Faceboo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82867" y="121046"/>
            <a:ext cx="4904663" cy="6547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7880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Jáki templom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hu-HU" sz="3000" dirty="0">
                <a:solidFill>
                  <a:schemeClr val="tx2"/>
                </a:solidFill>
              </a:rPr>
              <a:t>A </a:t>
            </a:r>
            <a:r>
              <a:rPr lang="hu-HU" sz="3000" b="1" dirty="0">
                <a:solidFill>
                  <a:schemeClr val="tx2"/>
                </a:solidFill>
              </a:rPr>
              <a:t>jáki templom</a:t>
            </a:r>
            <a:r>
              <a:rPr lang="hu-HU" sz="3000" dirty="0">
                <a:solidFill>
                  <a:schemeClr val="tx2"/>
                </a:solidFill>
              </a:rPr>
              <a:t> az egykori </a:t>
            </a:r>
            <a:r>
              <a:rPr lang="hu-HU" sz="3000" dirty="0">
                <a:solidFill>
                  <a:schemeClr val="bg2">
                    <a:lumMod val="25000"/>
                  </a:schemeClr>
                </a:solidFill>
                <a:hlinkClick r:id="rId2" tooltip="Ják"/>
              </a:rPr>
              <a:t>jáki</a:t>
            </a:r>
            <a:r>
              <a:rPr lang="hu-HU" sz="3000" dirty="0">
                <a:solidFill>
                  <a:schemeClr val="bg2">
                    <a:lumMod val="25000"/>
                  </a:schemeClr>
                </a:solidFill>
              </a:rPr>
              <a:t> </a:t>
            </a:r>
            <a:r>
              <a:rPr lang="hu-HU" sz="3000" dirty="0">
                <a:solidFill>
                  <a:schemeClr val="bg2">
                    <a:lumMod val="25000"/>
                  </a:schemeClr>
                </a:solidFill>
                <a:hlinkClick r:id="rId3" tooltip="Bencések"/>
              </a:rPr>
              <a:t>bencés</a:t>
            </a:r>
            <a:r>
              <a:rPr lang="hu-HU" sz="3000" dirty="0">
                <a:solidFill>
                  <a:schemeClr val="tx2"/>
                </a:solidFill>
              </a:rPr>
              <a:t> apátság monumentális </a:t>
            </a:r>
            <a:r>
              <a:rPr lang="hu-HU" sz="3000" dirty="0">
                <a:solidFill>
                  <a:schemeClr val="tx2"/>
                </a:solidFill>
                <a:hlinkClick r:id="rId4" tooltip="Bazilika"/>
              </a:rPr>
              <a:t>bazilikája</a:t>
            </a:r>
            <a:r>
              <a:rPr lang="hu-HU" sz="3000" dirty="0">
                <a:solidFill>
                  <a:schemeClr val="tx2"/>
                </a:solidFill>
              </a:rPr>
              <a:t> a magyarországi </a:t>
            </a:r>
            <a:r>
              <a:rPr lang="hu-HU" sz="3000" dirty="0">
                <a:solidFill>
                  <a:schemeClr val="tx2"/>
                </a:solidFill>
                <a:hlinkClick r:id="rId5" tooltip="Romanika"/>
              </a:rPr>
              <a:t>román stílusú</a:t>
            </a:r>
            <a:r>
              <a:rPr lang="hu-HU" sz="3000" dirty="0">
                <a:solidFill>
                  <a:schemeClr val="tx2"/>
                </a:solidFill>
              </a:rPr>
              <a:t> építészet kiemelkedő, szinte szimbolikus alkotása. A hazai </a:t>
            </a:r>
            <a:r>
              <a:rPr lang="hu-HU" sz="3000" dirty="0">
                <a:solidFill>
                  <a:schemeClr val="tx2"/>
                </a:solidFill>
                <a:hlinkClick r:id="rId6" tooltip="Középkor"/>
              </a:rPr>
              <a:t>középkori</a:t>
            </a:r>
            <a:r>
              <a:rPr lang="hu-HU" sz="3000" dirty="0">
                <a:solidFill>
                  <a:schemeClr val="tx2"/>
                </a:solidFill>
              </a:rPr>
              <a:t> nemzetségi </a:t>
            </a:r>
            <a:r>
              <a:rPr lang="hu-HU" sz="3000" dirty="0">
                <a:solidFill>
                  <a:schemeClr val="tx2"/>
                </a:solidFill>
                <a:hlinkClick r:id="rId7" tooltip="Kolostor"/>
              </a:rPr>
              <a:t>monostorok</a:t>
            </a:r>
            <a:r>
              <a:rPr lang="hu-HU" sz="3000" dirty="0">
                <a:solidFill>
                  <a:schemeClr val="tx2"/>
                </a:solidFill>
              </a:rPr>
              <a:t> egyedülálló épségben fennmaradt képviselője, amely művészi gazdagságával, a táj képébe illeszkedő mesteri elhelyezésével hívja fel magára a figyelmet.</a:t>
            </a:r>
          </a:p>
          <a:p>
            <a:r>
              <a:rPr lang="hu-HU" sz="3000" dirty="0">
                <a:solidFill>
                  <a:schemeClr val="tx2"/>
                </a:solidFill>
              </a:rPr>
              <a:t>Stílusjegyei alapján 1220 körül alapíthatták, és </a:t>
            </a:r>
            <a:r>
              <a:rPr lang="hu-HU" sz="3000" dirty="0">
                <a:solidFill>
                  <a:schemeClr val="tx2"/>
                </a:solidFill>
                <a:hlinkClick r:id="rId8" tooltip="1256"/>
              </a:rPr>
              <a:t>1256</a:t>
            </a:r>
            <a:r>
              <a:rPr lang="hu-HU" sz="3000" dirty="0">
                <a:solidFill>
                  <a:schemeClr val="tx2"/>
                </a:solidFill>
              </a:rPr>
              <a:t>-ban szentelték fel, </a:t>
            </a:r>
            <a:r>
              <a:rPr lang="hu-HU" sz="3000" dirty="0">
                <a:solidFill>
                  <a:schemeClr val="tx2"/>
                </a:solidFill>
                <a:hlinkClick r:id="rId9" tooltip="Szent György"/>
              </a:rPr>
              <a:t>Szent György</a:t>
            </a:r>
            <a:r>
              <a:rPr lang="hu-HU" sz="3000" dirty="0">
                <a:solidFill>
                  <a:schemeClr val="tx2"/>
                </a:solidFill>
              </a:rPr>
              <a:t> tiszteletére. Építése során több alkalommal is változtathattak a terveken, erről tanúskodnak a különféle szabálytalanságok. Történelme viharos: tűz, vihar és az </a:t>
            </a:r>
            <a:r>
              <a:rPr lang="hu-HU" sz="3000" dirty="0">
                <a:solidFill>
                  <a:schemeClr val="tx2"/>
                </a:solidFill>
                <a:hlinkClick r:id="rId10" tooltip="Oszmán Birodalom"/>
              </a:rPr>
              <a:t>törökök</a:t>
            </a:r>
            <a:r>
              <a:rPr lang="hu-HU" sz="3000" dirty="0">
                <a:solidFill>
                  <a:schemeClr val="tx2"/>
                </a:solidFill>
              </a:rPr>
              <a:t> is megrongálták, többször helyre kellett állítani. Az utolsó nagy átépítés 1896 és 1904 közt zajlott, </a:t>
            </a:r>
            <a:r>
              <a:rPr lang="hu-HU" sz="3000" dirty="0">
                <a:solidFill>
                  <a:schemeClr val="tx2"/>
                </a:solidFill>
                <a:hlinkClick r:id="rId11" tooltip="Schulek Frigyes"/>
              </a:rPr>
              <a:t>Schulek Frigyes</a:t>
            </a:r>
            <a:r>
              <a:rPr lang="hu-HU" sz="3000" dirty="0">
                <a:solidFill>
                  <a:schemeClr val="tx2"/>
                </a:solidFill>
              </a:rPr>
              <a:t> tervei alapján.</a:t>
            </a:r>
          </a:p>
          <a:p>
            <a:r>
              <a:rPr lang="hu-HU" sz="3000" dirty="0">
                <a:solidFill>
                  <a:schemeClr val="tx2"/>
                </a:solidFill>
              </a:rPr>
              <a:t>Leghíresebb része a befelé mélyülő, többszörösen tagolt főbejárat, melyet normann motívumok díszítenek, fölötte a </a:t>
            </a:r>
            <a:r>
              <a:rPr lang="hu-HU" sz="3000" dirty="0">
                <a:solidFill>
                  <a:schemeClr val="tx2"/>
                </a:solidFill>
                <a:hlinkClick r:id="rId12" tooltip="Timpanon"/>
              </a:rPr>
              <a:t>timpanonban</a:t>
            </a:r>
            <a:r>
              <a:rPr lang="hu-HU" sz="3000" dirty="0">
                <a:solidFill>
                  <a:schemeClr val="tx2"/>
                </a:solidFill>
              </a:rPr>
              <a:t> </a:t>
            </a:r>
            <a:r>
              <a:rPr lang="hu-HU" sz="3000" dirty="0">
                <a:solidFill>
                  <a:schemeClr val="tx2"/>
                </a:solidFill>
                <a:hlinkClick r:id="rId13" tooltip="Jézus"/>
              </a:rPr>
              <a:t>Jézus</a:t>
            </a:r>
            <a:r>
              <a:rPr lang="hu-HU" sz="3000" dirty="0">
                <a:solidFill>
                  <a:schemeClr val="tx2"/>
                </a:solidFill>
              </a:rPr>
              <a:t> látható </a:t>
            </a:r>
            <a:r>
              <a:rPr lang="hu-HU" sz="3000" dirty="0">
                <a:solidFill>
                  <a:schemeClr val="tx2"/>
                </a:solidFill>
                <a:hlinkClick r:id="rId14" tooltip="Angyal"/>
              </a:rPr>
              <a:t>angyalokkal</a:t>
            </a:r>
            <a:r>
              <a:rPr lang="hu-HU" sz="3000" dirty="0">
                <a:solidFill>
                  <a:schemeClr val="tx2"/>
                </a:solidFill>
              </a:rPr>
              <a:t> és </a:t>
            </a:r>
            <a:r>
              <a:rPr lang="hu-HU" sz="3000" dirty="0">
                <a:solidFill>
                  <a:schemeClr val="tx2"/>
                </a:solidFill>
                <a:hlinkClick r:id="rId15" tooltip="Apostol"/>
              </a:rPr>
              <a:t>apostolokkal</a:t>
            </a:r>
            <a:r>
              <a:rPr lang="hu-HU" sz="3000" dirty="0">
                <a:solidFill>
                  <a:schemeClr val="tx2"/>
                </a:solidFill>
              </a:rPr>
              <a:t>.</a:t>
            </a:r>
          </a:p>
          <a:p>
            <a:endParaRPr lang="hu-HU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14910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1026" name="Picture 2" descr="Jáki templom – Wikipédia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7599" y="1"/>
            <a:ext cx="103401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0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2050" name="Picture 2" descr="Jáki Templom - Képek, Leírás, Vélemények - Szallas.hu programok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7363" y="0"/>
            <a:ext cx="457088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18559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4000" dirty="0" smtClean="0"/>
              <a:t>Gótika</a:t>
            </a:r>
            <a:endParaRPr lang="hu-HU" sz="4000" dirty="0"/>
          </a:p>
        </p:txBody>
      </p:sp>
    </p:spTree>
    <p:extLst>
      <p:ext uri="{BB962C8B-B14F-4D97-AF65-F5344CB8AC3E}">
        <p14:creationId xmlns:p14="http://schemas.microsoft.com/office/powerpoint/2010/main" val="31662603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200" dirty="0" smtClean="0"/>
              <a:t>A </a:t>
            </a:r>
            <a:r>
              <a:rPr lang="hu-HU" sz="2200" dirty="0"/>
              <a:t>híres "Lovas" a </a:t>
            </a:r>
            <a:r>
              <a:rPr lang="hu-HU" sz="2200" dirty="0" err="1"/>
              <a:t>bambergi</a:t>
            </a:r>
            <a:r>
              <a:rPr lang="hu-HU" sz="2200" dirty="0"/>
              <a:t> székesegyház belsejében. Föltehetően a Szent György-téma egy </a:t>
            </a:r>
            <a:r>
              <a:rPr lang="hu-HU" sz="2200" dirty="0" smtClean="0"/>
              <a:t>a Szent György-téma 1235-ben </a:t>
            </a:r>
            <a:r>
              <a:rPr lang="hu-HU" sz="2200" dirty="0"/>
              <a:t>készült német </a:t>
            </a:r>
            <a:r>
              <a:rPr lang="hu-HU" sz="2000" dirty="0" smtClean="0"/>
              <a:t>változata</a:t>
            </a:r>
            <a:r>
              <a:rPr lang="hu-HU" dirty="0"/>
              <a:t> 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886585"/>
            <a:ext cx="10515600" cy="4351338"/>
          </a:xfrm>
        </p:spPr>
        <p:txBody>
          <a:bodyPr/>
          <a:lstStyle/>
          <a:p>
            <a:endParaRPr lang="hu-HU" dirty="0"/>
          </a:p>
        </p:txBody>
      </p:sp>
      <p:pic>
        <p:nvPicPr>
          <p:cNvPr id="4098" name="Picture 2" descr="&quot;Lovas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80729" y="0"/>
            <a:ext cx="4711271" cy="6682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48307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45592" y="-50008"/>
            <a:ext cx="10515600" cy="1325563"/>
          </a:xfrm>
        </p:spPr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3074" name="Picture 2" descr="Szent István székesegyhá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15517" y="-50008"/>
            <a:ext cx="8895624" cy="6908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78120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600" b="1" dirty="0" smtClean="0"/>
              <a:t>Ókeresztény katakomba-festmény</a:t>
            </a:r>
            <a:r>
              <a:rPr lang="hu-HU" sz="3600" dirty="0" smtClean="0"/>
              <a:t>: </a:t>
            </a:r>
            <a:r>
              <a:rPr lang="hu-HU" sz="3600" i="1" dirty="0" smtClean="0"/>
              <a:t>Három férfi tüzes kemencében; </a:t>
            </a:r>
            <a:r>
              <a:rPr lang="hu-HU" sz="2700" dirty="0" smtClean="0"/>
              <a:t>3. század, Róma, </a:t>
            </a:r>
            <a:r>
              <a:rPr lang="hu-HU" sz="2700" dirty="0" err="1" smtClean="0"/>
              <a:t>Priscilla</a:t>
            </a:r>
            <a:r>
              <a:rPr lang="hu-HU" sz="2700" dirty="0" smtClean="0"/>
              <a:t>-katakomba</a:t>
            </a:r>
            <a:endParaRPr lang="hu-HU" sz="27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4483405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A Szent István katedrális (</a:t>
            </a:r>
            <a:r>
              <a:rPr lang="hu-HU" dirty="0" err="1"/>
              <a:t>Stephansdom</a:t>
            </a:r>
            <a:r>
              <a:rPr lang="hu-HU" dirty="0"/>
              <a:t>) Bécs szívében található, túlélt számos háborút és napjainkra a város szabadságának szimbóluma lett. A gótikus katedrális két korábbi templom romjain áll, legnagyobb része a 14. században épült IV. Rudolf osztrák herceg parancsára. Legismertebb jellemzői a gyémánt mintázatú tetőcserepek, melyek csak 1952-ben kerültek fel rá.</a:t>
            </a:r>
          </a:p>
        </p:txBody>
      </p:sp>
    </p:spTree>
    <p:extLst>
      <p:ext uri="{BB962C8B-B14F-4D97-AF65-F5344CB8AC3E}">
        <p14:creationId xmlns:p14="http://schemas.microsoft.com/office/powerpoint/2010/main" val="9706102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200" dirty="0" smtClean="0"/>
              <a:t>Chartres-i </a:t>
            </a:r>
            <a:r>
              <a:rPr lang="hu-HU" sz="3200" i="1" dirty="0" err="1" smtClean="0"/>
              <a:t>Notre</a:t>
            </a:r>
            <a:r>
              <a:rPr lang="hu-HU" sz="3200" i="1" dirty="0" smtClean="0"/>
              <a:t> Dame</a:t>
            </a:r>
            <a:endParaRPr lang="hu-HU" sz="3200" i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sz="2400" dirty="0" smtClean="0"/>
              <a:t>Trónoló Madonna; „a Kék Szűz</a:t>
            </a:r>
            <a:r>
              <a:rPr lang="hu-HU" dirty="0" smtClean="0"/>
              <a:t>”</a:t>
            </a:r>
            <a:endParaRPr lang="hu-HU" dirty="0"/>
          </a:p>
        </p:txBody>
      </p:sp>
      <p:pic>
        <p:nvPicPr>
          <p:cNvPr id="3074" name="Picture 2" descr="https://www.sulinet.hu/tovabbtan/felveteli/ttkuj/11het/muvtori/uve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0776" y="0"/>
            <a:ext cx="2357304" cy="7107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43944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Giotto Di </a:t>
            </a:r>
            <a:r>
              <a:rPr lang="hu-HU" dirty="0" err="1" smtClean="0"/>
              <a:t>Bondone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464005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600" dirty="0" smtClean="0"/>
              <a:t>Giotto: </a:t>
            </a:r>
            <a:r>
              <a:rPr lang="hu-HU" sz="2400" i="1" dirty="0" err="1" smtClean="0"/>
              <a:t>Ognisanti</a:t>
            </a:r>
            <a:r>
              <a:rPr lang="hu-HU" sz="2400" i="1" dirty="0" smtClean="0"/>
              <a:t> Madonna</a:t>
            </a:r>
            <a:endParaRPr lang="hu-HU" sz="2400" i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u-HU" sz="2400" dirty="0" smtClean="0"/>
              <a:t>1300-as évek; gótika, ős-reneszánsz</a:t>
            </a:r>
            <a:endParaRPr lang="hu-HU" sz="2400" dirty="0"/>
          </a:p>
        </p:txBody>
      </p:sp>
      <p:pic>
        <p:nvPicPr>
          <p:cNvPr id="6146" name="Picture 2" descr="undefined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0692" y="182880"/>
            <a:ext cx="4194891" cy="6675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04476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2400" i="1" dirty="0" smtClean="0"/>
              <a:t>Ördögök kiűzése </a:t>
            </a:r>
            <a:r>
              <a:rPr lang="hu-HU" sz="2400" i="1" dirty="0" err="1" smtClean="0"/>
              <a:t>Arezzóból</a:t>
            </a:r>
            <a:endParaRPr lang="hu-HU" sz="2400" i="1" dirty="0" smtClean="0"/>
          </a:p>
          <a:p>
            <a:r>
              <a:rPr lang="hu-HU" sz="2400" dirty="0" smtClean="0"/>
              <a:t>(1297-99)</a:t>
            </a:r>
            <a:endParaRPr lang="hu-HU" sz="2400" dirty="0"/>
          </a:p>
        </p:txBody>
      </p:sp>
      <p:pic>
        <p:nvPicPr>
          <p:cNvPr id="6146" name="Picture 2" descr="Az ördögök kiűzése Arezzóból, 1297-99 alkotó: Giotto di Bondone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6204" y="0"/>
            <a:ext cx="623207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38127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1305 k.</a:t>
            </a:r>
            <a:endParaRPr lang="hu-HU" dirty="0"/>
          </a:p>
        </p:txBody>
      </p:sp>
      <p:pic>
        <p:nvPicPr>
          <p:cNvPr id="5122" name="Picture 2" descr="Repülés Egyiptomba, 1305 körül alkotó: Giotto di Bondone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58404" y="0"/>
            <a:ext cx="665661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8357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AutoShape 2" descr="Ognissanti Madonn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5" name="AutoShape 4" descr="Ognissanti Madonn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5126" name="Picture 6" descr="The Arrest of Christ (Kiss of Judas), c.1304 - c.1306 - Giot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26719" y="-48768"/>
            <a:ext cx="7044903" cy="6906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94866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7170" name="Picture 2" descr="https://upload.wikimedia.org/wikipedia/commons/thumb/3/34/Compianto_sul_Cristo_morto.jpg/350px-Compianto_sul_Cristo_mort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94708" y="0"/>
            <a:ext cx="7261355" cy="6825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62083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4000" dirty="0" smtClean="0"/>
              <a:t>Reneszánsz</a:t>
            </a:r>
            <a:endParaRPr lang="hu-HU" sz="4000" dirty="0"/>
          </a:p>
        </p:txBody>
      </p:sp>
    </p:spTree>
    <p:extLst>
      <p:ext uri="{BB962C8B-B14F-4D97-AF65-F5344CB8AC3E}">
        <p14:creationId xmlns:p14="http://schemas.microsoft.com/office/powerpoint/2010/main" val="282010147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9" name="Picture 5" descr="leonardo-da-vinci-cenacolo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0" y="182564"/>
            <a:ext cx="9144000" cy="649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1608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 descr="/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0" y="250826"/>
            <a:ext cx="9144000" cy="660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1524001" y="1"/>
            <a:ext cx="57959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altLang="hu-HU"/>
              <a:t>priscilla katakomba nabukodonozor 3ifju </a:t>
            </a:r>
          </a:p>
        </p:txBody>
      </p:sp>
    </p:spTree>
    <p:extLst>
      <p:ext uri="{BB962C8B-B14F-4D97-AF65-F5344CB8AC3E}">
        <p14:creationId xmlns:p14="http://schemas.microsoft.com/office/powerpoint/2010/main" val="3957323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7" name="Picture 5" descr="Kép:Mona Lisa.jpe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92538" y="0"/>
            <a:ext cx="45910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ext Box 6"/>
          <p:cNvSpPr txBox="1">
            <a:spLocks noChangeArrowheads="1"/>
          </p:cNvSpPr>
          <p:nvPr/>
        </p:nvSpPr>
        <p:spPr bwMode="auto">
          <a:xfrm>
            <a:off x="1524001" y="1"/>
            <a:ext cx="3635375" cy="77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hu-HU" sz="1800"/>
              <a:t>Mona Lisa (La Gioconda)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hu-HU" sz="1800"/>
              <a:t>1503 -1505</a:t>
            </a:r>
          </a:p>
        </p:txBody>
      </p:sp>
    </p:spTree>
    <p:extLst>
      <p:ext uri="{BB962C8B-B14F-4D97-AF65-F5344CB8AC3E}">
        <p14:creationId xmlns:p14="http://schemas.microsoft.com/office/powerpoint/2010/main" val="3159014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9" name="Picture 5" descr="Leonardo, da Vinci: Mona Lisa (detail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84539" y="0"/>
            <a:ext cx="56229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5" descr="Leonardo, da Vinci: Mona Lisa (detail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87714" y="0"/>
            <a:ext cx="56229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4309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2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5" descr="Click to close this windo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0" y="996950"/>
            <a:ext cx="9144000" cy="486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1831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3virg_l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59526" y="0"/>
            <a:ext cx="43084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2virg_p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435768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8379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9" name="Picture 5" descr="leonardo-da-vinci-cenacolo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0" y="182564"/>
            <a:ext cx="9144000" cy="649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277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Raffaello </a:t>
            </a:r>
            <a:r>
              <a:rPr lang="hu-HU" dirty="0" err="1" smtClean="0"/>
              <a:t>Santi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7493339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Kép:Sanzio 00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59175" y="0"/>
            <a:ext cx="5073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4696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 descr="42ester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1" y="0"/>
            <a:ext cx="48498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ext Box 6"/>
          <p:cNvSpPr txBox="1">
            <a:spLocks noChangeArrowheads="1"/>
          </p:cNvSpPr>
          <p:nvPr/>
        </p:nvSpPr>
        <p:spPr bwMode="auto">
          <a:xfrm>
            <a:off x="6383339" y="1"/>
            <a:ext cx="4465637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800" b="1"/>
              <a:t>Madonna and Child with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800" b="1"/>
              <a:t>the Infant St John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800"/>
              <a:t>1508</a:t>
            </a:r>
            <a:br>
              <a:rPr lang="hu-HU" altLang="hu-HU" sz="1800"/>
            </a:br>
            <a:r>
              <a:rPr lang="hu-HU" altLang="hu-HU" sz="1800"/>
              <a:t>Esterházy Madonna</a:t>
            </a:r>
          </a:p>
        </p:txBody>
      </p:sp>
    </p:spTree>
    <p:extLst>
      <p:ext uri="{BB962C8B-B14F-4D97-AF65-F5344CB8AC3E}">
        <p14:creationId xmlns:p14="http://schemas.microsoft.com/office/powerpoint/2010/main" val="3222542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3" name="Picture 5" descr="athens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0" y="1"/>
            <a:ext cx="9144000" cy="681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ext Box 6"/>
          <p:cNvSpPr txBox="1">
            <a:spLocks noChangeArrowheads="1"/>
          </p:cNvSpPr>
          <p:nvPr/>
        </p:nvSpPr>
        <p:spPr bwMode="auto">
          <a:xfrm>
            <a:off x="1524000" y="1"/>
            <a:ext cx="4643438" cy="146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800" b="1"/>
              <a:t>The School of Athens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800"/>
              <a:t>1509</a:t>
            </a:r>
            <a:br>
              <a:rPr lang="hu-HU" altLang="hu-HU" sz="1800"/>
            </a:br>
            <a:r>
              <a:rPr lang="hu-HU" altLang="hu-HU" sz="1800"/>
              <a:t>Fresco, width at the base 770 cm</a:t>
            </a:r>
            <a:br>
              <a:rPr lang="hu-HU" altLang="hu-HU" sz="1800"/>
            </a:br>
            <a:r>
              <a:rPr lang="hu-HU" altLang="hu-HU" sz="1800"/>
              <a:t>Stanza della Segnatura, Palazzi Pontifici, Vatican </a:t>
            </a:r>
          </a:p>
        </p:txBody>
      </p:sp>
    </p:spTree>
    <p:extLst>
      <p:ext uri="{BB962C8B-B14F-4D97-AF65-F5344CB8AC3E}">
        <p14:creationId xmlns:p14="http://schemas.microsoft.com/office/powerpoint/2010/main" val="1016247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5" name="Picture 5" descr="09julius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50815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ext Box 6"/>
          <p:cNvSpPr txBox="1">
            <a:spLocks noChangeArrowheads="1"/>
          </p:cNvSpPr>
          <p:nvPr/>
        </p:nvSpPr>
        <p:spPr bwMode="auto">
          <a:xfrm>
            <a:off x="6600826" y="1"/>
            <a:ext cx="4067175" cy="146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800" b="1"/>
              <a:t>Portrait of Julius II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800"/>
              <a:t>1511-12</a:t>
            </a:r>
            <a:br>
              <a:rPr lang="hu-HU" altLang="hu-HU" sz="1800"/>
            </a:br>
            <a:r>
              <a:rPr lang="hu-HU" altLang="hu-HU" sz="1800"/>
              <a:t>Oil on wood, 108 x 80,7 cm</a:t>
            </a:r>
            <a:br>
              <a:rPr lang="hu-HU" altLang="hu-HU" sz="1800"/>
            </a:br>
            <a:r>
              <a:rPr lang="hu-HU" altLang="hu-HU" sz="1800"/>
              <a:t>National Gallery, London</a:t>
            </a:r>
            <a:br>
              <a:rPr lang="hu-HU" altLang="hu-HU" sz="1800"/>
            </a:br>
            <a:endParaRPr lang="hu-HU" altLang="hu-HU" sz="1800"/>
          </a:p>
        </p:txBody>
      </p:sp>
    </p:spTree>
    <p:extLst>
      <p:ext uri="{BB962C8B-B14F-4D97-AF65-F5344CB8AC3E}">
        <p14:creationId xmlns:p14="http://schemas.microsoft.com/office/powerpoint/2010/main" val="4203798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u-HU" sz="3600" b="1" dirty="0" smtClean="0"/>
              <a:t>Bizánci művészet</a:t>
            </a:r>
            <a:br>
              <a:rPr lang="hu-HU" sz="3600" b="1" dirty="0" smtClean="0"/>
            </a:br>
            <a:r>
              <a:rPr lang="hu-HU" sz="3600" i="1" dirty="0" smtClean="0"/>
              <a:t>Istenanya ikon </a:t>
            </a:r>
            <a:r>
              <a:rPr lang="hu-HU" sz="2400" i="1" dirty="0" smtClean="0"/>
              <a:t>(1200 k.);</a:t>
            </a:r>
            <a:br>
              <a:rPr lang="hu-HU" sz="2400" i="1" dirty="0" smtClean="0"/>
            </a:br>
            <a:endParaRPr lang="hu-HU" sz="3600" i="1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01821623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Lehet, hogy egy kép erről: 1 személ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41676" y="-17463"/>
            <a:ext cx="5662613" cy="7118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7834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u-HU" sz="4000" dirty="0" smtClean="0"/>
              <a:t>Giovanni Bellini</a:t>
            </a:r>
            <a:br>
              <a:rPr lang="hu-HU" sz="4000" dirty="0" smtClean="0"/>
            </a:br>
            <a:r>
              <a:rPr lang="hu-HU" sz="3200" b="1" dirty="0" smtClean="0"/>
              <a:t>(</a:t>
            </a:r>
            <a:r>
              <a:rPr lang="hu-HU" sz="3200" b="1" dirty="0" err="1" smtClean="0"/>
              <a:t>Belliniano</a:t>
            </a:r>
            <a:r>
              <a:rPr lang="hu-HU" sz="3200" b="1" dirty="0" smtClean="0"/>
              <a:t>)</a:t>
            </a:r>
            <a:endParaRPr lang="hu-HU" sz="3200" b="1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29036978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168" y="-219456"/>
            <a:ext cx="9704832" cy="7278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19286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Michelangelo </a:t>
            </a:r>
            <a:r>
              <a:rPr lang="hu-HU" dirty="0" err="1" smtClean="0"/>
              <a:t>Buonarroti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8396420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9" name="Picture 5" descr="01_7si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6731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8256588" y="1"/>
            <a:ext cx="2411412" cy="146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altLang="hu-HU" b="1"/>
              <a:t>The Delphic Sibyl</a:t>
            </a:r>
            <a:r>
              <a:rPr lang="hu-HU" altLang="hu-HU"/>
              <a:t/>
            </a:r>
            <a:br>
              <a:rPr lang="hu-HU" altLang="hu-HU"/>
            </a:br>
            <a:r>
              <a:rPr lang="hu-HU" altLang="hu-HU"/>
              <a:t>1509</a:t>
            </a:r>
            <a:br>
              <a:rPr lang="hu-HU" altLang="hu-HU"/>
            </a:br>
            <a:r>
              <a:rPr lang="hu-HU" altLang="hu-HU"/>
              <a:t>Fresco, 350 x 380 cm</a:t>
            </a:r>
            <a:br>
              <a:rPr lang="hu-HU" altLang="hu-HU"/>
            </a:br>
            <a:r>
              <a:rPr lang="hu-HU" altLang="hu-HU"/>
              <a:t>Cappella Sistina, Vatican </a:t>
            </a:r>
          </a:p>
        </p:txBody>
      </p:sp>
    </p:spTree>
    <p:extLst>
      <p:ext uri="{BB962C8B-B14F-4D97-AF65-F5344CB8AC3E}">
        <p14:creationId xmlns:p14="http://schemas.microsoft.com/office/powerpoint/2010/main" val="4071010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21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21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21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5" name="Picture 5" descr="05_6si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70464" y="0"/>
            <a:ext cx="56975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1524001" y="1"/>
            <a:ext cx="3635375" cy="146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altLang="hu-HU" b="1"/>
              <a:t>The Cumaean Sibyl</a:t>
            </a:r>
            <a:r>
              <a:rPr lang="hu-HU" altLang="hu-HU"/>
              <a:t/>
            </a:r>
            <a:br>
              <a:rPr lang="hu-HU" altLang="hu-HU"/>
            </a:br>
            <a:r>
              <a:rPr lang="hu-HU" altLang="hu-HU"/>
              <a:t>1510</a:t>
            </a:r>
            <a:br>
              <a:rPr lang="hu-HU" altLang="hu-HU"/>
            </a:br>
            <a:r>
              <a:rPr lang="hu-HU" altLang="hu-HU"/>
              <a:t>Fresco, 375 x 380 cm</a:t>
            </a:r>
            <a:br>
              <a:rPr lang="hu-HU" altLang="hu-HU"/>
            </a:br>
            <a:r>
              <a:rPr lang="hu-HU" altLang="hu-HU"/>
              <a:t>Cappella Sistina, Vatican</a:t>
            </a:r>
            <a:br>
              <a:rPr lang="hu-HU" altLang="hu-HU"/>
            </a:br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38977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256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256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256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5" name="Picture 5" descr="03_7pr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1" y="0"/>
            <a:ext cx="67357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8256588" y="1"/>
            <a:ext cx="2411412" cy="146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altLang="hu-HU" b="1"/>
              <a:t>Isaiah</a:t>
            </a:r>
            <a:r>
              <a:rPr lang="hu-HU" altLang="hu-HU"/>
              <a:t/>
            </a:r>
            <a:br>
              <a:rPr lang="hu-HU" altLang="hu-HU"/>
            </a:br>
            <a:r>
              <a:rPr lang="hu-HU" altLang="hu-HU"/>
              <a:t>1509</a:t>
            </a:r>
            <a:br>
              <a:rPr lang="hu-HU" altLang="hu-HU"/>
            </a:br>
            <a:r>
              <a:rPr lang="hu-HU" altLang="hu-HU"/>
              <a:t>Fresco, 365 x 380 cm</a:t>
            </a:r>
            <a:br>
              <a:rPr lang="hu-HU" altLang="hu-HU"/>
            </a:br>
            <a:r>
              <a:rPr lang="hu-HU" altLang="hu-HU"/>
              <a:t>Cappella Sistina, Vatican </a:t>
            </a:r>
          </a:p>
        </p:txBody>
      </p:sp>
    </p:spTree>
    <p:extLst>
      <p:ext uri="{BB962C8B-B14F-4D97-AF65-F5344CB8AC3E}">
        <p14:creationId xmlns:p14="http://schemas.microsoft.com/office/powerpoint/2010/main" val="1164948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0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0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0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3" name="Picture 5" descr="moses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19289" y="0"/>
            <a:ext cx="47212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6743700" y="1"/>
            <a:ext cx="39243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altLang="hu-HU" b="1"/>
              <a:t>Moses</a:t>
            </a:r>
            <a:r>
              <a:rPr lang="hu-HU" altLang="hu-HU"/>
              <a:t/>
            </a:r>
            <a:br>
              <a:rPr lang="hu-HU" altLang="hu-HU"/>
            </a:br>
            <a:r>
              <a:rPr lang="hu-HU" altLang="hu-HU"/>
              <a:t>1515</a:t>
            </a:r>
            <a:br>
              <a:rPr lang="hu-HU" altLang="hu-HU"/>
            </a:br>
            <a:r>
              <a:rPr lang="hu-HU" altLang="hu-HU"/>
              <a:t>Marble, height 235 cm</a:t>
            </a:r>
            <a:br>
              <a:rPr lang="hu-HU" altLang="hu-HU"/>
            </a:br>
            <a:r>
              <a:rPr lang="hu-HU" altLang="hu-HU"/>
              <a:t>S. Pietro in Vincoli, Rome </a:t>
            </a:r>
          </a:p>
        </p:txBody>
      </p:sp>
    </p:spTree>
    <p:extLst>
      <p:ext uri="{BB962C8B-B14F-4D97-AF65-F5344CB8AC3E}">
        <p14:creationId xmlns:p14="http://schemas.microsoft.com/office/powerpoint/2010/main" val="1798251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7" name="Picture 5" descr="moses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16275" y="0"/>
            <a:ext cx="48450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3752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 descr="ledaswan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0" y="260351"/>
            <a:ext cx="9144000" cy="625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1524000" y="5661026"/>
            <a:ext cx="4427538" cy="146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altLang="hu-HU" b="1"/>
              <a:t>Leda and the Swan</a:t>
            </a:r>
            <a:r>
              <a:rPr lang="hu-HU" altLang="hu-HU"/>
              <a:t/>
            </a:r>
            <a:br>
              <a:rPr lang="hu-HU" altLang="hu-HU"/>
            </a:br>
            <a:r>
              <a:rPr lang="hu-HU" altLang="hu-HU"/>
              <a:t>-</a:t>
            </a:r>
            <a:br>
              <a:rPr lang="hu-HU" altLang="hu-HU"/>
            </a:br>
            <a:r>
              <a:rPr lang="hu-HU" altLang="hu-HU"/>
              <a:t>Engraving, 305 x 407 mm</a:t>
            </a:r>
            <a:br>
              <a:rPr lang="hu-HU" altLang="hu-HU"/>
            </a:br>
            <a:r>
              <a:rPr lang="hu-HU" altLang="hu-HU"/>
              <a:t>British Museum, London</a:t>
            </a:r>
            <a:br>
              <a:rPr lang="hu-HU" altLang="hu-HU"/>
            </a:br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046560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lagyimiri Istenanya ikon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27877" y="0"/>
            <a:ext cx="4949539" cy="6962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933673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Tiziano</a:t>
            </a:r>
            <a:br>
              <a:rPr lang="hu-HU" dirty="0" smtClean="0"/>
            </a:b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5966819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itian, a life of art and good fortu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0731" y="100542"/>
            <a:ext cx="11858625" cy="664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120428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Tiziano Vecellio – Wikipéd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3" name="AutoShape 4" descr="Tiziano Vecellio – Wikipédi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8198" name="Picture 6" descr="Tiziano Vecellio – Wikipéd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2775" y="1419049"/>
            <a:ext cx="10855531" cy="4307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363207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Tiziano Vecellio (Titian) 1488 -1576 - Festőművészek Világ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3" name="AutoShape 4" descr="A „királyok festője, festők királya” – Tiziano művészete a ...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4" name="AutoShape 6" descr="Tiziano festményeinek listája – Wikipédia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5" name="AutoShape 8" descr="Tiziano festményeinek listája – Wikipédia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1034" name="Picture 10" descr="Sziszüphosz (1548–1549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1544" y="131698"/>
            <a:ext cx="5783959" cy="658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469431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err="1" smtClean="0"/>
              <a:t>Tintoretto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9365256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undefin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6286" y="0"/>
            <a:ext cx="10432604" cy="6659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461605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intoretto, a Mannerist or the Last Great Italian Renaissance Artist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63641" y="0"/>
            <a:ext cx="691729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438397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intoretto and His Jewish Neighbors » Mosaic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0466" y="0"/>
            <a:ext cx="1124262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712318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Barokk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5864621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/>
          <p:cNvSpPr/>
          <p:nvPr/>
        </p:nvSpPr>
        <p:spPr>
          <a:xfrm>
            <a:off x="1524000" y="1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400" b="1" dirty="0"/>
              <a:t>CARAVAGGIO: </a:t>
            </a:r>
            <a:r>
              <a:rPr lang="en-US" sz="2400" b="1" dirty="0"/>
              <a:t>THE INCREDULITY OF SAINT THOMAS</a:t>
            </a:r>
            <a:r>
              <a:rPr lang="hu-HU" sz="2400" dirty="0"/>
              <a:t>, (</a:t>
            </a:r>
            <a:r>
              <a:rPr lang="en-US" sz="2400" dirty="0"/>
              <a:t>1601-02</a:t>
            </a:r>
            <a:r>
              <a:rPr lang="hu-HU" sz="2400" dirty="0"/>
              <a:t>)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hu-HU" sz="2400" dirty="0"/>
              <a:t>o</a:t>
            </a:r>
            <a:r>
              <a:rPr lang="en-US" sz="2400" dirty="0" err="1"/>
              <a:t>il</a:t>
            </a:r>
            <a:r>
              <a:rPr lang="en-US" sz="2400" dirty="0"/>
              <a:t> on canvas, 107 x 146 cm</a:t>
            </a:r>
            <a:r>
              <a:rPr lang="hu-HU" sz="2400" dirty="0"/>
              <a:t>, </a:t>
            </a:r>
            <a:r>
              <a:rPr lang="en-US" sz="2400" dirty="0" err="1"/>
              <a:t>Schloss</a:t>
            </a:r>
            <a:r>
              <a:rPr lang="en-US" sz="2400" dirty="0"/>
              <a:t> </a:t>
            </a:r>
            <a:r>
              <a:rPr lang="en-US" sz="2400" dirty="0" err="1"/>
              <a:t>Sanssouci</a:t>
            </a:r>
            <a:r>
              <a:rPr lang="en-US" sz="2400" dirty="0"/>
              <a:t>, Potsdam</a:t>
            </a:r>
            <a:endParaRPr lang="hu-HU" sz="2400" dirty="0"/>
          </a:p>
        </p:txBody>
      </p:sp>
      <p:pic>
        <p:nvPicPr>
          <p:cNvPr id="52226" name="Picture 2" descr="File:Caravaggio - The Incredulity of Saint Thoma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95525" y="980729"/>
            <a:ext cx="7600950" cy="56007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51802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undefin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9070" y="0"/>
            <a:ext cx="928324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640144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/>
          <p:cNvSpPr/>
          <p:nvPr/>
        </p:nvSpPr>
        <p:spPr>
          <a:xfrm>
            <a:off x="1524000" y="404664"/>
            <a:ext cx="377991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EL GRECO</a:t>
            </a:r>
            <a:r>
              <a:rPr lang="en-US" sz="2400" dirty="0"/>
              <a:t> </a:t>
            </a:r>
          </a:p>
          <a:p>
            <a:pPr algn="ctr"/>
            <a:r>
              <a:rPr lang="en-US" sz="2400" b="1" dirty="0"/>
              <a:t>MARY MAGDALENE IN PENITENCE</a:t>
            </a:r>
            <a:r>
              <a:rPr lang="en-US" sz="2400" dirty="0"/>
              <a:t> </a:t>
            </a:r>
            <a:endParaRPr lang="hu-HU" sz="2400" dirty="0"/>
          </a:p>
          <a:p>
            <a:pPr algn="ctr"/>
            <a:r>
              <a:rPr lang="en-US" sz="2400" dirty="0"/>
              <a:t>1578</a:t>
            </a:r>
            <a:r>
              <a:rPr lang="hu-HU" sz="2400" dirty="0"/>
              <a:t> </a:t>
            </a:r>
            <a:endParaRPr lang="en-US" sz="2400" b="1" dirty="0"/>
          </a:p>
          <a:p>
            <a:pPr algn="ctr"/>
            <a:r>
              <a:rPr lang="en-US" sz="2400" dirty="0"/>
              <a:t>oil on canvas </a:t>
            </a:r>
            <a:r>
              <a:rPr lang="hu-HU" sz="2400" dirty="0"/>
              <a:t> </a:t>
            </a:r>
          </a:p>
          <a:p>
            <a:pPr algn="ctr"/>
            <a:r>
              <a:rPr lang="en-US" sz="2400" dirty="0"/>
              <a:t>157 × 121 cm</a:t>
            </a:r>
            <a:endParaRPr lang="hu-HU" sz="2400" dirty="0"/>
          </a:p>
          <a:p>
            <a:pPr algn="ctr"/>
            <a:r>
              <a:rPr lang="hu-HU" sz="2400" dirty="0"/>
              <a:t> Szépművészeti Múzeum Budapest</a:t>
            </a:r>
            <a:endParaRPr lang="en-US" sz="2400" dirty="0"/>
          </a:p>
        </p:txBody>
      </p:sp>
      <p:pic>
        <p:nvPicPr>
          <p:cNvPr id="52226" name="Picture 2" descr="File:El Greco - The Penitent Magdalene - Google Art Projec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03912" y="1"/>
            <a:ext cx="5364088" cy="690986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52010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Lorenzo </a:t>
            </a:r>
            <a:r>
              <a:rPr lang="hu-HU" dirty="0" err="1" smtClean="0"/>
              <a:t>Bernini</a:t>
            </a:r>
            <a:r>
              <a:rPr lang="hu-HU" dirty="0" smtClean="0"/>
              <a:t>:</a:t>
            </a:r>
            <a:br>
              <a:rPr lang="hu-HU" dirty="0" smtClean="0"/>
            </a:br>
            <a:r>
              <a:rPr lang="hu-HU" sz="4000" i="1" dirty="0" smtClean="0"/>
              <a:t>Szent Teréz extázisa</a:t>
            </a:r>
            <a:endParaRPr lang="hu-HU" sz="4000" i="1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0244136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21506" name="Picture 2" descr="Képtalálat a következőre: „barokk festészet”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62746" y="-59649"/>
            <a:ext cx="4803921" cy="691764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2026602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u-HU" sz="4400" dirty="0" smtClean="0"/>
              <a:t>Diego </a:t>
            </a:r>
            <a:r>
              <a:rPr lang="hu-HU" sz="4400" dirty="0" err="1" smtClean="0"/>
              <a:t>Velázquez</a:t>
            </a:r>
            <a:endParaRPr lang="hu-HU" sz="4400" dirty="0"/>
          </a:p>
        </p:txBody>
      </p:sp>
      <p:sp>
        <p:nvSpPr>
          <p:cNvPr id="5" name="Alcím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9439515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velazquez.meninas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00376" y="0"/>
            <a:ext cx="60229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 Box 6"/>
          <p:cNvSpPr txBox="1">
            <a:spLocks noChangeArrowheads="1"/>
          </p:cNvSpPr>
          <p:nvPr/>
        </p:nvSpPr>
        <p:spPr bwMode="auto">
          <a:xfrm>
            <a:off x="1524000" y="0"/>
            <a:ext cx="1835150" cy="1328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u-HU" altLang="hu-HU"/>
              <a:t>Diego Velázquez </a:t>
            </a:r>
          </a:p>
          <a:p>
            <a:pPr eaLnBrk="1" hangingPunct="1">
              <a:spcBef>
                <a:spcPct val="50000"/>
              </a:spcBef>
            </a:pPr>
            <a:r>
              <a:rPr lang="hu-HU" altLang="hu-HU" i="1"/>
              <a:t>Las Meninas </a:t>
            </a:r>
            <a:r>
              <a:rPr lang="hu-HU" altLang="hu-HU"/>
              <a:t> 1656</a:t>
            </a:r>
          </a:p>
        </p:txBody>
      </p:sp>
    </p:spTree>
    <p:extLst>
      <p:ext uri="{BB962C8B-B14F-4D97-AF65-F5344CB8AC3E}">
        <p14:creationId xmlns:p14="http://schemas.microsoft.com/office/powerpoint/2010/main" val="3651395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ASZFALT_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velazquez_lasmeninas_mirr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0" y="42864"/>
            <a:ext cx="7164388" cy="6815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187134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ehet, hogy egy műalkotás erről: 1 személ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87140" y="0"/>
            <a:ext cx="54435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178246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 descr="Image:Diego Velázquez 014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0" y="-20638"/>
            <a:ext cx="9144000" cy="6899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1703388" y="1"/>
            <a:ext cx="273685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altLang="hu-HU">
                <a:solidFill>
                  <a:schemeClr val="bg1"/>
                </a:solidFill>
              </a:rPr>
              <a:t>Velazquez`s "The Spinners, or The fable of Arachne" </a:t>
            </a:r>
          </a:p>
        </p:txBody>
      </p:sp>
    </p:spTree>
    <p:extLst>
      <p:ext uri="{BB962C8B-B14F-4D97-AF65-F5344CB8AC3E}">
        <p14:creationId xmlns:p14="http://schemas.microsoft.com/office/powerpoint/2010/main" val="895014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u-HU" sz="4800" dirty="0" smtClean="0"/>
              <a:t>Rembrandt </a:t>
            </a:r>
            <a:r>
              <a:rPr lang="hu-HU" sz="4800" dirty="0" err="1" smtClean="0"/>
              <a:t>Harmensz</a:t>
            </a:r>
            <a:r>
              <a:rPr lang="hu-HU" sz="4800" dirty="0" smtClean="0"/>
              <a:t> van </a:t>
            </a:r>
            <a:r>
              <a:rPr lang="hu-HU" sz="4800" dirty="0" err="1" smtClean="0"/>
              <a:t>Ryjn</a:t>
            </a:r>
            <a:endParaRPr lang="hu-HU" sz="4800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90437270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2050" name="Picture 2" descr="Lehet, hogy egy illusztráció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78036" y="342900"/>
            <a:ext cx="5010150" cy="651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32510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A diadalmas egyház</a:t>
            </a:r>
            <a:br>
              <a:rPr lang="hu-HU" dirty="0" smtClean="0"/>
            </a:b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hu-HU" sz="3600" dirty="0" smtClean="0"/>
              <a:t>Román kor</a:t>
            </a:r>
            <a:endParaRPr lang="hu-HU" sz="3600" dirty="0"/>
          </a:p>
        </p:txBody>
      </p:sp>
    </p:spTree>
    <p:extLst>
      <p:ext uri="{BB962C8B-B14F-4D97-AF65-F5344CB8AC3E}">
        <p14:creationId xmlns:p14="http://schemas.microsoft.com/office/powerpoint/2010/main" val="885858187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30722" name="Picture 2" descr="Képtalálat a következőre: „rembrandt”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3713" y="205924"/>
            <a:ext cx="5297898" cy="64634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9263765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31746" name="Picture 2" descr="Képtalálat a következőre: „rembrandt”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52800" y="-11341"/>
            <a:ext cx="5224314" cy="686934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18525715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000" b="1" i="1" dirty="0" err="1" smtClean="0"/>
              <a:t>Iason</a:t>
            </a:r>
            <a:r>
              <a:rPr lang="hu-HU" sz="2000" b="1" i="1" dirty="0" smtClean="0"/>
              <a:t> és </a:t>
            </a:r>
            <a:r>
              <a:rPr lang="hu-HU" sz="2000" b="1" i="1" dirty="0" err="1" smtClean="0"/>
              <a:t>Kreusa</a:t>
            </a:r>
            <a:endParaRPr lang="hu-HU" sz="2000" b="1" i="1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63468" y="0"/>
            <a:ext cx="5097780" cy="6858000"/>
          </a:xfrm>
        </p:spPr>
      </p:pic>
    </p:spTree>
    <p:extLst>
      <p:ext uri="{BB962C8B-B14F-4D97-AF65-F5344CB8AC3E}">
        <p14:creationId xmlns:p14="http://schemas.microsoft.com/office/powerpoint/2010/main" val="1199407308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A. Dürer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43645874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1" name="Picture 5" descr="melankol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59189" y="0"/>
            <a:ext cx="48736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4157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0" name="Picture 6" descr="Albrecht Durer. Christ as the Man of Sorrows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35413" y="0"/>
            <a:ext cx="43116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1524001" y="1"/>
            <a:ext cx="40671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altLang="hu-HU" b="1" i="1"/>
              <a:t>Christ as the Man of Sorrows,</a:t>
            </a:r>
            <a:r>
              <a:rPr lang="hu-HU" altLang="hu-HU"/>
              <a:t> 1493 </a:t>
            </a:r>
          </a:p>
        </p:txBody>
      </p:sp>
    </p:spTree>
    <p:extLst>
      <p:ext uri="{BB962C8B-B14F-4D97-AF65-F5344CB8AC3E}">
        <p14:creationId xmlns:p14="http://schemas.microsoft.com/office/powerpoint/2010/main" val="3413232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 descr="self150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33789" y="0"/>
            <a:ext cx="49244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1524001" y="6537325"/>
            <a:ext cx="32035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altLang="hu-HU" b="1" i="1">
                <a:solidFill>
                  <a:schemeClr val="bg1"/>
                </a:solidFill>
              </a:rPr>
              <a:t>Önarckép</a:t>
            </a:r>
            <a:r>
              <a:rPr lang="hu-HU" altLang="hu-HU">
                <a:solidFill>
                  <a:schemeClr val="bg1"/>
                </a:solidFill>
              </a:rPr>
              <a:t>, 1500. (München)</a:t>
            </a:r>
            <a:r>
              <a:rPr lang="hu-HU" altLang="hu-HU"/>
              <a:t/>
            </a:r>
            <a:br>
              <a:rPr lang="hu-HU" altLang="hu-HU"/>
            </a:br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682516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11266" name="Picture 2" descr="https://upload.wikimedia.org/wikipedia/commons/f/f4/Durer_Young_Hare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09640" y="0"/>
            <a:ext cx="617545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88431063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2290" name="AutoShape 2" descr="Image result for Dürer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2292" name="AutoShape 4" descr="data:image/jpeg;base64,/9j/4AAQSkZJRgABAQAAAQABAAD/2wCEAAkGBxMSEhUTExMWFhUXGBYYFxYXFxYaFxgbFxoYGBcdGxgaHSggGholGxcaIjEhJSkrLi4uFx8zODMtNygtLisBCgoKDg0OGhAQGy0lICUtLS0tLS0tLS0tLS0tLS0tLS0tLS0tLS0tLS0tLS0tLS0tLS0tLS0tLS0tLS0tLS0tLf/AABEIAQkAvgMBIgACEQEDEQH/xAAcAAACAgMBAQAAAAAAAAAAAAACBAEDAAUGBwj/xAA7EAABAwIDBQYFAwMEAgMAAAABAAIRAyEEMUEFElFhgSJxkaHR8AYTMrHBQuHxFFJyByNigiSSM6Ky/8QAGQEAAwEBAQAAAAAAAAAAAAAAAAECAwQF/8QAIREAAgICAgMBAQEAAAAAAAAAAAECESExEkEDMlETYSL/2gAMAwEAAhEDEQA/AO6w2HDhr0V39G3iT4eiLZ30nv8AwmgIK8aMbOpJUKjAt4ny9FI2e3i7y9E6wjisaTktOKCkIHBN4n30WNwQ5+XonarFje9Q45HURMYFvF3l6InYBmhd5eidaB35qwJqAVH4a1mzgZufL0UjZ7MgXeXonHNCze4/ymorsVISqbPA1Pl6Ko4Pv8f2WyqZKqo02vqonGtFJRFBghz8R6LBghz+34TTphQAVNMfGJSNnt4ny9EJwAGp8k1vEKCSb6whgor4L/0TOJ8R6LP6FvF3l6JoMF+5CM0m2h8Ii5wLeLvEeiH+iGhPvond1YRoimLjH4J/0A4n30QOwYGp99E6EDikPivgj/Tg2BVD2wnamh1v19wk6hlCeSZxSjoe2d9J7z9gm3cUns/6T3/hMOK2jolaCafXyUtqQFS0i/visa/nzP5TsotIRB8pZz5sY/hT8wWulaQ6Gg5TvKhokSiaLR4qsiLVMWMZ80DO9YSPdk+hBtyzVbghaffFY7JJu0BjdQUQHDRVVDayKSII6qEUS8de9ZvKA+/eonRJgFlqobKghRGn8qGUWQZ5Kt5OQM/hH4IDfIqmsCBDoHVVl2fBWOEyqC2OqyaotBFKVs+iZlLVzdOOzPy+ozgT2T3/AITD3WSuDFj5+StK2jolaIZkjpm/8oRZHTEISKbBLPz7lDw0lE8nI5/dRWqtYx1R53WNEuPvVUo28BYcwFZSbbJcTtb/AFGpUSNylvTMSTJjpHnZayr/AKrYhzf9vD02Di8udpoAANdbLaPi7ZDZ6ayeHghdSef05Lx7EfH+0ajiPmbrdBTY1pjviSVB23tI3OKqgTYF+h1IAH3Kp+NdsSbPYnscBcHp7yVJf4jieWq82wnxrtOm6JZWGUVWtnxZBmOMrptjfH1CtDa7DReSRMEsnvFx18VD8S6ZVtHSnLv5onOy6LDDmhzSHN0LbjxVZkjgspKhrJY0Imjql2WIKuFTVZpopmbuhCx2kdZRNMlQRGSHELAIWGl/CmeakEoUQsINEQqKrVaLoXjiUSVoadChdFs+5UVc049vBKVxdZxWReT1DwryDlOuqasVThPp6+isBv8AhbJYIjomeSJnhwQyFGqawUyapnJcH8WbXNer8m7cNSI33N/Xo86WBMD/AB4FdftPGilTc8kDdFjY3014rxLFbbqhx3j2XFxEAgXmSLzrrx5X38UXJuiW6QntmsBWdM2kBv8AbnutlDsym+pBiAPAcPx90maZq1oMAudneBN4N8vVbyhim0ButZJ3rOscjBInK40GULrapGSeTYYKgGy4ubwiPOTyunA9jgO0SRaDN/HJCypiaglrTER2pF+cC2qVxONcBFaluxmZIFxFjMHMrmabNcIafukWeZGluNoI5qqrXz+YC4RMtzF5vzstfVcD26MkjNs3AB8Z5XTWzdpNdmDN+z3mddM4Q4tKwTN38I/EtTDuLJ3muJJYcnDkZs/Tp1XqxIc1r2mWOAc08jl1XheJwwaWmcwSM94D3K9J+AtomrQdSmTTMtvIIdc+cHqUppNC0zpQVLXKGOCB4XK1RohgP0QOidUKmyG7VBQYcNUUqoj1VpKcQYIUOdyRERoheihFdR18rJGsLp4pPEi/RQ1kU/UvwY7J7z+FNYIcL9J7/RE42Vx0KOjGu4yoeoYblY5Mo5z40qtFBwcJBgHhmNP46LzjAvpu3aZYRutPaJEk5GZ/xGXHgvRPjCnvMDXHsuIaY5nWePvn5BW205hIp3ueERMjMZ9/Hw6/BG4mc5ZGhsr/AMgAgbkmALgcBwiPzlp0VOmN7fdSnK92gtdMG2VvAW0Vfw3TFUGqcyZAMdkHuzzjlAsnvi7a4wtDdpgfMeGjnAFvutZNt0Zr6bplegxu45wYSS4ssCPDPJDXa2q1zYa+QRDvq4X8PuvLn7R3XAMDHf3veJNQjMkgg7ugExrAyVuC2x8t8s7BBB3Q47joP6ToeR4RMpPwvdhzNvjtnuouL2NdeONo0zyOnC4Q0Hb+7UFrnejSLae/FdZs3Hsr0gSBcGxOc3N9Vx+12uwWIcW3Y83MAyCJIv7spTbx2Xo2dEyN7Mxx0y434+K3PwbtMYfEsH0tcWscP8iAPA6c1pNmS/tEDcPiDwtYi+Q4INpM3KgcCTDiTe9oP3nJZtZovZ7liWgE+81SXKTW32sdq5jXf+wlRurGewjoKVkX/dC1G0+agolrOSNCPJFURoYB55IXojEqsuSYEPCUxg7XT1TvzNUhiXSUmyJ6LsKez19FZE+/fFBgvpPf6IwVcNCWgXiDN9VDwieJsf3WQD9kNZL6Od+L6INGdQ5vhvCYMiDBK8Nx+BNJ5aGnhHp79T9A7ewm/Tjh7+8e8/P9pV9+m5sNFRpBM30ggakaiDourwz44M5xs0/wrjyxhp7t4l2UCLDtTYQJkXt3pzbVNlakHjNuQEkwI7V9LkofgvDh767HCexkf1Zg9NETaoZiGNcTuuL57oLd53LPuAWrlcmjNKkcXj8AGuIpvaW57pkETpJEEdZ5WVRwRABJG8TZgmcruOVogiJlemVtlUSB2RBE/SLzOfiPBLYb4YYO0BYxJgCbD8z4przLsOAv8IYFzWE3Dcmg5zxmOseea0fxF/u1mUw7eAy3iRMWImJBIC6r4j2k3DUmAEZQQIMiACRGTpPktXsDBNqh1SpJD5ZE6CIi9vfNZ8qubKq8D+AYKdBoLnHON6CRYWJtN/RabGAkzkYJHcQQFv8AFtBguNw1ozJJIt42WqrNBy1ueQFvusoyzZskep/C+0m18JSLY3qbW06gGhYI8Dn1W1leJYLaNbDVBUpVN0zBP6TGhGRC9T+GviGnjG2AbVAlzNDxLM7clMo9g1RuskTO62az7omhZcQsIssiblBzCAC0oimkFgEeah9lMIXhTQFeiTxGfRNuCTxBuoYp+ozgj2T3+ishV4L6T3+itWsNELRWVLb+KBzsla0cEyyqpTBBEafdeZUMKKjnuADnFzwRxhzpIzhwBB7hEaL1IjgvNamGFM1gx3bbVLt0foBkgk6Ah32VaRUcley8M6nU+ZTcHOaHB9Mua2WuneADjllETl4oHYJqVaxcHt+YZZO6HNa6TAbvQ6DYwchIzK6fA4YGm0uEm4JIOYEkHXQ+Kufs8uuHWnKG6fSZgGfGUfo07J4I02E2fXaSG9prnCLObFjvOuezcDUgjyY27VqBkU3B1jkCCTk0XMjmSLG3NbV9CSSSwTAIDe1AuLgXE+Eqp2FpxLhvOjMzBtIJGRHIo/R3kOKPO8bsGtWrdp7fpA+oOuJkBwAnj1K6bZ2DFNhmPp3W+FzPvJPY4gNJDIa0WDWi354X5LTUMY5wDX9loJFtYvPdOsrTlKaFSiyMdihkMxHqlWUyCLWIuY46K+thTvG0XAB5cP3TNdwbALSGwPEZE+PkiqwUma3FUWgGOHPW/Q2StCtUoubVYYc0ggzr6clsm4ckHm4jpAlBjmtI7OTbW17kk6wWeh/CnxKzFMgjdqN+pune3iOWnmuka7ReGYXFOw1RtanZzSbGYIGduf5XrHwz8RU8XS32dkts5k3E5EcQdDyPBRKNZWiWjfBQ8x11Q209UU2UkmE6Kp+aK+c5oYUsYBKTxGadI5JLECCoYp+oxg/pPf6FWEqnDfSe/wBEc52VxYksGK1tlXSOpRuV/wBGCXrgsTTAxmKBF3RGVxuUju+S71o8FyPxNgz/AFLXgfVuk3jLs9DYXReGVHY1g8EQ18EimZIbAJuLj9iFbhGQSIgjlYEfysbLWkC0xxz17jMcM0ADm1979Jba4mLb2t7ngsxg1Kbg4gwDfU8eB5ImOuAGE8xpM6HRN4qqDopoUg5syCdBzHVPsnoQ2swil9MAkT75rSHCMLnNibW1+/RdNtKqBRdviN256dy52nuudvfqgnvA+8H7q7pBFGvpwOw4TfsmcpGvVD8xgMOs6LE38FbjgDUB1165ea120J7Wu6O856K1kKIfWHEic7HxAU/Ka1szJbJMcLadf/siwtcEhpuQAATabWz1keZVtJzRvBw7OfMZj2e9NoEzUbSMgDdFyLwep8fd078E4w4bFjfO7TqDcOYEuIjzAui2jU7GVt6AeXW8ZrWmg2oQd6wvJ4H7Z5J3caZdHuEnysrXZLnPgzaJq0A12bIGekS38j/quihYpENUwRll4oYWbxCmdVIA7yTxIv09U2TxSuKN+ihin6luFHYPf6IgN7jYoMIJHX0TIatIrBK0ZTlYWrGoXlWMlaD4jO66jUtAc5rv+wBH/wCSt82wSe1sF86i+nqRbkdO7LzQ8jRr/nguaCSJ1ABEiM5WYmmN8ybRlqIz8oK5uhiqrWhpEgOh2ZIIMOGdiCNcrrozhx8oOdJcBvc54eKz4spumWMpNg7tx0ulaDi10SIzvJseATVKo0s3g4ATabd/qgxA7IeyCc4JImEUBXtvA/OpPGrmubExEi0jKclzWxcTuskibHeBzDhqOkmF3ArNeyGmbXiLeS4jauFdTqkgQHHocz0/V5LT+Cj/AEYqsp2c0C957v2Wm2iyAOZ/I9U0biJ3SDl0SuMYQwSRMgQL9fJVEHgSqsaXZgQft+6Cs1wvJga55TCncHpwUuqQN0kCLce8FUNFOIqGqN52cAeAt90ozCkDeOQdJ7jbPhZOUmCRnzBH298E410jdcIEW48Yvzvfglyoqhz4H2icPiQx5G5VAEzYHTXmB1XqhXh9apMsiNWkaCMjyvK9O+DNqOrYYFxO+zsmeWSiQpx7N89vFYjFkLxryUNEpgkBKYjPp6q+UvXz6LNin6luFpgiSLz6JgUx7JVOFd2ec/gJgLWEVRKeECaY4nxPqq6tMEDPOcyjJzVL8S0Sqodkvok5OcOWf3lEKZH6nTb3klnY8TZpRNxsyQ3zRSCzS7bwhouNds7jo+aLSJsHxGWQPTmq9nbQdUbnDRAOUeWunVdPReHt7QERBbpfOei5DaGEdg3OmHYd5hrr71MnRxjLOD+U3DFopSvDGaTKgc5jDLTJHLWORn7qcLTe18OnjBjhEmOBjlcqjDY8kBo7dQGAR+rOdeQ8EzjcRLBUH1sI0MFp0KyLybHDiAbBpAOvDktTtmiKjOLmkxznO/SQeQTfzHvaHtIy0nI5a81XVG+4ATabjIckWSlk5OtiTDZAvIDuHAEaXGXJXPYKjTb/ACHkY68FZtuiabnOI7Dvq4B2XgVrhNMBpkk2BETxgjLTr5LVfUNg1KYbrMeMhKsMCXC0yRGYyOQVeKqkvsbxrZ3UeivIfujeyBmRp5rShItpYMhzSbNi0cLH7a81OLc2YIP6zvZ6xpylOYWWt+nebBAM31GaWgAAyTMGCOAk9xufFZdliZoAMAMOcRLe7LxuF1H+nWMDH1KRsTuxI4Cw74Wl2nhmuO+w5AACbiLet1Z8Oz89pyLi0FwykOGnTySvFlNWj1EOUuVRbGvfzUu5JNmBD2pXEZ9E0+PBKVhdZSCfqXYbLr6Kxz4m6DC/Se/8KnFLWLwStFWIqkjlyVFP376+akk6ZIAfvkmVRfuhWtaB+2aoBsjpnh79/hUIOpfU+/JZVEt3SA5sQQQCCOBBVFWvBaIJvmNLI24hptN0AcntjB/07pE/LNmm8t13Dp3ON4totls7HtIaRclu8QbmCYz1W4rsa6WuAIdIIORHNc1j9iVKXaoOLmi4Y512cQHatyMckOKkWpfTeOLWw9odA0GfOfeiOm4iQAQTlOi0Ox/iQOduP7EZtdmJsTbS4textK3mFqbtg5vy82XBN9ONrrNxcdhsl2BDwW1IcNQQJII4964/bOyqtMQbtb/8b75i8OOhgZ8l3ldm8CQcv5Swgs7YdbO1596Kr4kpnmn9Fvw4mDnPA38DbuKUNd4JbNtTeI5rrNq7JcN75Yhjt6G2kaugEeI/IXPuwZa3dk72d4kxnfjy8NQNYysrsto4ogDdcd0nUnMTbO4zKEY5xqCXndm5gSCRly/ZUUQ131HdOneLjTLkgxNQ0nw4XIljpgHkRfj/AAlRVmzxDt47zXAOJ7Lv0xeQeZTHw9V/8ths07w3hpH0unqfstFSxW8e0AAfqDQSdTIk6WsqcZQLHB47RN5nKeB4GUlHops9uLkErQfB+2P6iluuM1KYAJ/uafpd32g8xzW9hZTMkjHPVdX8InG98kFRZC8nqX0PoPf6JWtM3TOHynmfwq6/dK2WhR0JkBA8QLZo6p5KhzTyhBRa11ja3uVVXxEC2ZzVlMQka7ocbrRIkwGczYXJ6e/FAynMwREeCor1uom44qIJEgwYifeadAOHHik2ahsO8kychxJ4JfBfEdGodwktOQndgzpLSRNsiZSGOol7qU9oMeHxoYa5uXCXT0Wu29h2NqfPDuzUIFQatc1sA702+kc5CaimDN7tnAUnkGIdxbmDYTzECCOXJa34e2w57jS3mn5cwQbuH2mDlmOi1jPiUmm5ok1Q4taSAREDdcSDpew4LV09lOa4PG8CCN54jU8NXE+cKnC1UhXWj07Z+MbUswwQDI565pxhJdBAOfvkvPcWMZhXioKfzGwN4snQSbdI74XW7L+IKVdu8zskDtA5g5eErGUGlfQ7TNrWwLSJH1E63GfBcx8Q7CJ7WjZyEZ377Rbqulp46QBPvvQ1aHzCZNo4keJySTrQ0/p5tSoEEteO0Cb3g+hz8UljzvGHE2BAm45wNPtbRdf8TYB7PpBcI1Av3lot3wM1ylOg8s3i2O0LTMZ5OGnaWq+lp2L4LCvAkC2gm/Q8O9W06rdZm3Y1yzHTxTWEALXFrpIk7ncJu3geI4JXFUN4bzgIkmDkB36ce4pXbyWP/DGONF4cx0NB7QfZpbPEZGOK9QwuIbUG8wgjj+OXcvJ8JhRuz8wZGGm+fAfVMX1Xpfw3RptoNLBBcJcf1b36g6+YNuiznsmWjaVAPwlXadyYqKioFjIzn6llF8BDVqju6H0UNFlW25haReBR0L4us1jS46ZC9ybAeJS9F7Q0lzhJueXLLgnq2H7Qytl/l9oAv0TIwzYu0eCpJ9DtdmldiW/3N/8AYBLvqtORHj1W4qYFtxGaVOzg2Y/fkhN9jdGtLgTFo4znkge8CQcueX7qzaFLcExm5reAufRDuuI3j0Ee47lSYGvxouJPp77vBcztiu57XU6TQ4XD3EmGxwGpBW5qFtWo0OJFPe3CZgOMw+8dhrb6iXNIyhbHFYamykSGinTFgGwHO0aB/lNh/wAgtE+LJbtHP/BOGaBWB/SRE6wL/dM4t9V9YUsK0OFPtVHW3RUnsjeII3xMx/y8Gtj0g1jWMBbvVBvOnV5BG6QTOYPhkuzrMawAMYGtAMBogDwSlP8A02SlijlMNj67Wup12id3fa8QJggODho4bwuLGeS1W26LSx9ekdyo1ri6NeM9QNCutx1TdYZETw8lxfxLjN4toU7udAfFyBz4WnyRB2ynhFw2pWFNrn03OAF3AgEGLHmJgde5b3ZeOxALSWS0tkTIJbeCdJkc+uar2Xs4/wBOKb9TE3uIA993RX4CtuN3d5rmjsjeILIGtybcgUm0+hLBficU5/aLofFrB0ciBkOcrNj7ND2v+Y2mWvAuwm5BmR2QB3hxWoxzqrngNILdDTay3C7ySBJvZ0AZXW62NtCq2oaNYA9kuFQQT2SwFroAE9tpBAE3tZTLEcFR2L434QbO8w9DmOuRWjrbLIDgYc0W3TY3tExpwXoQqg5EFG5gcIc0ERqAVkpM0v6ee7D2T/uss4MBAIzBExu3vBPcvRQIEAADICI8AqTRYB2WNEC1gP4/dWip7CJNsTdlhdaNUu5WlV1FDIn6gh3JQ1wM8vJXUzbr+FXTaddTJ5Tp+OicbEqoMVbzHs9EQxJ/t8/2UEQR4eU/hWBmpWybDAu/GX+kdSsqYl2e7PU+ivNEDRC4BS+X0rAhtFgq7gNNx7YJIgQIN5TtOm0AQ0dyNjQhgBLIjUbI2c6iazYBY+q6o0zeHneiItBJ6RzAQ2pRAdSadaoAJGrgWt+89AumEdEhtbZLcQ0AktLXBzXgQ4OaZab81aeQBw+xqNNweAbEuALiQCczzPfKDau0GMF55ATfotkDHM2n3p3Lidobzqg3pl7iGtAJO60iSBqSTbIABxOSErFdFGP2o59RtNgl5iBaBndxixMGBdU4rZQo0t6xrNJdrLibmSO4+Kf2bs19KqQKTml1i4yd4GAXF47MgbwjO2WSe23RDaTo1a6Ji7nWHfJP3VcqdIVXli2CrmvR+rdMNEzMl15jy1y1hbVvw9SvO8b57xHDIadyS2Tgw35TbGA4kDT+0++K6NvCFE5VoIrIphNkUKcRTAI1BN41PE8800KLRMCOMBoWUmtOXlbvsrhYX4LJts0KXc9MpaPuEAyt5GyYce5AaQnhzGqkYDMTOnKyOm3h0WOZxE92f7qGuIPLT3onf0CwCe9VhWMPghcUiPJ6kgSEZWUskL3d18ufqnFiWkEEdNB8wTH5v7v5o2vWoEuuqgNNEWnu37WQl3vzQwRDnzkhc5TxUGlJnwCkoGY70L6x+kA5Z6KXhTuxHvkpGWYcJCpgorMqtuGh7C3/ADghw7iCI/58oLzXgaFSyFadaJaBLVy3xU1xc02g1N2SJAApvqTH/W3NdgFrts7JbXplu9uOza7OHCQCRNxBIIkWJuE4bE9FOxcE5rd54DSWtEW0k8TGY10WwACW2XTqtYGVSxxAgOZvAu5mcimiFMqGiHNB5oQ0icyrWQpcVFWVdFDnHTzVjXcc9UJOagunqlVDuy0OVZUSQpBnx/lDAye9YshQCkR5PUkm0LUUcLTMAVWuDKfymwRvNiAXTJh4LTBAESZlbV7shEzM8h6/utRUrBr6lyACHOIa0gdloJk3tHDRVHAR0hnCUGh+81+8Ws3YkGxJcNYAmYt5LZhy1eyz2AM4Lge8OI8Vsg7RPlkdBMngpLY71DYU5807AFpFkSB06WUApWOiXhDvQFj3Toha/L3dS2VROixvH8qN9DIQmDRaKimbSlS5Wsfx5pKYOJZTdZYXz+UAhQWo5Cosa/RE4aqhqMOSTCjDdCDqEZcq2gaJNjokHWevJWbypA/hSM+abkFBOJUUckL3+KKi6QktkeT1IxDC4EAxIIkZie8QlWbPADc3ECCSfq/USQLEl0lPrFRkptCtDCBheRPbO8RNpgAxwyCuYCPYVixFD/VgEnX7om2UrEqD9WCzzOfBFvFYsRQ/1ZU8HQfZA4O4eYTCxHEP2YsxrhpbvHqhex2jfMJtYlxH+8viNY2hUuS3zHqmWMfw8wmliXBB+8viKoKndKsWJ8RfqwCEMFWrEcA/Z/CsNPAIYd7KuWJfmh/vL4ikNPDzUFruH2V6xL8kP95fEJ4xlQscGAb26d2TaYt5qrYVGsymRXMu3jBt9MADKYuDqVsVi0SpUZy8jls//9k="/>
          <p:cNvSpPr>
            <a:spLocks noChangeAspect="1" noChangeArrowheads="1"/>
          </p:cNvSpPr>
          <p:nvPr/>
        </p:nvSpPr>
        <p:spPr bwMode="auto">
          <a:xfrm>
            <a:off x="1679576" y="-1927225"/>
            <a:ext cx="2886075" cy="40195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2294" name="AutoShape 6" descr="data:image/jpeg;base64,/9j/4AAQSkZJRgABAQAAAQABAAD/2wCEAAkGBxMSEhUTExMWFhUXGBYYFxYXFxYaFxgbFxoYGBcdGxgaHSggGholGxcaIjEhJSkrLi4uFx8zODMtNygtLisBCgoKDg0OGhAQGy0lICUtLS0tLS0tLS0tLS0tLS0tLS0tLS0tLS0tLS0tLS0tLS0tLS0tLS0tLS0tLS0tLS0tLf/AABEIAQkAvgMBIgACEQEDEQH/xAAcAAACAgMBAQAAAAAAAAAAAAACBAEDAAUGBwj/xAA7EAABAwIDBQYFAwMEAgMAAAABAAIRAyEEMUEFElFhgSJxkaHR8AYTMrHBQuHxFFJyByNigiSSM6Ky/8QAGQEAAwEBAQAAAAAAAAAAAAAAAAECAwQF/8QAIREAAgICAgMBAQEAAAAAAAAAAAECESExEkEDMlETYSL/2gAMAwEAAhEDEQA/AO6w2HDhr0V39G3iT4eiLZ30nv8AwmgIK8aMbOpJUKjAt4ny9FI2e3i7y9E6wjisaTktOKCkIHBN4n30WNwQ5+XonarFje9Q45HURMYFvF3l6InYBmhd5eidaB35qwJqAVH4a1mzgZufL0UjZ7MgXeXonHNCze4/ymorsVISqbPA1Pl6Ko4Pv8f2WyqZKqo02vqonGtFJRFBghz8R6LBghz+34TTphQAVNMfGJSNnt4ny9EJwAGp8k1vEKCSb6whgor4L/0TOJ8R6LP6FvF3l6JoMF+5CM0m2h8Ii5wLeLvEeiH+iGhPvond1YRoimLjH4J/0A4n30QOwYGp99E6EDikPivgj/Tg2BVD2wnamh1v19wk6hlCeSZxSjoe2d9J7z9gm3cUns/6T3/hMOK2jolaCafXyUtqQFS0i/visa/nzP5TsotIRB8pZz5sY/hT8wWulaQ6Gg5TvKhokSiaLR4qsiLVMWMZ80DO9YSPdk+hBtyzVbghaffFY7JJu0BjdQUQHDRVVDayKSII6qEUS8de9ZvKA+/eonRJgFlqobKghRGn8qGUWQZ5Kt5OQM/hH4IDfIqmsCBDoHVVl2fBWOEyqC2OqyaotBFKVs+iZlLVzdOOzPy+ozgT2T3/AITD3WSuDFj5+StK2jolaIZkjpm/8oRZHTEISKbBLPz7lDw0lE8nI5/dRWqtYx1R53WNEuPvVUo28BYcwFZSbbJcTtb/AFGpUSNylvTMSTJjpHnZayr/AKrYhzf9vD02Di8udpoAANdbLaPi7ZDZ6ayeHghdSef05Lx7EfH+0ajiPmbrdBTY1pjviSVB23tI3OKqgTYF+h1IAH3Kp+NdsSbPYnscBcHp7yVJf4jieWq82wnxrtOm6JZWGUVWtnxZBmOMrptjfH1CtDa7DReSRMEsnvFx18VD8S6ZVtHSnLv5onOy6LDDmhzSHN0LbjxVZkjgspKhrJY0Imjql2WIKuFTVZpopmbuhCx2kdZRNMlQRGSHELAIWGl/CmeakEoUQsINEQqKrVaLoXjiUSVoadChdFs+5UVc049vBKVxdZxWReT1DwryDlOuqasVThPp6+isBv8AhbJYIjomeSJnhwQyFGqawUyapnJcH8WbXNer8m7cNSI33N/Xo86WBMD/AB4FdftPGilTc8kDdFjY3014rxLFbbqhx3j2XFxEAgXmSLzrrx5X38UXJuiW6QntmsBWdM2kBv8AbnutlDsym+pBiAPAcPx90maZq1oMAudneBN4N8vVbyhim0ButZJ3rOscjBInK40GULrapGSeTYYKgGy4ubwiPOTyunA9jgO0SRaDN/HJCypiaglrTER2pF+cC2qVxONcBFaluxmZIFxFjMHMrmabNcIafukWeZGluNoI5qqrXz+YC4RMtzF5vzstfVcD26MkjNs3AB8Z5XTWzdpNdmDN+z3mddM4Q4tKwTN38I/EtTDuLJ3muJJYcnDkZs/Tp1XqxIc1r2mWOAc08jl1XheJwwaWmcwSM94D3K9J+AtomrQdSmTTMtvIIdc+cHqUppNC0zpQVLXKGOCB4XK1RohgP0QOidUKmyG7VBQYcNUUqoj1VpKcQYIUOdyRERoheihFdR18rJGsLp4pPEi/RQ1kU/UvwY7J7z+FNYIcL9J7/RE42Vx0KOjGu4yoeoYblY5Mo5z40qtFBwcJBgHhmNP46LzjAvpu3aZYRutPaJEk5GZ/xGXHgvRPjCnvMDXHsuIaY5nWePvn5BW205hIp3ueERMjMZ9/Hw6/BG4mc5ZGhsr/AMgAgbkmALgcBwiPzlp0VOmN7fdSnK92gtdMG2VvAW0Vfw3TFUGqcyZAMdkHuzzjlAsnvi7a4wtDdpgfMeGjnAFvutZNt0Zr6bplegxu45wYSS4ssCPDPJDXa2q1zYa+QRDvq4X8PuvLn7R3XAMDHf3veJNQjMkgg7ugExrAyVuC2x8t8s7BBB3Q47joP6ToeR4RMpPwvdhzNvjtnuouL2NdeONo0zyOnC4Q0Hb+7UFrnejSLae/FdZs3Hsr0gSBcGxOc3N9Vx+12uwWIcW3Y83MAyCJIv7spTbx2Xo2dEyN7Mxx0y434+K3PwbtMYfEsH0tcWscP8iAPA6c1pNmS/tEDcPiDwtYi+Q4INpM3KgcCTDiTe9oP3nJZtZovZ7liWgE+81SXKTW32sdq5jXf+wlRurGewjoKVkX/dC1G0+agolrOSNCPJFURoYB55IXojEqsuSYEPCUxg7XT1TvzNUhiXSUmyJ6LsKez19FZE+/fFBgvpPf6IwVcNCWgXiDN9VDwieJsf3WQD9kNZL6Od+L6INGdQ5vhvCYMiDBK8Nx+BNJ5aGnhHp79T9A7ewm/Tjh7+8e8/P9pV9+m5sNFRpBM30ggakaiDourwz44M5xs0/wrjyxhp7t4l2UCLDtTYQJkXt3pzbVNlakHjNuQEkwI7V9LkofgvDh767HCexkf1Zg9NETaoZiGNcTuuL57oLd53LPuAWrlcmjNKkcXj8AGuIpvaW57pkETpJEEdZ5WVRwRABJG8TZgmcruOVogiJlemVtlUSB2RBE/SLzOfiPBLYb4YYO0BYxJgCbD8z4przLsOAv8IYFzWE3Dcmg5zxmOseea0fxF/u1mUw7eAy3iRMWImJBIC6r4j2k3DUmAEZQQIMiACRGTpPktXsDBNqh1SpJD5ZE6CIi9vfNZ8qubKq8D+AYKdBoLnHON6CRYWJtN/RabGAkzkYJHcQQFv8AFtBguNw1ozJJIt42WqrNBy1ueQFvusoyzZskep/C+0m18JSLY3qbW06gGhYI8Dn1W1leJYLaNbDVBUpVN0zBP6TGhGRC9T+GviGnjG2AbVAlzNDxLM7clMo9g1RuskTO62az7omhZcQsIssiblBzCAC0oimkFgEeah9lMIXhTQFeiTxGfRNuCTxBuoYp+ozgj2T3+ishV4L6T3+itWsNELRWVLb+KBzsla0cEyyqpTBBEafdeZUMKKjnuADnFzwRxhzpIzhwBB7hEaL1IjgvNamGFM1gx3bbVLt0foBkgk6Ah32VaRUcley8M6nU+ZTcHOaHB9Mua2WuneADjllETl4oHYJqVaxcHt+YZZO6HNa6TAbvQ6DYwchIzK6fA4YGm0uEm4JIOYEkHXQ+Kufs8uuHWnKG6fSZgGfGUfo07J4I02E2fXaSG9prnCLObFjvOuezcDUgjyY27VqBkU3B1jkCCTk0XMjmSLG3NbV9CSSSwTAIDe1AuLgXE+Eqp2FpxLhvOjMzBtIJGRHIo/R3kOKPO8bsGtWrdp7fpA+oOuJkBwAnj1K6bZ2DFNhmPp3W+FzPvJPY4gNJDIa0WDWi354X5LTUMY5wDX9loJFtYvPdOsrTlKaFSiyMdihkMxHqlWUyCLWIuY46K+thTvG0XAB5cP3TNdwbALSGwPEZE+PkiqwUma3FUWgGOHPW/Q2StCtUoubVYYc0ggzr6clsm4ckHm4jpAlBjmtI7OTbW17kk6wWeh/CnxKzFMgjdqN+pune3iOWnmuka7ReGYXFOw1RtanZzSbGYIGduf5XrHwz8RU8XS32dkts5k3E5EcQdDyPBRKNZWiWjfBQ8x11Q209UU2UkmE6Kp+aK+c5oYUsYBKTxGadI5JLECCoYp+oxg/pPf6FWEqnDfSe/wBEc52VxYksGK1tlXSOpRuV/wBGCXrgsTTAxmKBF3RGVxuUju+S71o8FyPxNgz/AFLXgfVuk3jLs9DYXReGVHY1g8EQ18EimZIbAJuLj9iFbhGQSIgjlYEfysbLWkC0xxz17jMcM0ADm1979Jba4mLb2t7ngsxg1Kbg4gwDfU8eB5ImOuAGE8xpM6HRN4qqDopoUg5syCdBzHVPsnoQ2swil9MAkT75rSHCMLnNibW1+/RdNtKqBRdviN256dy52nuudvfqgnvA+8H7q7pBFGvpwOw4TfsmcpGvVD8xgMOs6LE38FbjgDUB1165ea120J7Wu6O856K1kKIfWHEic7HxAU/Ka1szJbJMcLadf/siwtcEhpuQAATabWz1keZVtJzRvBw7OfMZj2e9NoEzUbSMgDdFyLwep8fd078E4w4bFjfO7TqDcOYEuIjzAui2jU7GVt6AeXW8ZrWmg2oQd6wvJ4H7Z5J3caZdHuEnysrXZLnPgzaJq0A12bIGekS38j/quihYpENUwRll4oYWbxCmdVIA7yTxIv09U2TxSuKN+ihin6luFHYPf6IgN7jYoMIJHX0TIatIrBK0ZTlYWrGoXlWMlaD4jO66jUtAc5rv+wBH/wCSt82wSe1sF86i+nqRbkdO7LzQ8jRr/nguaCSJ1ABEiM5WYmmN8ybRlqIz8oK5uhiqrWhpEgOh2ZIIMOGdiCNcrrozhx8oOdJcBvc54eKz4spumWMpNg7tx0ulaDi10SIzvJseATVKo0s3g4ATabd/qgxA7IeyCc4JImEUBXtvA/OpPGrmubExEi0jKclzWxcTuskibHeBzDhqOkmF3ArNeyGmbXiLeS4jauFdTqkgQHHocz0/V5LT+Cj/AEYqsp2c0C957v2Wm2iyAOZ/I9U0biJ3SDl0SuMYQwSRMgQL9fJVEHgSqsaXZgQft+6Cs1wvJga55TCncHpwUuqQN0kCLce8FUNFOIqGqN52cAeAt90ozCkDeOQdJ7jbPhZOUmCRnzBH298E410jdcIEW48Yvzvfglyoqhz4H2icPiQx5G5VAEzYHTXmB1XqhXh9apMsiNWkaCMjyvK9O+DNqOrYYFxO+zsmeWSiQpx7N89vFYjFkLxryUNEpgkBKYjPp6q+UvXz6LNin6luFpgiSLz6JgUx7JVOFd2ec/gJgLWEVRKeECaY4nxPqq6tMEDPOcyjJzVL8S0Sqodkvok5OcOWf3lEKZH6nTb3klnY8TZpRNxsyQ3zRSCzS7bwhouNds7jo+aLSJsHxGWQPTmq9nbQdUbnDRAOUeWunVdPReHt7QERBbpfOei5DaGEdg3OmHYd5hrr71MnRxjLOD+U3DFopSvDGaTKgc5jDLTJHLWORn7qcLTe18OnjBjhEmOBjlcqjDY8kBo7dQGAR+rOdeQ8EzjcRLBUH1sI0MFp0KyLybHDiAbBpAOvDktTtmiKjOLmkxznO/SQeQTfzHvaHtIy0nI5a81XVG+4ATabjIckWSlk5OtiTDZAvIDuHAEaXGXJXPYKjTb/ACHkY68FZtuiabnOI7Dvq4B2XgVrhNMBpkk2BETxgjLTr5LVfUNg1KYbrMeMhKsMCXC0yRGYyOQVeKqkvsbxrZ3UeivIfujeyBmRp5rShItpYMhzSbNi0cLH7a81OLc2YIP6zvZ6xpylOYWWt+nebBAM31GaWgAAyTMGCOAk9xufFZdliZoAMAMOcRLe7LxuF1H+nWMDH1KRsTuxI4Cw74Wl2nhmuO+w5AACbiLet1Z8Oz89pyLi0FwykOGnTySvFlNWj1EOUuVRbGvfzUu5JNmBD2pXEZ9E0+PBKVhdZSCfqXYbLr6Kxz4m6DC/Se/8KnFLWLwStFWIqkjlyVFP376+akk6ZIAfvkmVRfuhWtaB+2aoBsjpnh79/hUIOpfU+/JZVEt3SA5sQQQCCOBBVFWvBaIJvmNLI24hptN0AcntjB/07pE/LNmm8t13Dp3ON4totls7HtIaRclu8QbmCYz1W4rsa6WuAIdIIORHNc1j9iVKXaoOLmi4Y512cQHatyMckOKkWpfTeOLWw9odA0GfOfeiOm4iQAQTlOi0Ox/iQOduP7EZtdmJsTbS4textK3mFqbtg5vy82XBN9ONrrNxcdhsl2BDwW1IcNQQJII4964/bOyqtMQbtb/8b75i8OOhgZ8l3ldm8CQcv5Swgs7YdbO1596Kr4kpnmn9Fvw4mDnPA38DbuKUNd4JbNtTeI5rrNq7JcN75Yhjt6G2kaugEeI/IXPuwZa3dk72d4kxnfjy8NQNYysrsto4ogDdcd0nUnMTbO4zKEY5xqCXndm5gSCRly/ZUUQ131HdOneLjTLkgxNQ0nw4XIljpgHkRfj/AAlRVmzxDt47zXAOJ7Lv0xeQeZTHw9V/8ths07w3hpH0unqfstFSxW8e0AAfqDQSdTIk6WsqcZQLHB47RN5nKeB4GUlHops9uLkErQfB+2P6iluuM1KYAJ/uafpd32g8xzW9hZTMkjHPVdX8InG98kFRZC8nqX0PoPf6JWtM3TOHynmfwq6/dK2WhR0JkBA8QLZo6p5KhzTyhBRa11ja3uVVXxEC2ZzVlMQka7ocbrRIkwGczYXJ6e/FAynMwREeCor1uom44qIJEgwYifeadAOHHik2ahsO8kychxJ4JfBfEdGodwktOQndgzpLSRNsiZSGOol7qU9oMeHxoYa5uXCXT0Wu29h2NqfPDuzUIFQatc1sA702+kc5CaimDN7tnAUnkGIdxbmDYTzECCOXJa34e2w57jS3mn5cwQbuH2mDlmOi1jPiUmm5ok1Q4taSAREDdcSDpew4LV09lOa4PG8CCN54jU8NXE+cKnC1UhXWj07Z+MbUswwQDI565pxhJdBAOfvkvPcWMZhXioKfzGwN4snQSbdI74XW7L+IKVdu8zskDtA5g5eErGUGlfQ7TNrWwLSJH1E63GfBcx8Q7CJ7WjZyEZ377Rbqulp46QBPvvQ1aHzCZNo4keJySTrQ0/p5tSoEEteO0Cb3g+hz8UljzvGHE2BAm45wNPtbRdf8TYB7PpBcI1Av3lot3wM1ylOg8s3i2O0LTMZ5OGnaWq+lp2L4LCvAkC2gm/Q8O9W06rdZm3Y1yzHTxTWEALXFrpIk7ncJu3geI4JXFUN4bzgIkmDkB36ce4pXbyWP/DGONF4cx0NB7QfZpbPEZGOK9QwuIbUG8wgjj+OXcvJ8JhRuz8wZGGm+fAfVMX1Xpfw3RptoNLBBcJcf1b36g6+YNuiznsmWjaVAPwlXadyYqKioFjIzn6llF8BDVqju6H0UNFlW25haReBR0L4us1jS46ZC9ybAeJS9F7Q0lzhJueXLLgnq2H7Qytl/l9oAv0TIwzYu0eCpJ9DtdmldiW/3N/8AYBLvqtORHj1W4qYFtxGaVOzg2Y/fkhN9jdGtLgTFo4znkge8CQcueX7qzaFLcExm5reAufRDuuI3j0Ee47lSYGvxouJPp77vBcztiu57XU6TQ4XD3EmGxwGpBW5qFtWo0OJFPe3CZgOMw+8dhrb6iXNIyhbHFYamykSGinTFgGwHO0aB/lNh/wAgtE+LJbtHP/BOGaBWB/SRE6wL/dM4t9V9YUsK0OFPtVHW3RUnsjeII3xMx/y8Gtj0g1jWMBbvVBvOnV5BG6QTOYPhkuzrMawAMYGtAMBogDwSlP8A02SlijlMNj67Wup12id3fa8QJggODho4bwuLGeS1W26LSx9ekdyo1ri6NeM9QNCutx1TdYZETw8lxfxLjN4toU7udAfFyBz4WnyRB2ynhFw2pWFNrn03OAF3AgEGLHmJgde5b3ZeOxALSWS0tkTIJbeCdJkc+uar2Xs4/wBOKb9TE3uIA993RX4CtuN3d5rmjsjeILIGtybcgUm0+hLBficU5/aLofFrB0ciBkOcrNj7ND2v+Y2mWvAuwm5BmR2QB3hxWoxzqrngNILdDTay3C7ySBJvZ0AZXW62NtCq2oaNYA9kuFQQT2SwFroAE9tpBAE3tZTLEcFR2L434QbO8w9DmOuRWjrbLIDgYc0W3TY3tExpwXoQqg5EFG5gcIc0ERqAVkpM0v6ee7D2T/uss4MBAIzBExu3vBPcvRQIEAADICI8AqTRYB2WNEC1gP4/dWip7CJNsTdlhdaNUu5WlV1FDIn6gh3JQ1wM8vJXUzbr+FXTaddTJ5Tp+OicbEqoMVbzHs9EQxJ/t8/2UEQR4eU/hWBmpWybDAu/GX+kdSsqYl2e7PU+ivNEDRC4BS+X0rAhtFgq7gNNx7YJIgQIN5TtOm0AQ0dyNjQhgBLIjUbI2c6iazYBY+q6o0zeHneiItBJ6RzAQ2pRAdSadaoAJGrgWt+89AumEdEhtbZLcQ0AktLXBzXgQ4OaZab81aeQBw+xqNNweAbEuALiQCczzPfKDau0GMF55ATfotkDHM2n3p3Lidobzqg3pl7iGtAJO60iSBqSTbIABxOSErFdFGP2o59RtNgl5iBaBndxixMGBdU4rZQo0t6xrNJdrLibmSO4+Kf2bs19KqQKTml1i4yd4GAXF47MgbwjO2WSe23RDaTo1a6Ji7nWHfJP3VcqdIVXli2CrmvR+rdMNEzMl15jy1y1hbVvw9SvO8b57xHDIadyS2Tgw35TbGA4kDT+0++K6NvCFE5VoIrIphNkUKcRTAI1BN41PE8800KLRMCOMBoWUmtOXlbvsrhYX4LJts0KXc9MpaPuEAyt5GyYce5AaQnhzGqkYDMTOnKyOm3h0WOZxE92f7qGuIPLT3onf0CwCe9VhWMPghcUiPJ6kgSEZWUskL3d18ufqnFiWkEEdNB8wTH5v7v5o2vWoEuuqgNNEWnu37WQl3vzQwRDnzkhc5TxUGlJnwCkoGY70L6x+kA5Z6KXhTuxHvkpGWYcJCpgorMqtuGh7C3/ADghw7iCI/58oLzXgaFSyFadaJaBLVy3xU1xc02g1N2SJAApvqTH/W3NdgFrts7JbXplu9uOza7OHCQCRNxBIIkWJuE4bE9FOxcE5rd54DSWtEW0k8TGY10WwACW2XTqtYGVSxxAgOZvAu5mcimiFMqGiHNB5oQ0icyrWQpcVFWVdFDnHTzVjXcc9UJOagunqlVDuy0OVZUSQpBnx/lDAye9YshQCkR5PUkm0LUUcLTMAVWuDKfymwRvNiAXTJh4LTBAESZlbV7shEzM8h6/utRUrBr6lyACHOIa0gdloJk3tHDRVHAR0hnCUGh+81+8Ws3YkGxJcNYAmYt5LZhy1eyz2AM4Lge8OI8Vsg7RPlkdBMngpLY71DYU5807AFpFkSB06WUApWOiXhDvQFj3Toha/L3dS2VROixvH8qN9DIQmDRaKimbSlS5Wsfx5pKYOJZTdZYXz+UAhQWo5Cosa/RE4aqhqMOSTCjDdCDqEZcq2gaJNjokHWevJWbypA/hSM+abkFBOJUUckL3+KKi6QktkeT1IxDC4EAxIIkZie8QlWbPADc3ECCSfq/USQLEl0lPrFRkptCtDCBheRPbO8RNpgAxwyCuYCPYVixFD/VgEnX7om2UrEqD9WCzzOfBFvFYsRQ/1ZU8HQfZA4O4eYTCxHEP2YsxrhpbvHqhex2jfMJtYlxH+8viNY2hUuS3zHqmWMfw8wmliXBB+8viKoKndKsWJ8RfqwCEMFWrEcA/Z/CsNPAIYd7KuWJfmh/vL4ikNPDzUFruH2V6xL8kP95fEJ4xlQscGAb26d2TaYt5qrYVGsymRXMu3jBt9MADKYuDqVsVi0SpUZy8jls//9k="/>
          <p:cNvSpPr>
            <a:spLocks noChangeAspect="1" noChangeArrowheads="1"/>
          </p:cNvSpPr>
          <p:nvPr/>
        </p:nvSpPr>
        <p:spPr bwMode="auto">
          <a:xfrm>
            <a:off x="1679576" y="-1927225"/>
            <a:ext cx="2886075" cy="40195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12296" name="Picture 8" descr="http://uploads4.wikiart.org/images/albrecht-durer/the-little-owl-150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2928" y="-11009"/>
            <a:ext cx="4972016" cy="692472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23771469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Ifj. Hans Holbein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698787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800" dirty="0" smtClean="0"/>
              <a:t>1173-14.sz.</a:t>
            </a:r>
            <a:endParaRPr lang="hu-HU" sz="28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2050" name="Picture 2" descr="https://www.sulinet.hu/tovabbtan/felveteli/ttkuj/11het/muvtori/ferdeto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2306" y="-13838"/>
            <a:ext cx="4756334" cy="6871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433071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hu-HU" altLang="hu-HU" smtClean="0"/>
          </a:p>
        </p:txBody>
      </p:sp>
      <p:sp>
        <p:nvSpPr>
          <p:cNvPr id="6147" name="Szöveg helye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en-US" altLang="hu-HU" sz="2000" b="1"/>
              <a:t>The Artist's Family</a:t>
            </a:r>
          </a:p>
          <a:p>
            <a:pPr eaLnBrk="1" hangingPunct="1"/>
            <a:r>
              <a:rPr lang="en-US" altLang="hu-HU" sz="2000"/>
              <a:t>1528</a:t>
            </a:r>
            <a:br>
              <a:rPr lang="en-US" altLang="hu-HU" sz="2000"/>
            </a:br>
            <a:r>
              <a:rPr lang="en-US" altLang="hu-HU" sz="2000"/>
              <a:t>Oil on paper mounted on wood, 77 x 64 cm</a:t>
            </a:r>
            <a:br>
              <a:rPr lang="en-US" altLang="hu-HU" sz="2000"/>
            </a:br>
            <a:r>
              <a:rPr lang="en-US" altLang="hu-HU" sz="2000"/>
              <a:t>Öffentliche Kunstsammlung, Basel</a:t>
            </a:r>
            <a:endParaRPr lang="hu-HU" altLang="hu-HU" sz="2000"/>
          </a:p>
        </p:txBody>
      </p:sp>
      <p:pic>
        <p:nvPicPr>
          <p:cNvPr id="614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591176" y="476250"/>
            <a:ext cx="4657725" cy="5715000"/>
          </a:xfrm>
          <a:noFill/>
        </p:spPr>
      </p:pic>
    </p:spTree>
    <p:extLst>
      <p:ext uri="{BB962C8B-B14F-4D97-AF65-F5344CB8AC3E}">
        <p14:creationId xmlns:p14="http://schemas.microsoft.com/office/powerpoint/2010/main" val="2232770231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2207568" y="3356993"/>
            <a:ext cx="7772400" cy="1470025"/>
          </a:xfrm>
        </p:spPr>
        <p:txBody>
          <a:bodyPr/>
          <a:lstStyle/>
          <a:p>
            <a:endParaRPr lang="hu-HU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15362" name="Picture 2" descr="http://dailyserving.com/wp-content/uploads/2013/07/Holbien-600x16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550802"/>
            <a:ext cx="12209493" cy="3276216"/>
          </a:xfrm>
          <a:prstGeom prst="rect">
            <a:avLst/>
          </a:prstGeom>
          <a:noFill/>
        </p:spPr>
      </p:pic>
      <p:sp>
        <p:nvSpPr>
          <p:cNvPr id="6" name="Szövegdoboz 5"/>
          <p:cNvSpPr txBox="1"/>
          <p:nvPr/>
        </p:nvSpPr>
        <p:spPr>
          <a:xfrm>
            <a:off x="1775520" y="6309320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2015.11.13.</a:t>
            </a:r>
          </a:p>
        </p:txBody>
      </p:sp>
    </p:spTree>
    <p:extLst>
      <p:ext uri="{BB962C8B-B14F-4D97-AF65-F5344CB8AC3E}">
        <p14:creationId xmlns:p14="http://schemas.microsoft.com/office/powerpoint/2010/main" val="1737324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1ambassa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24114" y="-65088"/>
            <a:ext cx="7019925" cy="692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073072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www.szuveren.hu/files/images/profil/608px-holbein_sku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27338" y="107951"/>
            <a:ext cx="6508750" cy="641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4346995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Grünewald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11827562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wga.hu/art/g/grunewal/2isenhei/1view/1view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3668" y="620683"/>
            <a:ext cx="8794821" cy="6201278"/>
          </a:xfrm>
          <a:prstGeom prst="rect">
            <a:avLst/>
          </a:prstGeom>
          <a:noFill/>
        </p:spPr>
      </p:pic>
      <p:sp>
        <p:nvSpPr>
          <p:cNvPr id="3" name="Szövegdoboz 2"/>
          <p:cNvSpPr txBox="1"/>
          <p:nvPr/>
        </p:nvSpPr>
        <p:spPr>
          <a:xfrm>
            <a:off x="1775520" y="1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b="1" dirty="0"/>
              <a:t>Első nézet</a:t>
            </a:r>
          </a:p>
        </p:txBody>
      </p:sp>
    </p:spTree>
    <p:extLst>
      <p:ext uri="{BB962C8B-B14F-4D97-AF65-F5344CB8AC3E}">
        <p14:creationId xmlns:p14="http://schemas.microsoft.com/office/powerpoint/2010/main" val="2265630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http://apps.tourisme-alsace.info/photos/musees/photos/269000011_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5359" y="-16736"/>
            <a:ext cx="10337103" cy="68747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3317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Rokokó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83729478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2050" name="Picture 2" descr="Képtalálatok a következőre: Watteau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87783" y="0"/>
            <a:ext cx="5406842" cy="6931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2590254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11266" name="Picture 2" descr="Képtalálatok a következőre: fragonard painter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3543" y="44183"/>
            <a:ext cx="4644574" cy="6813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44951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1026" name="Picture 2" descr="https://www.sulinet.hu/tovabbtan/felveteli/ttkuj/11het/muvtori/kode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93811" y="0"/>
            <a:ext cx="493776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2446827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1026" name="Picture 2" descr="Képtalálatok a következőre: Watteau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73232" y="0"/>
            <a:ext cx="52953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1833610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Klasszicizmus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78038553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/>
          <p:cNvSpPr/>
          <p:nvPr/>
        </p:nvSpPr>
        <p:spPr>
          <a:xfrm>
            <a:off x="1509488" y="188641"/>
            <a:ext cx="9158512" cy="7121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en-US" sz="2400" b="1" u="sng" dirty="0"/>
              <a:t>Jacques-Louis DAVID</a:t>
            </a:r>
            <a:r>
              <a:rPr lang="en-US" sz="2400" b="1" dirty="0"/>
              <a:t>: Oath of the </a:t>
            </a:r>
            <a:r>
              <a:rPr lang="en-US" sz="2400" b="1" dirty="0" err="1"/>
              <a:t>Horatii</a:t>
            </a:r>
            <a:r>
              <a:rPr lang="hu-HU" sz="2400" b="1" dirty="0"/>
              <a:t>,</a:t>
            </a:r>
            <a:r>
              <a:rPr lang="en-US" sz="2400" b="1" dirty="0"/>
              <a:t> </a:t>
            </a:r>
            <a:r>
              <a:rPr lang="en-US" sz="2400" dirty="0"/>
              <a:t>1784</a:t>
            </a:r>
            <a:r>
              <a:rPr lang="hu-HU" sz="2400" dirty="0"/>
              <a:t>, </a:t>
            </a:r>
            <a:r>
              <a:rPr lang="hu-HU" sz="2400" dirty="0" err="1"/>
              <a:t>Oil</a:t>
            </a:r>
            <a:r>
              <a:rPr lang="hu-HU" sz="2400" dirty="0"/>
              <a:t> </a:t>
            </a:r>
            <a:r>
              <a:rPr lang="hu-HU" sz="2400" dirty="0" err="1"/>
              <a:t>on</a:t>
            </a:r>
            <a:r>
              <a:rPr lang="hu-HU" sz="2400" dirty="0"/>
              <a:t> </a:t>
            </a:r>
            <a:r>
              <a:rPr lang="hu-HU" sz="2400" dirty="0" err="1"/>
              <a:t>canvas</a:t>
            </a:r>
            <a:r>
              <a:rPr lang="hu-HU" sz="2400" dirty="0"/>
              <a:t> </a:t>
            </a:r>
          </a:p>
          <a:p>
            <a:pPr algn="ctr">
              <a:lnSpc>
                <a:spcPts val="2400"/>
              </a:lnSpc>
            </a:pPr>
            <a:r>
              <a:rPr lang="hu-HU" sz="2400" dirty="0"/>
              <a:t>329,8 x 424,8 cm, </a:t>
            </a:r>
            <a:r>
              <a:rPr lang="hu-HU" sz="2400" dirty="0" err="1"/>
              <a:t>Musée</a:t>
            </a:r>
            <a:r>
              <a:rPr lang="hu-HU" sz="2400" dirty="0"/>
              <a:t> du Louvre</a:t>
            </a:r>
          </a:p>
        </p:txBody>
      </p:sp>
      <p:pic>
        <p:nvPicPr>
          <p:cNvPr id="23554" name="Picture 2" descr="Jacques-Louis David: Oath of the Horatii (1784)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78919" y="908720"/>
            <a:ext cx="7634163" cy="59492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76977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s://cdn.britannica.com/09/150009-050-13A45EE8/Death-of-Socrates-canvas-Jacques-Louis-David-New-178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16330" y="1120632"/>
            <a:ext cx="8759341" cy="5737369"/>
          </a:xfrm>
          <a:prstGeom prst="rect">
            <a:avLst/>
          </a:prstGeom>
          <a:noFill/>
        </p:spPr>
      </p:pic>
      <p:sp>
        <p:nvSpPr>
          <p:cNvPr id="22" name="Téglalap 21"/>
          <p:cNvSpPr/>
          <p:nvPr/>
        </p:nvSpPr>
        <p:spPr>
          <a:xfrm>
            <a:off x="1524000" y="260649"/>
            <a:ext cx="9144000" cy="7121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/>
              <a:t>Jacques-Louis DAVID</a:t>
            </a:r>
            <a:r>
              <a:rPr lang="hu-HU" sz="2400" b="1" dirty="0"/>
              <a:t>: </a:t>
            </a:r>
            <a:r>
              <a:rPr lang="en-US" sz="2400" b="1" dirty="0"/>
              <a:t>The Death of Socrates,</a:t>
            </a:r>
            <a:r>
              <a:rPr lang="hu-HU" sz="2400" b="1" dirty="0"/>
              <a:t> </a:t>
            </a:r>
            <a:r>
              <a:rPr lang="hu-HU" sz="2400" dirty="0"/>
              <a:t>1787,</a:t>
            </a:r>
            <a:r>
              <a:rPr lang="en-US" sz="2400" dirty="0"/>
              <a:t> oil on canvas Metropolitan Museum of Art, New York City</a:t>
            </a:r>
          </a:p>
        </p:txBody>
      </p:sp>
    </p:spTree>
    <p:extLst>
      <p:ext uri="{BB962C8B-B14F-4D97-AF65-F5344CB8AC3E}">
        <p14:creationId xmlns:p14="http://schemas.microsoft.com/office/powerpoint/2010/main" val="794008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52" name="Picture 24" descr="https://cdn.britannica.com/21/7921-050-1607C28F/Death-of-Marat-Jacques-Louis-David-Royal-Museums-179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27334" y="1"/>
            <a:ext cx="5340667" cy="6858000"/>
          </a:xfrm>
          <a:prstGeom prst="rect">
            <a:avLst/>
          </a:prstGeom>
          <a:noFill/>
        </p:spPr>
      </p:pic>
      <p:sp>
        <p:nvSpPr>
          <p:cNvPr id="5" name="Téglalap 4"/>
          <p:cNvSpPr/>
          <p:nvPr/>
        </p:nvSpPr>
        <p:spPr>
          <a:xfrm>
            <a:off x="1524000" y="548681"/>
            <a:ext cx="377991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en-US" sz="2400" b="1" u="sng" dirty="0"/>
              <a:t>Jacques-Louis DAVID </a:t>
            </a:r>
            <a:endParaRPr lang="hu-HU" sz="2400" b="1" u="sng" dirty="0"/>
          </a:p>
          <a:p>
            <a:pPr algn="ctr">
              <a:lnSpc>
                <a:spcPts val="2400"/>
              </a:lnSpc>
            </a:pPr>
            <a:r>
              <a:rPr lang="hu-HU" sz="2400" b="1" dirty="0"/>
              <a:t>The </a:t>
            </a:r>
            <a:r>
              <a:rPr lang="en-US" sz="2400" b="1" dirty="0"/>
              <a:t>Death of Marat</a:t>
            </a:r>
            <a:r>
              <a:rPr lang="en-US" sz="2400" dirty="0"/>
              <a:t> </a:t>
            </a:r>
            <a:endParaRPr lang="hu-HU" sz="2400" dirty="0"/>
          </a:p>
          <a:p>
            <a:pPr algn="ctr">
              <a:lnSpc>
                <a:spcPts val="2400"/>
              </a:lnSpc>
            </a:pPr>
            <a:r>
              <a:rPr lang="en-US" sz="2400" dirty="0"/>
              <a:t>1793</a:t>
            </a:r>
            <a:endParaRPr lang="hu-HU" sz="2400" b="1" dirty="0"/>
          </a:p>
          <a:p>
            <a:pPr algn="ctr">
              <a:lnSpc>
                <a:spcPts val="2400"/>
              </a:lnSpc>
            </a:pPr>
            <a:r>
              <a:rPr lang="en-US" sz="2400" dirty="0"/>
              <a:t> </a:t>
            </a:r>
            <a:r>
              <a:rPr lang="hu-HU" sz="2400" dirty="0"/>
              <a:t>O</a:t>
            </a:r>
            <a:r>
              <a:rPr lang="en-US" sz="2400" dirty="0" err="1"/>
              <a:t>il</a:t>
            </a:r>
            <a:r>
              <a:rPr lang="en-US" sz="2400" dirty="0"/>
              <a:t> on canvas</a:t>
            </a:r>
            <a:r>
              <a:rPr lang="hu-HU" sz="2400" dirty="0"/>
              <a:t/>
            </a:r>
            <a:br>
              <a:rPr lang="hu-HU" sz="2400" dirty="0"/>
            </a:br>
            <a:r>
              <a:rPr lang="hu-HU" sz="2400" dirty="0"/>
              <a:t>162 × 128 cm </a:t>
            </a:r>
          </a:p>
          <a:p>
            <a:pPr algn="ctr">
              <a:lnSpc>
                <a:spcPts val="2400"/>
              </a:lnSpc>
            </a:pPr>
            <a:r>
              <a:rPr lang="en-US" sz="2400" dirty="0"/>
              <a:t>Royal Belgian Museum of Fine Arts in Brussels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3417414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1524001" y="1196753"/>
            <a:ext cx="3419871" cy="2251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/>
              <a:t>Jean </a:t>
            </a:r>
            <a:r>
              <a:rPr lang="hu-HU" sz="2400" b="1" u="sng" dirty="0" err="1"/>
              <a:t>Auguste</a:t>
            </a:r>
            <a:r>
              <a:rPr lang="hu-HU" sz="2400" b="1" u="sng" dirty="0"/>
              <a:t> </a:t>
            </a:r>
            <a:r>
              <a:rPr lang="hu-HU" sz="2400" b="1" u="sng" dirty="0" err="1"/>
              <a:t>Dominique</a:t>
            </a:r>
            <a:r>
              <a:rPr lang="hu-HU" sz="2400" b="1" u="sng" dirty="0"/>
              <a:t> </a:t>
            </a:r>
            <a:r>
              <a:rPr lang="hu-HU" sz="2400" b="1" u="sng" dirty="0" err="1"/>
              <a:t>Ingres</a:t>
            </a:r>
            <a:r>
              <a:rPr lang="hu-HU" sz="2400" b="1" u="sng" dirty="0"/>
              <a:t>  </a:t>
            </a:r>
          </a:p>
          <a:p>
            <a:pPr algn="ctr">
              <a:lnSpc>
                <a:spcPts val="2400"/>
              </a:lnSpc>
            </a:pPr>
            <a:r>
              <a:rPr lang="hu-HU" sz="2400" b="1" dirty="0"/>
              <a:t>Oedipus and </a:t>
            </a:r>
            <a:r>
              <a:rPr lang="hu-HU" sz="2400" b="1" dirty="0" err="1"/>
              <a:t>the</a:t>
            </a:r>
            <a:r>
              <a:rPr lang="hu-HU" sz="2400" b="1" dirty="0"/>
              <a:t> </a:t>
            </a:r>
            <a:r>
              <a:rPr lang="hu-HU" sz="2400" b="1" dirty="0" err="1"/>
              <a:t>Sphynx</a:t>
            </a:r>
            <a:r>
              <a:rPr lang="hu-HU" sz="2400" dirty="0"/>
              <a:t/>
            </a:r>
            <a:br>
              <a:rPr lang="hu-HU" sz="2400" dirty="0"/>
            </a:br>
            <a:r>
              <a:rPr lang="hu-HU" sz="2400" dirty="0"/>
              <a:t>1808-25</a:t>
            </a:r>
            <a:br>
              <a:rPr lang="hu-HU" sz="2400" dirty="0"/>
            </a:br>
            <a:r>
              <a:rPr lang="hu-HU" sz="2400" dirty="0" err="1"/>
              <a:t>Oil</a:t>
            </a:r>
            <a:r>
              <a:rPr lang="hu-HU" sz="2400" dirty="0"/>
              <a:t> </a:t>
            </a:r>
            <a:r>
              <a:rPr lang="hu-HU" sz="2400" dirty="0" err="1"/>
              <a:t>on</a:t>
            </a:r>
            <a:r>
              <a:rPr lang="hu-HU" sz="2400" dirty="0"/>
              <a:t> </a:t>
            </a:r>
            <a:r>
              <a:rPr lang="hu-HU" sz="2400" dirty="0" err="1"/>
              <a:t>canvas</a:t>
            </a:r>
            <a:endParaRPr lang="hu-HU" sz="2400" dirty="0"/>
          </a:p>
          <a:p>
            <a:pPr algn="ctr">
              <a:lnSpc>
                <a:spcPts val="2400"/>
              </a:lnSpc>
            </a:pPr>
            <a:r>
              <a:rPr lang="hu-HU" sz="2400" dirty="0"/>
              <a:t> 189 x 144 cm</a:t>
            </a:r>
            <a:br>
              <a:rPr lang="hu-HU" sz="2400" dirty="0"/>
            </a:br>
            <a:r>
              <a:rPr lang="hu-HU" sz="2400" dirty="0" err="1"/>
              <a:t>Musée</a:t>
            </a:r>
            <a:r>
              <a:rPr lang="hu-HU" sz="2400" dirty="0"/>
              <a:t> du Louvre, Paris</a:t>
            </a:r>
          </a:p>
        </p:txBody>
      </p:sp>
      <p:pic>
        <p:nvPicPr>
          <p:cNvPr id="57346" name="Picture 2" descr="https://www.wga.hu/art/i/ingres/071ingre.jpg"/>
          <p:cNvPicPr>
            <a:picLocks noChangeAspect="1" noChangeArrowheads="1"/>
          </p:cNvPicPr>
          <p:nvPr/>
        </p:nvPicPr>
        <p:blipFill>
          <a:blip r:embed="rId2" cstate="email">
            <a:lum contrast="10000"/>
          </a:blip>
          <a:srcRect/>
          <a:stretch>
            <a:fillRect/>
          </a:stretch>
        </p:blipFill>
        <p:spPr bwMode="auto">
          <a:xfrm>
            <a:off x="4943873" y="1"/>
            <a:ext cx="5238751" cy="68580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98726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1524000" y="870158"/>
            <a:ext cx="3275856" cy="25588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/>
              <a:t>Jean </a:t>
            </a:r>
            <a:r>
              <a:rPr lang="hu-HU" sz="2400" b="1" u="sng" dirty="0" err="1"/>
              <a:t>Auguste</a:t>
            </a:r>
            <a:r>
              <a:rPr lang="hu-HU" sz="2400" b="1" u="sng" dirty="0"/>
              <a:t> </a:t>
            </a:r>
            <a:r>
              <a:rPr lang="hu-HU" sz="2400" b="1" u="sng" dirty="0" err="1"/>
              <a:t>Dominique</a:t>
            </a:r>
            <a:r>
              <a:rPr lang="hu-HU" sz="2400" b="1" u="sng" dirty="0"/>
              <a:t> </a:t>
            </a:r>
            <a:r>
              <a:rPr lang="hu-HU" sz="2400" b="1" u="sng" dirty="0" err="1"/>
              <a:t>Ingres</a:t>
            </a:r>
            <a:r>
              <a:rPr lang="hu-HU" sz="2400" b="1" u="sng" dirty="0"/>
              <a:t>  </a:t>
            </a:r>
          </a:p>
          <a:p>
            <a:pPr algn="ctr">
              <a:lnSpc>
                <a:spcPts val="2400"/>
              </a:lnSpc>
            </a:pPr>
            <a:r>
              <a:rPr lang="hu-HU" sz="2400" b="1" dirty="0"/>
              <a:t>Jupiter and </a:t>
            </a:r>
            <a:r>
              <a:rPr lang="hu-HU" sz="2400" b="1" dirty="0" err="1"/>
              <a:t>Thetis</a:t>
            </a:r>
            <a:r>
              <a:rPr lang="hu-HU" sz="2400" dirty="0"/>
              <a:t/>
            </a:r>
            <a:br>
              <a:rPr lang="hu-HU" sz="2400" dirty="0"/>
            </a:br>
            <a:r>
              <a:rPr lang="hu-HU" sz="2400" dirty="0"/>
              <a:t>1811</a:t>
            </a:r>
            <a:br>
              <a:rPr lang="hu-HU" sz="2400" dirty="0"/>
            </a:br>
            <a:r>
              <a:rPr lang="hu-HU" sz="2400" dirty="0" err="1"/>
              <a:t>Oil</a:t>
            </a:r>
            <a:r>
              <a:rPr lang="hu-HU" sz="2400" dirty="0"/>
              <a:t> </a:t>
            </a:r>
            <a:r>
              <a:rPr lang="hu-HU" sz="2400" dirty="0" err="1"/>
              <a:t>on</a:t>
            </a:r>
            <a:r>
              <a:rPr lang="hu-HU" sz="2400" dirty="0"/>
              <a:t> </a:t>
            </a:r>
            <a:r>
              <a:rPr lang="hu-HU" sz="2400" dirty="0" err="1"/>
              <a:t>canvas</a:t>
            </a:r>
            <a:endParaRPr lang="hu-HU" sz="2400" dirty="0"/>
          </a:p>
          <a:p>
            <a:pPr algn="ctr">
              <a:lnSpc>
                <a:spcPts val="2400"/>
              </a:lnSpc>
            </a:pPr>
            <a:r>
              <a:rPr lang="hu-HU" sz="2400" dirty="0"/>
              <a:t> 320 x 260 cm</a:t>
            </a:r>
            <a:br>
              <a:rPr lang="hu-HU" sz="2400" dirty="0"/>
            </a:br>
            <a:r>
              <a:rPr lang="hu-HU" sz="2400" dirty="0" err="1"/>
              <a:t>Musée</a:t>
            </a:r>
            <a:r>
              <a:rPr lang="hu-HU" sz="2400" dirty="0"/>
              <a:t> </a:t>
            </a:r>
            <a:r>
              <a:rPr lang="hu-HU" sz="2400" dirty="0" err="1"/>
              <a:t>Granet</a:t>
            </a:r>
            <a:endParaRPr lang="hu-HU" sz="2400" dirty="0"/>
          </a:p>
          <a:p>
            <a:pPr algn="ctr">
              <a:lnSpc>
                <a:spcPts val="2400"/>
              </a:lnSpc>
            </a:pPr>
            <a:r>
              <a:rPr lang="hu-HU" sz="2400" dirty="0"/>
              <a:t> Aix-en-Provence</a:t>
            </a:r>
          </a:p>
        </p:txBody>
      </p:sp>
      <p:pic>
        <p:nvPicPr>
          <p:cNvPr id="63490" name="Picture 2" descr="https://www.wga.hu/art/i/ingres/03ingrex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99857" y="-1"/>
            <a:ext cx="5868144" cy="68755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29294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1524000" y="764705"/>
            <a:ext cx="3275856" cy="2251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/>
              <a:t>Heinrich Friedrich </a:t>
            </a:r>
            <a:r>
              <a:rPr lang="hu-HU" sz="2400" b="1" u="sng" dirty="0" err="1"/>
              <a:t>Füger</a:t>
            </a:r>
            <a:r>
              <a:rPr lang="da-DK" sz="2400" b="1" u="sng" dirty="0"/>
              <a:t> </a:t>
            </a:r>
            <a:r>
              <a:rPr lang="en-US" sz="2400" b="1" dirty="0"/>
              <a:t>Prometheus Brings Fire to Mankind or The Creation of Man by Prometheus</a:t>
            </a:r>
            <a:r>
              <a:rPr lang="hu-HU" sz="2400" b="1" dirty="0"/>
              <a:t> </a:t>
            </a:r>
          </a:p>
          <a:p>
            <a:pPr algn="ctr">
              <a:lnSpc>
                <a:spcPts val="2400"/>
              </a:lnSpc>
            </a:pPr>
            <a:r>
              <a:rPr lang="hu-HU" sz="2400" dirty="0"/>
              <a:t>1790 -1817  </a:t>
            </a:r>
          </a:p>
          <a:p>
            <a:pPr algn="ctr">
              <a:lnSpc>
                <a:spcPts val="2400"/>
              </a:lnSpc>
            </a:pPr>
            <a:r>
              <a:rPr lang="hu-HU" sz="2400" dirty="0" err="1"/>
              <a:t>oil</a:t>
            </a:r>
            <a:r>
              <a:rPr lang="hu-HU" sz="2400" dirty="0"/>
              <a:t> </a:t>
            </a:r>
            <a:r>
              <a:rPr lang="hu-HU" sz="2400" dirty="0" err="1"/>
              <a:t>on</a:t>
            </a:r>
            <a:r>
              <a:rPr lang="hu-HU" sz="2400" dirty="0"/>
              <a:t> </a:t>
            </a:r>
            <a:r>
              <a:rPr lang="hu-HU" sz="2400" dirty="0" err="1"/>
              <a:t>canvas</a:t>
            </a:r>
            <a:endParaRPr lang="hu-HU" sz="2400" dirty="0"/>
          </a:p>
        </p:txBody>
      </p:sp>
      <p:pic>
        <p:nvPicPr>
          <p:cNvPr id="150530" name="Picture 2" descr="https://upload.wikimedia.org/wikipedia/commons/thumb/5/5b/Heinrich_fueger_1817_prometheus_brings_fire_to_mankind.jpg/718px-Heinrich_fueger_1817_prometheus_brings_fire_to_mankind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821326" y="0"/>
            <a:ext cx="4813336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52608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Romantika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16339519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http://upload.wikimedia.org/wikipedia/commons/2/2f/Delacroix_-_La_Mort_de_Sardanapale_%281827%2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0" y="-331788"/>
            <a:ext cx="9144000" cy="718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églalap 3"/>
          <p:cNvSpPr>
            <a:spLocks noChangeArrowheads="1"/>
          </p:cNvSpPr>
          <p:nvPr/>
        </p:nvSpPr>
        <p:spPr bwMode="auto">
          <a:xfrm>
            <a:off x="2208214" y="1"/>
            <a:ext cx="8135937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sz="1200">
                <a:solidFill>
                  <a:schemeClr val="bg1"/>
                </a:solidFill>
                <a:latin typeface="Franklin Gothic Book" pitchFamily="34" charset="0"/>
              </a:rPr>
              <a:t>Egyik legeredetibb képe a </a:t>
            </a:r>
            <a:r>
              <a:rPr lang="hu-HU" sz="1400" b="1">
                <a:solidFill>
                  <a:schemeClr val="bg1"/>
                </a:solidFill>
                <a:latin typeface="Franklin Gothic Book" pitchFamily="34" charset="0"/>
              </a:rPr>
              <a:t>"Sardanapal halála</a:t>
            </a:r>
            <a:r>
              <a:rPr lang="hu-HU" sz="1200" b="1">
                <a:solidFill>
                  <a:schemeClr val="bg1"/>
                </a:solidFill>
                <a:latin typeface="Franklin Gothic Book" pitchFamily="34" charset="0"/>
              </a:rPr>
              <a:t>"</a:t>
            </a:r>
            <a:r>
              <a:rPr lang="hu-HU" sz="1200">
                <a:solidFill>
                  <a:schemeClr val="bg1"/>
                </a:solidFill>
                <a:latin typeface="Franklin Gothic Book" pitchFamily="34" charset="0"/>
              </a:rPr>
              <a:t> (1827), amelynek rubensi érzékiségét, egymással élesen szembeállított színeit, bonyolult és mégis áttekinthető szerkezetét a téma kegyetlensége még hatásosabbá fokozza.</a:t>
            </a:r>
          </a:p>
        </p:txBody>
      </p:sp>
    </p:spTree>
    <p:extLst>
      <p:ext uri="{BB962C8B-B14F-4D97-AF65-F5344CB8AC3E}">
        <p14:creationId xmlns:p14="http://schemas.microsoft.com/office/powerpoint/2010/main" val="1985585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767</TotalTime>
  <Words>477</Words>
  <Application>Microsoft Office PowerPoint</Application>
  <PresentationFormat>Egyéni</PresentationFormat>
  <Paragraphs>114</Paragraphs>
  <Slides>117</Slides>
  <Notes>3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117</vt:i4>
      </vt:variant>
    </vt:vector>
  </HeadingPairs>
  <TitlesOfParts>
    <vt:vector size="118" baseType="lpstr">
      <vt:lpstr>Office-téma</vt:lpstr>
      <vt:lpstr>Korszakok egymásutánja…</vt:lpstr>
      <vt:lpstr>Ókeresztény katakomba-festmény: Három férfi tüzes kemencében; 3. század, Róma, Priscilla-katakomba</vt:lpstr>
      <vt:lpstr>PowerPoint bemutató</vt:lpstr>
      <vt:lpstr>Bizánci művészet Istenanya ikon (1200 k.); </vt:lpstr>
      <vt:lpstr>PowerPoint bemutató</vt:lpstr>
      <vt:lpstr>PowerPoint bemutató</vt:lpstr>
      <vt:lpstr>A diadalmas egyház </vt:lpstr>
      <vt:lpstr>1173-14.sz.</vt:lpstr>
      <vt:lpstr>PowerPoint bemutató</vt:lpstr>
      <vt:lpstr>Ekkehart és Uta szobra, naumburgi székesegyház szentélye, 1260 k.</vt:lpstr>
      <vt:lpstr>PowerPoint bemutató</vt:lpstr>
      <vt:lpstr>PowerPoint bemutató</vt:lpstr>
      <vt:lpstr>PowerPoint bemutató</vt:lpstr>
      <vt:lpstr>Jáki templom</vt:lpstr>
      <vt:lpstr>PowerPoint bemutató</vt:lpstr>
      <vt:lpstr>PowerPoint bemutató</vt:lpstr>
      <vt:lpstr>PowerPoint bemutató</vt:lpstr>
      <vt:lpstr>A híres "Lovas" a bambergi székesegyház belsejében. Föltehetően a Szent György-téma egy a Szent György-téma 1235-ben készült német változata </vt:lpstr>
      <vt:lpstr>PowerPoint bemutató</vt:lpstr>
      <vt:lpstr>PowerPoint bemutató</vt:lpstr>
      <vt:lpstr>Chartres-i Notre Dame</vt:lpstr>
      <vt:lpstr>Giotto Di Bondone</vt:lpstr>
      <vt:lpstr>Giotto: Ognisanti Madonna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Raffaello Santi</vt:lpstr>
      <vt:lpstr>PowerPoint bemutató</vt:lpstr>
      <vt:lpstr>PowerPoint bemutató</vt:lpstr>
      <vt:lpstr>PowerPoint bemutató</vt:lpstr>
      <vt:lpstr>PowerPoint bemutató</vt:lpstr>
      <vt:lpstr>PowerPoint bemutató</vt:lpstr>
      <vt:lpstr>Giovanni Bellini (Belliniano)</vt:lpstr>
      <vt:lpstr>PowerPoint bemutató</vt:lpstr>
      <vt:lpstr>Michelangelo Buonarroti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Tiziano </vt:lpstr>
      <vt:lpstr>PowerPoint bemutató</vt:lpstr>
      <vt:lpstr>PowerPoint bemutató</vt:lpstr>
      <vt:lpstr>PowerPoint bemutató</vt:lpstr>
      <vt:lpstr>Tintoretto</vt:lpstr>
      <vt:lpstr>PowerPoint bemutató</vt:lpstr>
      <vt:lpstr>PowerPoint bemutató</vt:lpstr>
      <vt:lpstr>PowerPoint bemutató</vt:lpstr>
      <vt:lpstr>Barokk</vt:lpstr>
      <vt:lpstr>PowerPoint bemutató</vt:lpstr>
      <vt:lpstr>PowerPoint bemutató</vt:lpstr>
      <vt:lpstr>Lorenzo Bernini: Szent Teréz extázisa</vt:lpstr>
      <vt:lpstr>PowerPoint bemutató</vt:lpstr>
      <vt:lpstr>Diego Velázquez</vt:lpstr>
      <vt:lpstr>PowerPoint bemutató</vt:lpstr>
      <vt:lpstr>PowerPoint bemutató</vt:lpstr>
      <vt:lpstr>PowerPoint bemutató</vt:lpstr>
      <vt:lpstr>PowerPoint bemutató</vt:lpstr>
      <vt:lpstr>Rembrandt Harmensz van Ryjn</vt:lpstr>
      <vt:lpstr>PowerPoint bemutató</vt:lpstr>
      <vt:lpstr>PowerPoint bemutató</vt:lpstr>
      <vt:lpstr>PowerPoint bemutató</vt:lpstr>
      <vt:lpstr>Iason és Kreusa</vt:lpstr>
      <vt:lpstr>A. Dürer</vt:lpstr>
      <vt:lpstr>PowerPoint bemutató</vt:lpstr>
      <vt:lpstr>PowerPoint bemutató</vt:lpstr>
      <vt:lpstr>PowerPoint bemutató</vt:lpstr>
      <vt:lpstr>PowerPoint bemutató</vt:lpstr>
      <vt:lpstr>PowerPoint bemutató</vt:lpstr>
      <vt:lpstr>Ifj. Hans Holbein</vt:lpstr>
      <vt:lpstr>PowerPoint bemutató</vt:lpstr>
      <vt:lpstr>PowerPoint bemutató</vt:lpstr>
      <vt:lpstr>PowerPoint bemutató</vt:lpstr>
      <vt:lpstr>PowerPoint bemutató</vt:lpstr>
      <vt:lpstr>Grünewald</vt:lpstr>
      <vt:lpstr>PowerPoint bemutató</vt:lpstr>
      <vt:lpstr>PowerPoint bemutató</vt:lpstr>
      <vt:lpstr>Rokokó</vt:lpstr>
      <vt:lpstr>PowerPoint bemutató</vt:lpstr>
      <vt:lpstr>PowerPoint bemutató</vt:lpstr>
      <vt:lpstr>PowerPoint bemutató</vt:lpstr>
      <vt:lpstr>Klasszicizmus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Romantika</vt:lpstr>
      <vt:lpstr>PowerPoint bemutató</vt:lpstr>
      <vt:lpstr>PowerPoint bemutató</vt:lpstr>
      <vt:lpstr>PowerPoint bemutató</vt:lpstr>
      <vt:lpstr>PowerPoint bemutató</vt:lpstr>
      <vt:lpstr>PowerPoint bemutató</vt:lpstr>
      <vt:lpstr>Realizmus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Korszakok egymásutánja…</dc:title>
  <dc:creator>Králik Csaba</dc:creator>
  <cp:lastModifiedBy>Judit</cp:lastModifiedBy>
  <cp:revision>74</cp:revision>
  <dcterms:created xsi:type="dcterms:W3CDTF">2024-08-09T18:23:11Z</dcterms:created>
  <dcterms:modified xsi:type="dcterms:W3CDTF">2024-08-24T05:45:15Z</dcterms:modified>
</cp:coreProperties>
</file>