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57" r:id="rId4"/>
    <p:sldId id="290" r:id="rId5"/>
    <p:sldId id="291" r:id="rId6"/>
    <p:sldId id="292" r:id="rId7"/>
    <p:sldId id="293" r:id="rId8"/>
    <p:sldId id="294" r:id="rId9"/>
    <p:sldId id="258" r:id="rId10"/>
    <p:sldId id="260" r:id="rId11"/>
    <p:sldId id="259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9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21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73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8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90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449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716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1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6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17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03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8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0F719A-1ABF-4F22-9106-AFD2108F0849}" type="datetimeFigureOut">
              <a:rPr lang="hu-HU" smtClean="0"/>
              <a:t>2024. 08. 07.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AE30F-889A-4479-9BE9-4BFC7A2A7F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65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CC91C0-29C5-2BB8-0051-1B9D3DD0F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Forte" panose="03060902040502070203" pitchFamily="66" charset="0"/>
              </a:rPr>
              <a:t>PRERAFFAELITÁK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1F36C0D-3E6F-9025-8807-220D1835B7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https://www.tate.org.uk/visit/tate-britain/display/historic-early-modern-british-art/1845-1904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454E2D2-6377-007F-8346-C22E92A43A58}"/>
              </a:ext>
            </a:extLst>
          </p:cNvPr>
          <p:cNvSpPr txBox="1"/>
          <p:nvPr/>
        </p:nvSpPr>
        <p:spPr>
          <a:xfrm>
            <a:off x="202131" y="6451334"/>
            <a:ext cx="4004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2024.06.19.K.NMETH</a:t>
            </a:r>
          </a:p>
        </p:txBody>
      </p:sp>
    </p:spTree>
    <p:extLst>
      <p:ext uri="{BB962C8B-B14F-4D97-AF65-F5344CB8AC3E}">
        <p14:creationId xmlns:p14="http://schemas.microsoft.com/office/powerpoint/2010/main" val="3370279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44DB8FE-8EC2-F87B-0AC9-E845816D780A}"/>
              </a:ext>
            </a:extLst>
          </p:cNvPr>
          <p:cNvSpPr txBox="1"/>
          <p:nvPr/>
        </p:nvSpPr>
        <p:spPr>
          <a:xfrm>
            <a:off x="91440" y="189606"/>
            <a:ext cx="40377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Ez a festmény </a:t>
            </a:r>
            <a:r>
              <a:rPr lang="hu-HU" dirty="0" err="1"/>
              <a:t>Proserpine</a:t>
            </a:r>
            <a:r>
              <a:rPr lang="hu-HU" dirty="0"/>
              <a:t> római istennőt az alvilág komor királynőjeként ábrázolja, és a </a:t>
            </a:r>
            <a:r>
              <a:rPr lang="hu-HU" dirty="0" err="1"/>
              <a:t>preraffaelita</a:t>
            </a:r>
            <a:r>
              <a:rPr lang="hu-HU" dirty="0"/>
              <a:t> művészeti mozgalom meghatározó képe. A modell Jane Morris, William Morris művész felesége. Úgy gondolják, hogy saját élete hasonlóságot mutatott a fogságban lévő istennő életével, akit Plútó elrabolt, miután gránátalmamagot evett, ami arra utal, hogy a szerelem nélküli házasság és </a:t>
            </a:r>
            <a:r>
              <a:rPr lang="hu-HU" dirty="0" err="1"/>
              <a:t>Rossettivel</a:t>
            </a:r>
            <a:r>
              <a:rPr lang="hu-HU" dirty="0"/>
              <a:t> való intim kapcsolata közé került. </a:t>
            </a:r>
            <a:r>
              <a:rPr lang="hu-HU" dirty="0" err="1"/>
              <a:t>Rossetti</a:t>
            </a:r>
            <a:r>
              <a:rPr lang="hu-HU" dirty="0"/>
              <a:t> 1871-ben kezdett dolgozni a festményen, és legalább nyolc különálló változatot festett, ez volt az utolsó és végső változat, amelyet 1882-ben, halála évében fejeztek be.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267D8A4-C286-EFD7-1038-71D59C0B22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336" y="0"/>
            <a:ext cx="4931664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406583E-5FF6-3662-5766-A4CCA5DE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2" y="1"/>
            <a:ext cx="4806453" cy="67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E5CDACF-F2D5-18DE-C3AF-98F9E9087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09" y="189467"/>
            <a:ext cx="2876200" cy="658671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6BAF2A7-7137-04BD-EA52-A3036A4E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49" y="189467"/>
            <a:ext cx="3034948" cy="658671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E50EA6E-1B10-85F7-43A6-5D4B95894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58" y="189467"/>
            <a:ext cx="2637299" cy="54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9F0D1BA-F8E8-0EF4-7E3C-A820DAA6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263"/>
            <a:ext cx="4318001" cy="673547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45FDA5E-BF5A-3C21-0E10-D395247A8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8372" y="1896175"/>
            <a:ext cx="4100362" cy="481263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0733EE2-263C-2A00-B386-24F6A74FCBB6}"/>
              </a:ext>
            </a:extLst>
          </p:cNvPr>
          <p:cNvSpPr txBox="1"/>
          <p:nvPr/>
        </p:nvSpPr>
        <p:spPr>
          <a:xfrm>
            <a:off x="4572000" y="55345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(1828-1882) </a:t>
            </a:r>
            <a:r>
              <a:rPr lang="hu-HU" dirty="0" err="1"/>
              <a:t>Monna</a:t>
            </a:r>
            <a:r>
              <a:rPr lang="hu-HU" dirty="0"/>
              <a:t> Vanna, 1866, olaj, vászon, </a:t>
            </a:r>
            <a:r>
              <a:rPr lang="hu-HU" dirty="0" err="1"/>
              <a:t>Tate</a:t>
            </a:r>
            <a:r>
              <a:rPr lang="hu-HU" dirty="0"/>
              <a:t>, vétel Sir Arthur Du </a:t>
            </a:r>
            <a:r>
              <a:rPr lang="hu-HU" dirty="0" err="1"/>
              <a:t>Cros</a:t>
            </a:r>
            <a:r>
              <a:rPr lang="hu-HU" dirty="0"/>
              <a:t> és Sir Otto </a:t>
            </a:r>
            <a:r>
              <a:rPr lang="hu-HU" dirty="0" err="1"/>
              <a:t>Beit</a:t>
            </a:r>
            <a:r>
              <a:rPr lang="hu-HU" dirty="0"/>
              <a:t> segítségével az Art </a:t>
            </a:r>
            <a:r>
              <a:rPr lang="hu-HU" dirty="0" err="1"/>
              <a:t>Fundon</a:t>
            </a:r>
            <a:r>
              <a:rPr lang="hu-HU" dirty="0"/>
              <a:t> keresztül, 1916</a:t>
            </a:r>
          </a:p>
        </p:txBody>
      </p:sp>
    </p:spTree>
    <p:extLst>
      <p:ext uri="{BB962C8B-B14F-4D97-AF65-F5344CB8AC3E}">
        <p14:creationId xmlns:p14="http://schemas.microsoft.com/office/powerpoint/2010/main" val="36677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072AA60-4447-E9B8-7ABF-6A38AD2459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423" y="0"/>
            <a:ext cx="5302577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A099026-F6B8-5DFB-4B10-1E8E68ED95B3}"/>
              </a:ext>
            </a:extLst>
          </p:cNvPr>
          <p:cNvSpPr txBox="1"/>
          <p:nvPr/>
        </p:nvSpPr>
        <p:spPr>
          <a:xfrm>
            <a:off x="0" y="25361"/>
            <a:ext cx="32164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(1828-1882): </a:t>
            </a:r>
            <a:r>
              <a:rPr lang="hu-HU" dirty="0" err="1"/>
              <a:t>Beata</a:t>
            </a:r>
            <a:r>
              <a:rPr lang="hu-HU" dirty="0"/>
              <a:t> Beatrix, 1864–1870 körül, olaj, vászon</a:t>
            </a:r>
          </a:p>
          <a:p>
            <a:r>
              <a:rPr lang="hu-HU" dirty="0" err="1"/>
              <a:t>Tate</a:t>
            </a:r>
            <a:r>
              <a:rPr lang="hu-HU" dirty="0"/>
              <a:t>, </a:t>
            </a:r>
            <a:r>
              <a:rPr lang="hu-HU" dirty="0" err="1"/>
              <a:t>Georgiana</a:t>
            </a:r>
            <a:r>
              <a:rPr lang="hu-HU" dirty="0"/>
              <a:t>, Mount-</a:t>
            </a:r>
            <a:r>
              <a:rPr lang="hu-HU" dirty="0" err="1"/>
              <a:t>Temple</a:t>
            </a:r>
            <a:r>
              <a:rPr lang="hu-HU" dirty="0"/>
              <a:t> bárónőjének ajándéka a férje, Francis, Mount-</a:t>
            </a:r>
            <a:r>
              <a:rPr lang="hu-HU" dirty="0" err="1"/>
              <a:t>Temple</a:t>
            </a:r>
            <a:r>
              <a:rPr lang="hu-HU" dirty="0"/>
              <a:t> bárója emlékére, 1889,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505A4EE-5E7D-0DCA-D90B-C9C8F7276001}"/>
              </a:ext>
            </a:extLst>
          </p:cNvPr>
          <p:cNvSpPr txBox="1"/>
          <p:nvPr/>
        </p:nvSpPr>
        <p:spPr>
          <a:xfrm>
            <a:off x="0" y="1958299"/>
            <a:ext cx="401373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Az eszményi szerelem, a szépség keresése és egyfajta modern nőábrázolás is meghatározó volt munkásságukban (különösen </a:t>
            </a:r>
            <a:r>
              <a:rPr lang="hu-HU" dirty="0" err="1"/>
              <a:t>Rossetti</a:t>
            </a:r>
            <a:r>
              <a:rPr lang="hu-HU" dirty="0"/>
              <a:t> és az őt követő második generációs </a:t>
            </a:r>
            <a:r>
              <a:rPr lang="hu-HU" dirty="0" err="1"/>
              <a:t>preraffaeliták</a:t>
            </a:r>
            <a:r>
              <a:rPr lang="hu-HU" dirty="0"/>
              <a:t> művészetében). Érdekes tény, hogy a </a:t>
            </a:r>
            <a:r>
              <a:rPr lang="hu-HU" dirty="0" err="1"/>
              <a:t>preraffaeliták</a:t>
            </a:r>
            <a:r>
              <a:rPr lang="hu-HU" dirty="0"/>
              <a:t> szinte összes múzsáját ma névről is ismeri a művészettörténet, hisz az éteri szépségű hölgyek arcvonásait a művészek legtöbbször saját vagy kortársaik szerelmeitől, élettársaitól kölcsönözték. Ilyen – a már említett Jane Morrison kívül – </a:t>
            </a:r>
            <a:r>
              <a:rPr lang="hu-HU" dirty="0" err="1"/>
              <a:t>Rossetti</a:t>
            </a:r>
            <a:r>
              <a:rPr lang="hu-HU" dirty="0"/>
              <a:t> fiatalon meghalt felesége Elizabeth </a:t>
            </a:r>
            <a:r>
              <a:rPr lang="hu-HU" dirty="0" err="1"/>
              <a:t>Siddal</a:t>
            </a:r>
            <a:r>
              <a:rPr lang="hu-HU" dirty="0"/>
              <a:t>, vagy a </a:t>
            </a:r>
            <a:r>
              <a:rPr lang="hu-HU" dirty="0" err="1"/>
              <a:t>preraffaeliták</a:t>
            </a:r>
            <a:r>
              <a:rPr lang="hu-HU" dirty="0"/>
              <a:t> egyik hivatásos modellje (és egyben </a:t>
            </a:r>
            <a:r>
              <a:rPr lang="hu-HU" dirty="0" err="1"/>
              <a:t>Rossetti</a:t>
            </a:r>
            <a:r>
              <a:rPr lang="hu-HU" dirty="0"/>
              <a:t> későbbi szeretője) </a:t>
            </a:r>
            <a:r>
              <a:rPr lang="hu-HU" dirty="0" err="1"/>
              <a:t>Fanny</a:t>
            </a:r>
            <a:r>
              <a:rPr lang="hu-HU" dirty="0"/>
              <a:t> </a:t>
            </a:r>
            <a:r>
              <a:rPr lang="hu-HU" dirty="0" err="1"/>
              <a:t>Cornforth</a:t>
            </a:r>
            <a:r>
              <a:rPr lang="hu-HU" dirty="0"/>
              <a:t> is.</a:t>
            </a:r>
          </a:p>
        </p:txBody>
      </p:sp>
    </p:spTree>
    <p:extLst>
      <p:ext uri="{BB962C8B-B14F-4D97-AF65-F5344CB8AC3E}">
        <p14:creationId xmlns:p14="http://schemas.microsoft.com/office/powerpoint/2010/main" val="191572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6914F4A-2C24-9FC4-CBA9-64FD4F184F6F}"/>
              </a:ext>
            </a:extLst>
          </p:cNvPr>
          <p:cNvSpPr txBox="1"/>
          <p:nvPr/>
        </p:nvSpPr>
        <p:spPr>
          <a:xfrm>
            <a:off x="3208" y="0"/>
            <a:ext cx="914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 err="1"/>
              <a:t>Preraffaelita</a:t>
            </a:r>
            <a:r>
              <a:rPr lang="hu-HU" b="1" dirty="0"/>
              <a:t> remekművek </a:t>
            </a:r>
            <a:r>
              <a:rPr lang="hu-HU" b="1" dirty="0" err="1"/>
              <a:t>Londoból</a:t>
            </a:r>
            <a:r>
              <a:rPr lang="hu-HU" b="1" dirty="0"/>
              <a:t>  2021. Nemzeti Galéria</a:t>
            </a:r>
            <a:r>
              <a:rPr lang="hu-HU" dirty="0"/>
              <a:t>. John William </a:t>
            </a:r>
            <a:r>
              <a:rPr lang="hu-HU" dirty="0" err="1"/>
              <a:t>Waterhouse</a:t>
            </a:r>
            <a:r>
              <a:rPr lang="hu-HU" dirty="0"/>
              <a:t> (1849-1917): </a:t>
            </a:r>
            <a:r>
              <a:rPr lang="hu-HU" dirty="0" err="1"/>
              <a:t>Shalott</a:t>
            </a:r>
            <a:r>
              <a:rPr lang="hu-HU" dirty="0"/>
              <a:t> kisasszonya, 1888, olaj, vászon, </a:t>
            </a:r>
            <a:r>
              <a:rPr lang="hu-HU" dirty="0" err="1"/>
              <a:t>Tate</a:t>
            </a:r>
            <a:r>
              <a:rPr lang="hu-HU" dirty="0"/>
              <a:t>, Sir Henry </a:t>
            </a:r>
            <a:r>
              <a:rPr lang="hu-HU" dirty="0" err="1"/>
              <a:t>Tate</a:t>
            </a:r>
            <a:r>
              <a:rPr lang="hu-HU" dirty="0"/>
              <a:t> ajándéka, 1894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3F96DF5-405C-6934-AB65-35DA89EEE7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801243"/>
            <a:ext cx="7515726" cy="57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5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5B92D19-C050-C144-4FD3-F6DD8DAEC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212" y="0"/>
            <a:ext cx="4897934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B926C4C-FC0F-0B52-767F-5D67BAC01F11}"/>
              </a:ext>
            </a:extLst>
          </p:cNvPr>
          <p:cNvSpPr txBox="1"/>
          <p:nvPr/>
        </p:nvSpPr>
        <p:spPr>
          <a:xfrm>
            <a:off x="0" y="1178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La </a:t>
            </a:r>
            <a:r>
              <a:rPr lang="hu-HU" dirty="0" err="1"/>
              <a:t>Belle</a:t>
            </a:r>
            <a:r>
              <a:rPr lang="hu-HU" dirty="0"/>
              <a:t> </a:t>
            </a:r>
            <a:r>
              <a:rPr lang="hu-HU" dirty="0" err="1"/>
              <a:t>Iseult</a:t>
            </a:r>
            <a:endParaRPr lang="hu-HU" dirty="0"/>
          </a:p>
          <a:p>
            <a:r>
              <a:rPr lang="hu-HU" dirty="0"/>
              <a:t>1858, William Morris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5017D80-31CC-4182-8940-4A3F8BCAFD0F}"/>
              </a:ext>
            </a:extLst>
          </p:cNvPr>
          <p:cNvSpPr txBox="1"/>
          <p:nvPr/>
        </p:nvSpPr>
        <p:spPr>
          <a:xfrm>
            <a:off x="-77003" y="764221"/>
            <a:ext cx="407148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Morris , La </a:t>
            </a:r>
            <a:r>
              <a:rPr lang="hu-HU" dirty="0" err="1"/>
              <a:t>Belle</a:t>
            </a:r>
            <a:r>
              <a:rPr lang="hu-HU" dirty="0"/>
              <a:t> </a:t>
            </a:r>
            <a:r>
              <a:rPr lang="hu-HU" dirty="0" err="1"/>
              <a:t>Iseult</a:t>
            </a:r>
            <a:r>
              <a:rPr lang="hu-HU" dirty="0"/>
              <a:t>  1858</a:t>
            </a:r>
          </a:p>
          <a:p>
            <a:r>
              <a:rPr lang="hu-HU" dirty="0"/>
              <a:t>Ennek a festménynek az ihletője Thomas </a:t>
            </a:r>
            <a:r>
              <a:rPr lang="hu-HU" dirty="0" err="1"/>
              <a:t>Malory</a:t>
            </a:r>
            <a:r>
              <a:rPr lang="hu-HU" dirty="0"/>
              <a:t> „</a:t>
            </a:r>
            <a:r>
              <a:rPr lang="hu-HU" dirty="0" err="1"/>
              <a:t>Morte</a:t>
            </a:r>
            <a:r>
              <a:rPr lang="hu-HU" dirty="0"/>
              <a:t> </a:t>
            </a:r>
            <a:r>
              <a:rPr lang="hu-HU" dirty="0" err="1"/>
              <a:t>d'Arthur</a:t>
            </a:r>
            <a:r>
              <a:rPr lang="hu-HU" dirty="0"/>
              <a:t>” (1485) című műve volt, amelyben </a:t>
            </a:r>
            <a:r>
              <a:rPr lang="hu-HU" dirty="0" err="1"/>
              <a:t>Guinevere</a:t>
            </a:r>
            <a:r>
              <a:rPr lang="hu-HU" dirty="0"/>
              <a:t> Sir </a:t>
            </a:r>
            <a:r>
              <a:rPr lang="hu-HU" dirty="0" err="1"/>
              <a:t>Lancelot</a:t>
            </a:r>
            <a:r>
              <a:rPr lang="hu-HU" dirty="0"/>
              <a:t> iránti házasságtörő szerelme az egyik központi téma. A modell Jane </a:t>
            </a:r>
            <a:r>
              <a:rPr lang="hu-HU" dirty="0" err="1"/>
              <a:t>Burden</a:t>
            </a:r>
            <a:r>
              <a:rPr lang="hu-HU" dirty="0"/>
              <a:t>, aki 1859-ben Morris felesége lett, és </a:t>
            </a:r>
            <a:r>
              <a:rPr lang="hu-HU" dirty="0" err="1"/>
              <a:t>Rossetti</a:t>
            </a:r>
            <a:r>
              <a:rPr lang="hu-HU" dirty="0"/>
              <a:t> „</a:t>
            </a:r>
            <a:r>
              <a:rPr lang="hu-HU" dirty="0" err="1"/>
              <a:t>Proserpine</a:t>
            </a:r>
            <a:r>
              <a:rPr lang="hu-HU" dirty="0"/>
              <a:t>”-</a:t>
            </a:r>
            <a:r>
              <a:rPr lang="hu-HU" dirty="0" err="1"/>
              <a:t>jében</a:t>
            </a:r>
            <a:r>
              <a:rPr lang="hu-HU" dirty="0"/>
              <a:t> is szerepel a közelben. Morris és </a:t>
            </a:r>
            <a:r>
              <a:rPr lang="hu-HU" dirty="0" err="1"/>
              <a:t>Rossetti</a:t>
            </a:r>
            <a:r>
              <a:rPr lang="hu-HU" dirty="0"/>
              <a:t> „fedezték fel”, amikor együtt dolgoztak az Oxford Union falfestményein, amelynek témája szintén </a:t>
            </a:r>
            <a:r>
              <a:rPr lang="hu-HU" dirty="0" err="1"/>
              <a:t>Malorytól</a:t>
            </a:r>
            <a:r>
              <a:rPr lang="hu-HU" dirty="0"/>
              <a:t> származik. A festmény lényegében középkori ruhában készült portréja. Az 1850-es évek végén </a:t>
            </a:r>
            <a:r>
              <a:rPr lang="hu-HU" dirty="0" err="1"/>
              <a:t>Rossetti</a:t>
            </a:r>
            <a:r>
              <a:rPr lang="hu-HU" dirty="0"/>
              <a:t> köreiben uralkodó intenzív középkori stílus pompás megnyilvánulása, a mintára és a történelmi részletekre helyezve a hangsúlyt. Ez Morris egyetlen befejezett olajfestménye.</a:t>
            </a:r>
          </a:p>
        </p:txBody>
      </p:sp>
    </p:spTree>
    <p:extLst>
      <p:ext uri="{BB962C8B-B14F-4D97-AF65-F5344CB8AC3E}">
        <p14:creationId xmlns:p14="http://schemas.microsoft.com/office/powerpoint/2010/main" val="356030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C2F1910-9F7A-59B1-5E35-8D56096D7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097" y="0"/>
            <a:ext cx="499616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7F16207-53F2-B40C-30CC-FA5DB84952F4}"/>
              </a:ext>
            </a:extLst>
          </p:cNvPr>
          <p:cNvSpPr txBox="1"/>
          <p:nvPr/>
        </p:nvSpPr>
        <p:spPr>
          <a:xfrm>
            <a:off x="81815" y="364472"/>
            <a:ext cx="388828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William </a:t>
            </a:r>
            <a:r>
              <a:rPr lang="hu-HU" dirty="0" err="1"/>
              <a:t>Inchbold</a:t>
            </a:r>
            <a:r>
              <a:rPr lang="hu-HU" dirty="0"/>
              <a:t> , </a:t>
            </a:r>
            <a:r>
              <a:rPr lang="hu-HU" dirty="0" err="1"/>
              <a:t>Gordale</a:t>
            </a:r>
            <a:r>
              <a:rPr lang="hu-HU" dirty="0"/>
              <a:t> </a:t>
            </a:r>
            <a:r>
              <a:rPr lang="hu-HU" dirty="0" err="1"/>
              <a:t>Scar</a:t>
            </a:r>
            <a:r>
              <a:rPr lang="hu-HU" dirty="0"/>
              <a:t>, Yorkshire  kiállított 1876-ban</a:t>
            </a:r>
          </a:p>
          <a:p>
            <a:r>
              <a:rPr lang="hu-HU" dirty="0"/>
              <a:t>A </a:t>
            </a:r>
            <a:r>
              <a:rPr lang="hu-HU" dirty="0" err="1"/>
              <a:t>Leedsben</a:t>
            </a:r>
            <a:r>
              <a:rPr lang="hu-HU" dirty="0"/>
              <a:t> született </a:t>
            </a:r>
            <a:r>
              <a:rPr lang="hu-HU" dirty="0" err="1"/>
              <a:t>Inchbold</a:t>
            </a:r>
            <a:r>
              <a:rPr lang="hu-HU" dirty="0"/>
              <a:t> az 1850-es évek elején került a </a:t>
            </a:r>
            <a:r>
              <a:rPr lang="hu-HU" dirty="0" err="1"/>
              <a:t>preraffaeliták</a:t>
            </a:r>
            <a:r>
              <a:rPr lang="hu-HU" dirty="0"/>
              <a:t> befolyása alá. A mozgalom egyik vezető tájtervezőjévé </a:t>
            </a:r>
            <a:r>
              <a:rPr lang="hu-HU" dirty="0" err="1"/>
              <a:t>nőtte</a:t>
            </a:r>
            <a:r>
              <a:rPr lang="hu-HU" dirty="0"/>
              <a:t> ki magát, de az évtized végére tágabb, hangulatosabb megközelítést alkalmazott, amint az itt látható. Amikor először állították ki a Királyi Akadémián, Wordsworth 1818-as „</a:t>
            </a:r>
            <a:r>
              <a:rPr lang="hu-HU" dirty="0" err="1"/>
              <a:t>Gordale</a:t>
            </a:r>
            <a:r>
              <a:rPr lang="hu-HU" dirty="0"/>
              <a:t>” című szonettjének sorai kísérték: „... amikor a levegő/halványuló fényben csillog.../Akkor töprengő </a:t>
            </a:r>
            <a:r>
              <a:rPr lang="hu-HU" dirty="0" err="1"/>
              <a:t>Votary</a:t>
            </a:r>
            <a:r>
              <a:rPr lang="hu-HU" dirty="0"/>
              <a:t>!, hadd gyógyuljon meg a lábad/ </a:t>
            </a:r>
            <a:r>
              <a:rPr lang="hu-HU" dirty="0" err="1"/>
              <a:t>Gordale</a:t>
            </a:r>
            <a:r>
              <a:rPr lang="hu-HU" dirty="0"/>
              <a:t>-szakadékba, fantasztikus, mint az odú / ahol a fiatal oroszlánok hevernek; ...'.</a:t>
            </a:r>
          </a:p>
        </p:txBody>
      </p:sp>
    </p:spTree>
    <p:extLst>
      <p:ext uri="{BB962C8B-B14F-4D97-AF65-F5344CB8AC3E}">
        <p14:creationId xmlns:p14="http://schemas.microsoft.com/office/powerpoint/2010/main" val="5299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85469A6-84DA-65CD-28CB-751666CF6F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947" y="-163630"/>
            <a:ext cx="3800475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B1FD308-526B-6594-A72C-78B3C6FD333B}"/>
              </a:ext>
            </a:extLst>
          </p:cNvPr>
          <p:cNvSpPr txBox="1"/>
          <p:nvPr/>
        </p:nvSpPr>
        <p:spPr>
          <a:xfrm>
            <a:off x="178068" y="1003212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Arthur Hughes , április szerelem  1855–6</a:t>
            </a:r>
          </a:p>
          <a:p>
            <a:r>
              <a:rPr lang="hu-HU" dirty="0"/>
              <a:t>Hughes festménye egy fiatal pár közötti feszültség pillanatát mutatja be. A nő bal keze fölé hajolva elfordul az alig látható férfialaktól. Sok viktoriánus művészhez hasonlóan Hughes is a virágok nyelvét használta munkáiban. A keretet is díszítő, benőtt borostyán a hűséget és az örök életet, a rózsákat pedig a szerelmet jelenti. A padlóra szórt szirmok azt mutathatják, hogy a szerelmi viszony feszült volt, de a borostyán pozitív eredményt sugall. Úgy gondolják, hogy </a:t>
            </a:r>
            <a:r>
              <a:rPr lang="hu-HU" dirty="0" err="1"/>
              <a:t>Tryphena</a:t>
            </a:r>
            <a:r>
              <a:rPr lang="hu-HU" dirty="0"/>
              <a:t> Ford modellezte a festményt. Hughes 1855-ben, e festmény elkészítésének évében feleségül vette Fordot, „korai és egyetlen szerelmét”.</a:t>
            </a:r>
          </a:p>
        </p:txBody>
      </p:sp>
    </p:spTree>
    <p:extLst>
      <p:ext uri="{BB962C8B-B14F-4D97-AF65-F5344CB8AC3E}">
        <p14:creationId xmlns:p14="http://schemas.microsoft.com/office/powerpoint/2010/main" val="3358240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4794EFD-A880-C729-4893-C980970ABB76}"/>
              </a:ext>
            </a:extLst>
          </p:cNvPr>
          <p:cNvSpPr txBox="1"/>
          <p:nvPr/>
        </p:nvSpPr>
        <p:spPr>
          <a:xfrm>
            <a:off x="182880" y="0"/>
            <a:ext cx="8961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Wallis : A szoba, amelyben Shakespeare született  1853</a:t>
            </a:r>
          </a:p>
          <a:p>
            <a:r>
              <a:rPr lang="hu-HU" dirty="0"/>
              <a:t>Wallis karrierjét William Shakespeare (1564-1616) drámaíró életéhez kapcsolódó belső jelenetek festményeinek sorozatával indította el. Ez Shakespeare szülőházát mutatja </a:t>
            </a:r>
            <a:r>
              <a:rPr lang="hu-HU" dirty="0" err="1"/>
              <a:t>Stratford</a:t>
            </a:r>
            <a:r>
              <a:rPr lang="hu-HU" dirty="0"/>
              <a:t>-</a:t>
            </a:r>
            <a:r>
              <a:rPr lang="hu-HU" dirty="0" err="1"/>
              <a:t>upon</a:t>
            </a:r>
            <a:r>
              <a:rPr lang="hu-HU" dirty="0"/>
              <a:t>-Avonban. Charles </a:t>
            </a:r>
            <a:r>
              <a:rPr lang="hu-HU" dirty="0" err="1"/>
              <a:t>Knight</a:t>
            </a:r>
            <a:r>
              <a:rPr lang="hu-HU" dirty="0"/>
              <a:t> 1842-ben írt életrajzán alapul. Leírja "az átlagos helyiséget, hatalmas gerendákkal és vakolt falakkal, szilárd tölgybordákkal". Wallis részletesen kifestette a szobát, beleértve a padlódeszkát rögzítő minden szöget. Azt is tudomásul vette </a:t>
            </a:r>
            <a:r>
              <a:rPr lang="hu-HU" dirty="0" err="1"/>
              <a:t>Knight</a:t>
            </a:r>
            <a:r>
              <a:rPr lang="hu-HU" dirty="0"/>
              <a:t> passzusát, amely leírja, hogy „azok százezrei közül, akik ezt a nevet tisztelik, több százan írták fel nevüket a szoba falaira”.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A77BA9E-7A3F-E9EA-99EF-B204C72C1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2252499"/>
            <a:ext cx="6246796" cy="43882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6E950D3-BC24-E388-B85A-5A5D850F9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1" y="427570"/>
            <a:ext cx="8961897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4EF0222-573C-E41B-5A71-60421D4EE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4" y="2228605"/>
            <a:ext cx="6417644" cy="462939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186C4F3-6931-EBEF-258C-03DCDA912A04}"/>
              </a:ext>
            </a:extLst>
          </p:cNvPr>
          <p:cNvSpPr txBox="1"/>
          <p:nvPr/>
        </p:nvSpPr>
        <p:spPr>
          <a:xfrm>
            <a:off x="89034" y="0"/>
            <a:ext cx="9314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The </a:t>
            </a:r>
            <a:r>
              <a:rPr lang="hu-HU" dirty="0" err="1"/>
              <a:t>Hayfield</a:t>
            </a:r>
            <a:r>
              <a:rPr lang="hu-HU" dirty="0"/>
              <a:t>  1855–6</a:t>
            </a:r>
          </a:p>
          <a:p>
            <a:r>
              <a:rPr lang="hu-HU" dirty="0"/>
              <a:t>Brown ezt a tájat közvetlenül a természetből festette. A helyszín az észak-londoni </a:t>
            </a:r>
            <a:r>
              <a:rPr lang="hu-HU" dirty="0" err="1"/>
              <a:t>Hendonban</a:t>
            </a:r>
            <a:r>
              <a:rPr lang="hu-HU" dirty="0"/>
              <a:t> található </a:t>
            </a:r>
            <a:r>
              <a:rPr lang="hu-HU" dirty="0" err="1"/>
              <a:t>Tenterden</a:t>
            </a:r>
            <a:r>
              <a:rPr lang="hu-HU" dirty="0"/>
              <a:t> birtok, amely keletre néz az alkonyatba. Az utolsó részleteket műtermében fejezte be, és a bal alsó sarokban egy önarcképet adott. A hatás, amelyet meg akart ragadni, az volt, ahogyan a barna szénát szinte rózsaszínűvé tették, ellentétben a sűrű zöld fűvel. Miután elkészült, a kereskedője visszautasította, mert még soha nem látott ilyen színű szénát. Brown később retusálta a festményt, mielőtt eladta barátjának és művésztársának, William Morrisnak.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601A6FF-D75A-6554-438F-0D6651C20F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7" y="283947"/>
            <a:ext cx="9111863" cy="65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A11F665-730B-1583-16F6-03CD4994EB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343"/>
            <a:ext cx="9144000" cy="625565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F7A6F2C-1D8F-793F-2C70-5DE187BEEA55}"/>
              </a:ext>
            </a:extLst>
          </p:cNvPr>
          <p:cNvSpPr txBox="1"/>
          <p:nvPr/>
        </p:nvSpPr>
        <p:spPr>
          <a:xfrm>
            <a:off x="0" y="68519"/>
            <a:ext cx="8989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„Szent Ágnes estéje”, 1848 ('The Eve of </a:t>
            </a:r>
            <a:r>
              <a:rPr lang="hu-HU" dirty="0" err="1"/>
              <a:t>St</a:t>
            </a:r>
            <a:r>
              <a:rPr lang="hu-HU" dirty="0"/>
              <a:t> </a:t>
            </a:r>
            <a:r>
              <a:rPr lang="hu-HU" dirty="0" err="1"/>
              <a:t>Agnes</a:t>
            </a:r>
            <a:r>
              <a:rPr lang="hu-HU" dirty="0"/>
              <a:t>', 1848) William </a:t>
            </a:r>
            <a:r>
              <a:rPr lang="hu-HU" dirty="0" err="1"/>
              <a:t>Holman</a:t>
            </a:r>
            <a:r>
              <a:rPr lang="hu-HU" dirty="0"/>
              <a:t> Hunt</a:t>
            </a:r>
          </a:p>
          <a:p>
            <a:r>
              <a:rPr lang="hu-HU" dirty="0"/>
              <a:t>1848  ·  </a:t>
            </a:r>
            <a:r>
              <a:rPr lang="hu-HU" dirty="0" err="1"/>
              <a:t>oil</a:t>
            </a:r>
            <a:r>
              <a:rPr lang="hu-HU" dirty="0"/>
              <a:t> </a:t>
            </a:r>
            <a:r>
              <a:rPr lang="hu-HU" dirty="0" err="1"/>
              <a:t>painting</a:t>
            </a:r>
            <a:r>
              <a:rPr lang="hu-HU" dirty="0"/>
              <a:t>  · </a:t>
            </a:r>
            <a:r>
              <a:rPr lang="hu-HU" dirty="0" err="1"/>
              <a:t>Pre</a:t>
            </a:r>
            <a:r>
              <a:rPr lang="hu-HU" dirty="0"/>
              <a:t> </a:t>
            </a:r>
            <a:r>
              <a:rPr lang="hu-HU" dirty="0" err="1"/>
              <a:t>Raffaelites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8487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F0DE952-3866-2531-60F4-2CD458DDB5B6}"/>
              </a:ext>
            </a:extLst>
          </p:cNvPr>
          <p:cNvSpPr txBox="1"/>
          <p:nvPr/>
        </p:nvSpPr>
        <p:spPr>
          <a:xfrm>
            <a:off x="-1" y="125975"/>
            <a:ext cx="90573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Kukorica szállítása  1854–5</a:t>
            </a:r>
          </a:p>
          <a:p>
            <a:r>
              <a:rPr lang="hu-HU" dirty="0"/>
              <a:t>Ez az intenzív színű festmény egy betakarítási mezőt örökít meg naplemente előtt. Minden tájelem hűségesen ékszerszerű színekben van megörökítve. Ez egy nosztalgikus kilátás a vidéki Angliára, amelyet nem érint az iparosítás és a modern városi élet. Ford </a:t>
            </a:r>
            <a:r>
              <a:rPr lang="hu-HU" dirty="0" err="1"/>
              <a:t>Madox</a:t>
            </a:r>
            <a:r>
              <a:rPr lang="hu-HU" dirty="0"/>
              <a:t> Brown nézete jellemző az akkori idealistákra, akik úgy gondolták, hogy a természettel való kapcsolat lelki megváltást kínál a városi korrupciótól. Brown és családja pénzügyi nehézségekkel küzdött a kép elkészítésekor. Egyike volt a számos „bojler”, szerény és egyszerű tájképnek, amelyről azt remélte, hogy könnyen eladható.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A578935-4506-3647-B7E6-2BBEFB17C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5184"/>
            <a:ext cx="6387389" cy="44828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530869C-6F7A-9C02-6737-1736120850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" y="472263"/>
            <a:ext cx="9105107" cy="63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0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ECD29C60-1D20-663C-789A-3641062E80C4}"/>
              </a:ext>
            </a:extLst>
          </p:cNvPr>
          <p:cNvSpPr txBox="1"/>
          <p:nvPr/>
        </p:nvSpPr>
        <p:spPr>
          <a:xfrm>
            <a:off x="0" y="74103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Thomas </a:t>
            </a:r>
            <a:r>
              <a:rPr lang="hu-HU" dirty="0" err="1"/>
              <a:t>Seddon</a:t>
            </a:r>
            <a:r>
              <a:rPr lang="hu-HU" dirty="0"/>
              <a:t> , Jeruzsálem és </a:t>
            </a:r>
            <a:r>
              <a:rPr lang="hu-HU" dirty="0" err="1"/>
              <a:t>Josafát</a:t>
            </a:r>
            <a:r>
              <a:rPr lang="hu-HU" dirty="0"/>
              <a:t> völgye a Gonosz Tanács dombjáról  1854–5</a:t>
            </a:r>
          </a:p>
          <a:p>
            <a:r>
              <a:rPr lang="hu-HU" dirty="0" err="1"/>
              <a:t>Seddon</a:t>
            </a:r>
            <a:r>
              <a:rPr lang="hu-HU" dirty="0"/>
              <a:t> és barátja, </a:t>
            </a:r>
            <a:r>
              <a:rPr lang="hu-HU" dirty="0" err="1"/>
              <a:t>Holman</a:t>
            </a:r>
            <a:r>
              <a:rPr lang="hu-HU" dirty="0"/>
              <a:t> Hunt 1854-ben a Szentföldre utaztak, hogy nagyobb hitelességet, spirituális és topográfiai szempontból vigyenek vallási munkáikba. Ez a Jeruzsálemtől délre festett nézet az Olajfák hegyét és a </a:t>
            </a:r>
            <a:r>
              <a:rPr lang="hu-HU" dirty="0" err="1"/>
              <a:t>Gecsemáné</a:t>
            </a:r>
            <a:r>
              <a:rPr lang="hu-HU" dirty="0"/>
              <a:t> kertjét mutatja, Krisztus </a:t>
            </a:r>
            <a:r>
              <a:rPr lang="hu-HU" dirty="0" err="1"/>
              <a:t>keresztrefeszítés</a:t>
            </a:r>
            <a:r>
              <a:rPr lang="hu-HU" dirty="0"/>
              <a:t> előtti gyötrelmének helyszínét. </a:t>
            </a:r>
            <a:r>
              <a:rPr lang="hu-HU" dirty="0" err="1"/>
              <a:t>Jósafát</a:t>
            </a:r>
            <a:r>
              <a:rPr lang="hu-HU" dirty="0"/>
              <a:t> völgyét is tartották az utolsó ítéletnek. Ellentétben John Martin apokaliptikus vízióival, amelyeket a közelben mutatnak be, </a:t>
            </a:r>
            <a:r>
              <a:rPr lang="hu-HU" dirty="0" err="1"/>
              <a:t>Seddon</a:t>
            </a:r>
            <a:r>
              <a:rPr lang="hu-HU" dirty="0"/>
              <a:t> precíz, napfényes részletekkel ábrázolja a helyszínt, párhuzamba állítva John </a:t>
            </a:r>
            <a:r>
              <a:rPr lang="hu-HU" dirty="0" err="1"/>
              <a:t>Ruskin</a:t>
            </a:r>
            <a:r>
              <a:rPr lang="hu-HU" dirty="0"/>
              <a:t> művészeti kritikus megjegyzéseivel, miszerint „a természet lépéseit követve” a művészek „Isten ujját követték”.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36DCCF8-218F-B315-18CC-7DD1735DB7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7" y="2547987"/>
            <a:ext cx="5462194" cy="431001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50DAE6E-85D7-840E-CB3E-02C9477B7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77" y="385272"/>
            <a:ext cx="8203059" cy="64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E1377A1-3877-5386-F55A-33AA6D31BDC0}"/>
              </a:ext>
            </a:extLst>
          </p:cNvPr>
          <p:cNvSpPr txBox="1"/>
          <p:nvPr/>
        </p:nvSpPr>
        <p:spPr>
          <a:xfrm>
            <a:off x="0" y="83728"/>
            <a:ext cx="330146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Alexander </a:t>
            </a:r>
            <a:r>
              <a:rPr lang="hu-HU" dirty="0" err="1"/>
              <a:t>Bowler</a:t>
            </a:r>
            <a:r>
              <a:rPr lang="hu-HU" dirty="0"/>
              <a:t> , The </a:t>
            </a:r>
            <a:r>
              <a:rPr lang="hu-HU" dirty="0" err="1"/>
              <a:t>Doubt</a:t>
            </a:r>
            <a:r>
              <a:rPr lang="hu-HU" dirty="0"/>
              <a:t>: "Tudnak-e élni ezek a száraz csontok?"  kiállítva 1855</a:t>
            </a:r>
          </a:p>
          <a:p>
            <a:r>
              <a:rPr lang="hu-HU" dirty="0"/>
              <a:t>Ez a fiatal nő, aki egy John </a:t>
            </a:r>
            <a:r>
              <a:rPr lang="hu-HU" dirty="0" err="1"/>
              <a:t>Faithful</a:t>
            </a:r>
            <a:r>
              <a:rPr lang="hu-HU" dirty="0"/>
              <a:t> nevű férfi sírkövére támaszkodik, vallási kételyeket fontolgat. Különösen az a keresztény hit, hogy a halottak feltámadnak az ítélet napján. A régóta fennálló vallási hiedelmek felborultak, amikor ezt megfestették. Az új tudományos publikációk evolúcióelméleteket tártak fel, megkérdőjelezve a Biblia szó szerinti olvasatait. Kérdésére úgy tűnik, hogy a növekvő gesztenyefa és a tövében található kő, amelybe a </a:t>
            </a:r>
            <a:r>
              <a:rPr lang="hu-HU" dirty="0" err="1"/>
              <a:t>Resurgam</a:t>
            </a:r>
            <a:r>
              <a:rPr lang="hu-HU" dirty="0"/>
              <a:t> szót vésték, ad választ, ami azt jelenti, hogy „feltámadok”. A koponyán lévő kék pillangó az emberi szellemet szimbolizálja.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E7CFE9-48B8-7519-7AAC-C8986A6CBB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016" y="0"/>
            <a:ext cx="5612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5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18A004C-822B-BFD9-4600-C45DF53D85B3}"/>
              </a:ext>
            </a:extLst>
          </p:cNvPr>
          <p:cNvSpPr txBox="1"/>
          <p:nvPr/>
        </p:nvSpPr>
        <p:spPr>
          <a:xfrm>
            <a:off x="139567" y="629712"/>
            <a:ext cx="40955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Roddam</a:t>
            </a:r>
            <a:r>
              <a:rPr lang="hu-HU" dirty="0"/>
              <a:t> Spencer </a:t>
            </a:r>
            <a:r>
              <a:rPr lang="hu-HU" dirty="0" err="1"/>
              <a:t>Stanhope</a:t>
            </a:r>
            <a:r>
              <a:rPr lang="hu-HU" dirty="0"/>
              <a:t> , A múlt gondolatai  1859-ben</a:t>
            </a:r>
          </a:p>
          <a:p>
            <a:r>
              <a:rPr lang="hu-HU" dirty="0"/>
              <a:t>Ezen a modern életű képen egy prostituált látható a Temzére néző szállásán. Helyzetét jelzi a kopott belső tér, fésülködőasztalán szétszórt ékszerek és pénz, valamint a férfi kesztyűje és sétapálcája a földön. A Waterloo-híd és a </a:t>
            </a:r>
            <a:r>
              <a:rPr lang="hu-HU" dirty="0" err="1"/>
              <a:t>Hungerford</a:t>
            </a:r>
            <a:r>
              <a:rPr lang="hu-HU" dirty="0"/>
              <a:t>-híd a távolban látható, a forgalmas, szennyezett folyón. Egy beteges külsejű növény a nő mellett a közelgő végzetét sejteti.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301E898-1E93-A9E4-55A9-7617B61C4A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2355"/>
            <a:ext cx="399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4A833B2-D65C-4281-37DF-3653767D79C1}"/>
              </a:ext>
            </a:extLst>
          </p:cNvPr>
          <p:cNvSpPr txBox="1"/>
          <p:nvPr/>
        </p:nvSpPr>
        <p:spPr>
          <a:xfrm>
            <a:off x="72189" y="94965"/>
            <a:ext cx="89274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</a:t>
            </a:r>
            <a:r>
              <a:rPr lang="hu-HU" dirty="0" err="1"/>
              <a:t>Holman</a:t>
            </a:r>
            <a:r>
              <a:rPr lang="hu-HU" dirty="0"/>
              <a:t> Hunt , Angol partjaink, 1852 ('Kóborolt ​​juhok')  1852</a:t>
            </a:r>
          </a:p>
          <a:p>
            <a:r>
              <a:rPr lang="hu-HU" dirty="0"/>
              <a:t>A képen látható helyszín a </a:t>
            </a:r>
            <a:r>
              <a:rPr lang="hu-HU" dirty="0" err="1"/>
              <a:t>Lovers</a:t>
            </a:r>
            <a:r>
              <a:rPr lang="hu-HU" dirty="0"/>
              <a:t>' </a:t>
            </a:r>
            <a:r>
              <a:rPr lang="hu-HU" dirty="0" err="1"/>
              <a:t>Seat</a:t>
            </a:r>
            <a:r>
              <a:rPr lang="hu-HU" dirty="0"/>
              <a:t>, egy idilli hely a </a:t>
            </a:r>
            <a:r>
              <a:rPr lang="hu-HU" dirty="0" err="1"/>
              <a:t>Fairlight</a:t>
            </a:r>
            <a:r>
              <a:rPr lang="hu-HU" dirty="0"/>
              <a:t> Glenben, Hastings közelében, </a:t>
            </a:r>
            <a:r>
              <a:rPr lang="hu-HU" dirty="0" err="1"/>
              <a:t>Sussexben</a:t>
            </a:r>
            <a:r>
              <a:rPr lang="hu-HU" dirty="0"/>
              <a:t>. Hunt 1852. augusztus közepétől decemberig dolgozott itt, esőt, szelet és csípős hideget tűrve, hogy elsajátítsa nézetét. Az időjárás változásai ellenére a festmény egy adott megvilágított pillanat hiteles másolatának tűnik. A fény közvetítésére használt színeket merészen egymás mellé állítják, hogy minden felületen még tisztább legyen, ez a módszer a Csatorna mindkét oldalán megdöbbentette a közönséget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44715F-084D-F15A-FC52-43024B50C6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539" y="2159629"/>
            <a:ext cx="6323798" cy="45822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1DD5421-1A41-F675-83E1-6541414CD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38" y="518364"/>
            <a:ext cx="8742289" cy="63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B78F334-4CC8-5BC5-DE44-A56C7908B5EC}"/>
              </a:ext>
            </a:extLst>
          </p:cNvPr>
          <p:cNvSpPr txBox="1"/>
          <p:nvPr/>
        </p:nvSpPr>
        <p:spPr>
          <a:xfrm>
            <a:off x="-1" y="87473"/>
            <a:ext cx="351608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Brett</a:t>
            </a:r>
            <a:r>
              <a:rPr lang="hu-HU" dirty="0"/>
              <a:t> , </a:t>
            </a:r>
            <a:r>
              <a:rPr lang="hu-HU" dirty="0" err="1"/>
              <a:t>Rosenlaui</a:t>
            </a:r>
            <a:r>
              <a:rPr lang="hu-HU" dirty="0"/>
              <a:t> gleccser  1856</a:t>
            </a:r>
          </a:p>
          <a:p>
            <a:r>
              <a:rPr lang="hu-HU" dirty="0"/>
              <a:t>A </a:t>
            </a:r>
            <a:r>
              <a:rPr lang="hu-HU" dirty="0" err="1"/>
              <a:t>Rosenlaui</a:t>
            </a:r>
            <a:r>
              <a:rPr lang="hu-HU" dirty="0"/>
              <a:t>-gleccser két lenyűgöző alpesi csúcs lábánál található, köztük a </a:t>
            </a:r>
            <a:r>
              <a:rPr lang="hu-HU" dirty="0" err="1"/>
              <a:t>Dossenhorn</a:t>
            </a:r>
            <a:r>
              <a:rPr lang="hu-HU" dirty="0"/>
              <a:t>, de itt mégsem ezek állnak a középpontban. Ehelyett </a:t>
            </a:r>
            <a:r>
              <a:rPr lang="hu-HU" dirty="0" err="1"/>
              <a:t>Brett</a:t>
            </a:r>
            <a:r>
              <a:rPr lang="hu-HU" dirty="0"/>
              <a:t> aprólékosan tanulmányozza a különböző típusú sziklákat és kavicsokat, amelyeket magának a gleccsernek a sűrű kék, fehér redői ellensúlyoznak. A részletekre és a természet hatalmasságára való odafigyelés tükrözi a kritikus John </a:t>
            </a:r>
            <a:r>
              <a:rPr lang="hu-HU" dirty="0" err="1"/>
              <a:t>Ruskin</a:t>
            </a:r>
            <a:r>
              <a:rPr lang="hu-HU" dirty="0"/>
              <a:t> azon véleményét, hogy egy kis kő „miniatűr hegy”. </a:t>
            </a:r>
            <a:r>
              <a:rPr lang="hu-HU" dirty="0" err="1"/>
              <a:t>Brett</a:t>
            </a:r>
            <a:r>
              <a:rPr lang="hu-HU" dirty="0"/>
              <a:t> Svájcba utazott, miután elolvasta </a:t>
            </a:r>
            <a:r>
              <a:rPr lang="hu-HU" dirty="0" err="1"/>
              <a:t>Ruskin</a:t>
            </a:r>
            <a:r>
              <a:rPr lang="hu-HU" dirty="0"/>
              <a:t> Of Mountain </a:t>
            </a:r>
            <a:r>
              <a:rPr lang="hu-HU" dirty="0" err="1"/>
              <a:t>Beauty</a:t>
            </a:r>
            <a:r>
              <a:rPr lang="hu-HU" dirty="0"/>
              <a:t> című művét, és találkozott John William </a:t>
            </a:r>
            <a:r>
              <a:rPr lang="hu-HU" dirty="0" err="1"/>
              <a:t>Inchbold</a:t>
            </a:r>
            <a:r>
              <a:rPr lang="hu-HU" dirty="0"/>
              <a:t> művésszel, aki arra késztette, hogy „mindent megfest, amit csak láttam”.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512BAEF-2893-C5FB-2065-1DB3C520F0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83" y="490888"/>
            <a:ext cx="5542206" cy="63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4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8C0A0E4-6D8D-CB2B-CD84-ACF130A4198B}"/>
              </a:ext>
            </a:extLst>
          </p:cNvPr>
          <p:cNvSpPr txBox="1"/>
          <p:nvPr/>
        </p:nvSpPr>
        <p:spPr>
          <a:xfrm>
            <a:off x="0" y="381589"/>
            <a:ext cx="34073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Joanna</a:t>
            </a:r>
            <a:r>
              <a:rPr lang="hu-HU" dirty="0"/>
              <a:t> Mary Wells , </a:t>
            </a:r>
            <a:r>
              <a:rPr lang="hu-HU" dirty="0" err="1"/>
              <a:t>Sidney</a:t>
            </a:r>
            <a:r>
              <a:rPr lang="hu-HU" dirty="0"/>
              <a:t> Wells portréja,  1859</a:t>
            </a:r>
          </a:p>
          <a:p>
            <a:r>
              <a:rPr lang="hu-HU" dirty="0" err="1"/>
              <a:t>Joanna</a:t>
            </a:r>
            <a:r>
              <a:rPr lang="hu-HU" dirty="0"/>
              <a:t> Mary Wells második gyermekének, </a:t>
            </a:r>
            <a:r>
              <a:rPr lang="hu-HU" dirty="0" err="1"/>
              <a:t>Sidney-nek</a:t>
            </a:r>
            <a:r>
              <a:rPr lang="hu-HU" dirty="0"/>
              <a:t> ezt a portréját festette, amikor még nem volt egy éves. Egy ilyen fiatal csecsemőt bizonyára lehetetlen volt mozdulatlanul tartani, valószínűleg ez magyarázza a hasonlóság megragadása során tapasztalt nehézségeket. Ezt erősen személyes munkaként értelmezték, valószínűleg kis ikonszerű formátuma miatt. </a:t>
            </a:r>
            <a:r>
              <a:rPr lang="hu-HU" dirty="0" err="1"/>
              <a:t>Sidney</a:t>
            </a:r>
            <a:r>
              <a:rPr lang="hu-HU" dirty="0"/>
              <a:t> és </a:t>
            </a:r>
            <a:r>
              <a:rPr lang="hu-HU" dirty="0" err="1"/>
              <a:t>Joanna</a:t>
            </a:r>
            <a:r>
              <a:rPr lang="hu-HU" dirty="0"/>
              <a:t> Mary Wells korai halála után is nagyon megrendítő kép lett belőle.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5CC0E78-5E8B-E81E-06A7-7C3E0A9B6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186" y="314212"/>
            <a:ext cx="5860814" cy="64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7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D026C62-8C32-02AB-BAA6-165C378FEE87}"/>
              </a:ext>
            </a:extLst>
          </p:cNvPr>
          <p:cNvSpPr txBox="1"/>
          <p:nvPr/>
        </p:nvSpPr>
        <p:spPr>
          <a:xfrm>
            <a:off x="0" y="-79653"/>
            <a:ext cx="333109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Frederick Lewis , „A kairói kopt pátriárka házának udvara” című tanulmány  1864 körül</a:t>
            </a:r>
          </a:p>
          <a:p>
            <a:r>
              <a:rPr lang="hu-HU" dirty="0"/>
              <a:t>A kopt egyház Egyiptom ősi ortodox keresztény egyháza. A pátriárka házának ezt a tanulmányát Lewis Egyiptomból való visszatérése után, 1851-ben végezték el, az általa visszahozott vázlatokból. A kép kiemeli Lewis azon képességét, hogy figurákat és beállításokat ábrázoljon a fény és árnyék gondos odafigyelésével, amelyet itt a felülvilágított udvar produkált. Lewis szenzációt keltett, amikor 1850-ben kiállította az egyik közel-keleti jelenetét Londonban. John </a:t>
            </a:r>
            <a:r>
              <a:rPr lang="hu-HU" dirty="0" err="1"/>
              <a:t>Ruskin</a:t>
            </a:r>
            <a:r>
              <a:rPr lang="hu-HU" dirty="0"/>
              <a:t> csodálta a részletekre való odafigyelését, és azt állította, hogy az igazság a természethez való viszonyában a </a:t>
            </a:r>
            <a:r>
              <a:rPr lang="hu-HU" dirty="0" err="1"/>
              <a:t>Preraffaelita</a:t>
            </a:r>
            <a:r>
              <a:rPr lang="hu-HU" dirty="0"/>
              <a:t> Testvériség mellett áll.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825728-A70D-CE92-B60F-5F2DBA2483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092" y="452386"/>
            <a:ext cx="6005262" cy="6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59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44FF733-AE2A-B5CC-9F62-5B6F26CC9791}"/>
              </a:ext>
            </a:extLst>
          </p:cNvPr>
          <p:cNvSpPr txBox="1"/>
          <p:nvPr/>
        </p:nvSpPr>
        <p:spPr>
          <a:xfrm>
            <a:off x="33689" y="0"/>
            <a:ext cx="3700914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Chaucer Edward III udvarában  1856–68</a:t>
            </a:r>
          </a:p>
          <a:p>
            <a:r>
              <a:rPr lang="hu-HU" dirty="0"/>
              <a:t>Ez a kép Ford </a:t>
            </a:r>
            <a:r>
              <a:rPr lang="hu-HU" dirty="0" err="1"/>
              <a:t>Madox</a:t>
            </a:r>
            <a:r>
              <a:rPr lang="hu-HU" dirty="0"/>
              <a:t> Brown legnagyobb és legambiciózusabb festményének másolata, amelyet 1851-ben állítottak ki. Jelentős volt a természetes napfény ábrázolása miatt, és ez volt az első kísérlete „a fény és az árnyék abszolút kezelésének gondolatának megvalósítására, ahogyan bármely pillanatban létezik, megközelítőleg vagy általánosított stílus helyett”. A „természet igazságára” való törekvés összhangban volt a </a:t>
            </a:r>
            <a:r>
              <a:rPr lang="hu-HU" dirty="0" err="1"/>
              <a:t>preraffaelita</a:t>
            </a:r>
            <a:r>
              <a:rPr lang="hu-HU" dirty="0"/>
              <a:t> eszmékkel, csakúgy, mint gondos munkája. A kép témája, Geoffrey Chaucer az angol irodalom művészei körében tapasztalható növekvő népszerűséget tükrözi a hagyományosabb klasszikus mítoszok és bibliai mesék helyett.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F28E6F0-88AE-6AE0-CF4B-977C9319E7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15" y="129941"/>
            <a:ext cx="5214918" cy="65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78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F893640-7E5D-99ED-72CB-54C7E3EB5824}"/>
              </a:ext>
            </a:extLst>
          </p:cNvPr>
          <p:cNvSpPr txBox="1"/>
          <p:nvPr/>
        </p:nvSpPr>
        <p:spPr>
          <a:xfrm>
            <a:off x="163629" y="83728"/>
            <a:ext cx="88167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Sir 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r>
              <a:rPr lang="hu-HU" dirty="0"/>
              <a:t>, Bt , </a:t>
            </a:r>
            <a:r>
              <a:rPr lang="hu-HU" dirty="0" err="1"/>
              <a:t>Ophelia</a:t>
            </a:r>
            <a:r>
              <a:rPr lang="hu-HU" dirty="0"/>
              <a:t>  1851–2</a:t>
            </a:r>
          </a:p>
          <a:p>
            <a:r>
              <a:rPr lang="hu-HU" dirty="0"/>
              <a:t>Ez a mű </a:t>
            </a:r>
            <a:r>
              <a:rPr lang="hu-HU" dirty="0" err="1"/>
              <a:t>Ophelia</a:t>
            </a:r>
            <a:r>
              <a:rPr lang="hu-HU" dirty="0"/>
              <a:t> halálát mutatja be, egy jelenet Shakespeare Hamlet című drámájából . Amikor Hamlet megsérti a jegyességüket, és véletlenül megöli az apját, megengedi magának, hogy egy patakba zuhanjon és megfulladjon. Az általa gyűjtött virágok az ő történetét szimbolizálják, a pipacsok pedig a halált. </a:t>
            </a:r>
            <a:r>
              <a:rPr lang="hu-HU" dirty="0" err="1"/>
              <a:t>Millais</a:t>
            </a:r>
            <a:r>
              <a:rPr lang="hu-HU" dirty="0"/>
              <a:t> levélről-levélre festette meg a magányos környezetet sok hónapon át a </a:t>
            </a:r>
            <a:r>
              <a:rPr lang="hu-HU" dirty="0" err="1"/>
              <a:t>Surrey</a:t>
            </a:r>
            <a:r>
              <a:rPr lang="hu-HU" dirty="0"/>
              <a:t> állambeli </a:t>
            </a:r>
            <a:r>
              <a:rPr lang="hu-HU" dirty="0" err="1"/>
              <a:t>Hogsmill</a:t>
            </a:r>
            <a:r>
              <a:rPr lang="hu-HU" dirty="0"/>
              <a:t> folyó mellett. Ezt követően Elizabeth </a:t>
            </a:r>
            <a:r>
              <a:rPr lang="hu-HU" dirty="0" err="1"/>
              <a:t>Siddall</a:t>
            </a:r>
            <a:r>
              <a:rPr lang="hu-HU" dirty="0"/>
              <a:t> művész, költő és modell menyasszonyi ruhában pózolt egy vízfürdőben </a:t>
            </a:r>
            <a:r>
              <a:rPr lang="hu-HU" dirty="0" err="1"/>
              <a:t>Millais</a:t>
            </a:r>
            <a:r>
              <a:rPr lang="hu-HU" dirty="0"/>
              <a:t> műtermében. A festményen keresztül </a:t>
            </a:r>
            <a:r>
              <a:rPr lang="hu-HU" dirty="0" err="1"/>
              <a:t>Millais</a:t>
            </a:r>
            <a:r>
              <a:rPr lang="hu-HU" dirty="0"/>
              <a:t> bírálta azt a viktoriánus gyakorlatot, hogy időnként pénzért és státuszért kötnek házasságot.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08C3174-1201-EBB0-F4CC-E2B32F580B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907" y="2795184"/>
            <a:ext cx="5881036" cy="40628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F3E14CD-B9D9-66DF-E369-8BA059B963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29" y="623728"/>
            <a:ext cx="8911824" cy="61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B5E0801-BF2A-ABF1-0899-C92086EB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120" y="635000"/>
            <a:ext cx="6230594" cy="589646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DB9AFA9-3239-9F6A-4F03-EB6A9840158F}"/>
              </a:ext>
            </a:extLst>
          </p:cNvPr>
          <p:cNvSpPr txBox="1"/>
          <p:nvPr/>
        </p:nvSpPr>
        <p:spPr>
          <a:xfrm>
            <a:off x="147286" y="977900"/>
            <a:ext cx="2885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Dante Gabriel Rossetti: Dante álma 1859, Tate Gallery, London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3779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67CC260-2282-AE34-0948-560CDDF800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168" y="0"/>
            <a:ext cx="4019027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672C62C-DD3A-1B78-D27E-C59BBAC17D1A}"/>
              </a:ext>
            </a:extLst>
          </p:cNvPr>
          <p:cNvSpPr txBox="1"/>
          <p:nvPr/>
        </p:nvSpPr>
        <p:spPr>
          <a:xfrm>
            <a:off x="473805" y="166122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Dal a rózsatőről (1904)</a:t>
            </a:r>
          </a:p>
          <a:p>
            <a:r>
              <a:rPr lang="hu-HU" dirty="0"/>
              <a:t>Gulácsy Lajos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81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585F9A3-8174-5EF0-813B-8E0F13218511}"/>
              </a:ext>
            </a:extLst>
          </p:cNvPr>
          <p:cNvSpPr txBox="1"/>
          <p:nvPr/>
        </p:nvSpPr>
        <p:spPr>
          <a:xfrm>
            <a:off x="0" y="0"/>
            <a:ext cx="321754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A szeretett ("A menyasszony")  1865–6</a:t>
            </a:r>
          </a:p>
          <a:p>
            <a:r>
              <a:rPr lang="hu-HU" dirty="0"/>
              <a:t>Ezt a művet a bibliai Salamon ének ihlette . Egy fiatal nő történetét meséli el, aki férjhez készül. </a:t>
            </a:r>
            <a:r>
              <a:rPr lang="hu-HU" dirty="0" err="1"/>
              <a:t>Rossetti</a:t>
            </a:r>
            <a:r>
              <a:rPr lang="hu-HU" dirty="0"/>
              <a:t> azt mutatja, ahogy felemeli a fátylat az arcáról, szemeit közvetlenül a nézőre szegezi. A menyasszonyt kísérői veszik körül. Az előtérben egy fiatal fekete gyermek, kezében rózsák. A menyasszony körüli nők bőre és haja sötétebbnek tűnik, mint neki. Egyes modern kommentátorok azt sugallják, hogy </a:t>
            </a:r>
            <a:r>
              <a:rPr lang="hu-HU" dirty="0" err="1"/>
              <a:t>Rossetti</a:t>
            </a:r>
            <a:r>
              <a:rPr lang="hu-HU" dirty="0"/>
              <a:t> a szépséget és a sokszínűséget ünnepli. Mások rasszistának tartják, és azzal érvelnek, hogy a szépség fehér normáit szabja meg, és a menyasszonyt a bőrszíne miatt felsőbbrendűnek tekinti.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205E229-1C1E-A919-DDB4-8AD5331B5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545" y="0"/>
            <a:ext cx="5926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3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911CA44-B3F4-3D3D-80C2-84774CF1CF43}"/>
              </a:ext>
            </a:extLst>
          </p:cNvPr>
          <p:cNvSpPr txBox="1"/>
          <p:nvPr/>
        </p:nvSpPr>
        <p:spPr>
          <a:xfrm>
            <a:off x="72190" y="0"/>
            <a:ext cx="4572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Joanna</a:t>
            </a:r>
            <a:r>
              <a:rPr lang="hu-HU" dirty="0"/>
              <a:t> Mary Wells , </a:t>
            </a:r>
            <a:r>
              <a:rPr lang="hu-HU" dirty="0" err="1"/>
              <a:t>Gretchen</a:t>
            </a:r>
            <a:r>
              <a:rPr lang="hu-HU" dirty="0"/>
              <a:t>  1861</a:t>
            </a:r>
          </a:p>
          <a:p>
            <a:r>
              <a:rPr lang="hu-HU" dirty="0"/>
              <a:t>Ez a kép a Faust központi jelenetére utal , Johann Wolfgang von Goethe német író által a 19. század elején megjelent tragikus színművében. A darabban a Fausttól megzavart, elcsábított és terhes </a:t>
            </a:r>
            <a:r>
              <a:rPr lang="hu-HU" dirty="0" err="1"/>
              <a:t>Gretchen</a:t>
            </a:r>
            <a:r>
              <a:rPr lang="hu-HU" dirty="0"/>
              <a:t> a templomban keres vigaszt. Valószínűleg Wells szobalánya volt a munkához az ápolónő. A női művészeknek abban az időben korlátozott hozzáférésük volt a modellekhez. </a:t>
            </a:r>
            <a:r>
              <a:rPr lang="hu-HU" dirty="0" err="1"/>
              <a:t>Joanna</a:t>
            </a:r>
            <a:r>
              <a:rPr lang="hu-HU" dirty="0"/>
              <a:t> Wells (született </a:t>
            </a:r>
            <a:r>
              <a:rPr lang="hu-HU" dirty="0" err="1"/>
              <a:t>Boyce</a:t>
            </a:r>
            <a:r>
              <a:rPr lang="hu-HU" dirty="0"/>
              <a:t>) az 1850-es években szerzett hírnevet portrék, műfajok és tájképek festőjeként. Művészeti kritikákat is írt a Szombati Szemléhez . Karrierje harminc évesen idő előtt véget ért. Wells maga is terhes volt, amikor elkezdte ezt a festményt. Nem sokkal a szülés után meghalt, és a kép befejezetlen maradt.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770C4AA-DBDA-6266-4539-054A30AF3A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805" y="0"/>
            <a:ext cx="3616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26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6FBEEE0-52F3-2071-0DEB-611BCA3C8A1A}"/>
              </a:ext>
            </a:extLst>
          </p:cNvPr>
          <p:cNvSpPr txBox="1"/>
          <p:nvPr/>
        </p:nvSpPr>
        <p:spPr>
          <a:xfrm>
            <a:off x="81815" y="0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„Vigye fiát, uram”  ?1851–92</a:t>
            </a:r>
          </a:p>
          <a:p>
            <a:r>
              <a:rPr lang="hu-HU" dirty="0"/>
              <a:t>Ezen a rejtélyes képen a művész második felesége, Emma és újszülött fiuk, Arthur Gabriel látható. A póz a hagyományos Madonnára és a gyermekre emlékeztet, de az anya feszült arckifejezése azt sugallja, hogy ez nem a házasság és az anyaság hagyományos ünnepe. A szoba otthoni részletei egy kortárs élettémára utalnak, amelyben a nő a tükörben tükröződő férje felé nyújtja a babát. Ford </a:t>
            </a:r>
            <a:r>
              <a:rPr lang="hu-HU" dirty="0" err="1"/>
              <a:t>Madox</a:t>
            </a:r>
            <a:r>
              <a:rPr lang="hu-HU" dirty="0"/>
              <a:t> Brown 1851-ben kezdte a kompozíciót, és bár több éven át dolgozott rajta, Arthur 1857-es halála után felhagyott vele.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EA9E01C-157D-F3AE-6EDE-C834E872EA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02" y="102052"/>
            <a:ext cx="3608525" cy="665389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F608E51-BCD4-26BF-699B-AD8EEC26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052"/>
            <a:ext cx="5367587" cy="66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1152845-791F-C606-9663-09CE0253B37C}"/>
              </a:ext>
            </a:extLst>
          </p:cNvPr>
          <p:cNvSpPr txBox="1"/>
          <p:nvPr/>
        </p:nvSpPr>
        <p:spPr>
          <a:xfrm>
            <a:off x="125128" y="139346"/>
            <a:ext cx="88937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Frederic</a:t>
            </a:r>
            <a:r>
              <a:rPr lang="hu-HU" dirty="0"/>
              <a:t> George </a:t>
            </a:r>
            <a:r>
              <a:rPr lang="hu-HU" dirty="0" err="1"/>
              <a:t>Stephens</a:t>
            </a:r>
            <a:r>
              <a:rPr lang="hu-HU" dirty="0"/>
              <a:t> , Anya és gyermeke  1854 körül</a:t>
            </a:r>
          </a:p>
          <a:p>
            <a:r>
              <a:rPr lang="hu-HU" dirty="0" err="1"/>
              <a:t>Stephens</a:t>
            </a:r>
            <a:r>
              <a:rPr lang="hu-HU" dirty="0"/>
              <a:t> a krími háború (1853–1856) első évében festette ezt, és a nagy világesemény egy viktoriánus óvoda környezetében játszódik. A gyerek szünetet tart a játékban, hogy az anyjához nyúljon, miközben az egy levélre reagál, amely rossz hírt hoz a konfliktusból. </a:t>
            </a:r>
            <a:r>
              <a:rPr lang="hu-HU" dirty="0" err="1"/>
              <a:t>Stephens</a:t>
            </a:r>
            <a:r>
              <a:rPr lang="hu-HU" dirty="0"/>
              <a:t> a figurákat ívelt keretbe foglalja, mint egy hagyományos Madonna és Gyermek, és szimbólumként használ mindennapi tárgyakat, például katonai játékokat. Stephen rendkívül részletgazdag </a:t>
            </a:r>
            <a:r>
              <a:rPr lang="hu-HU" dirty="0" err="1"/>
              <a:t>preraffaelita</a:t>
            </a:r>
            <a:r>
              <a:rPr lang="hu-HU" dirty="0"/>
              <a:t> stílusa időigényes volt, és a kép soha nem készült el.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ECCD020-38CB-0C8D-C8E2-D7CEEF882B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12" y="2094014"/>
            <a:ext cx="6217062" cy="476398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94DEDB-26DF-5A93-232E-2072329D2A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7" y="500514"/>
            <a:ext cx="8302991" cy="63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B89571C-0EFE-E585-11F2-AE4485A63ADC}"/>
              </a:ext>
            </a:extLst>
          </p:cNvPr>
          <p:cNvSpPr txBox="1"/>
          <p:nvPr/>
        </p:nvSpPr>
        <p:spPr>
          <a:xfrm>
            <a:off x="101066" y="123841"/>
            <a:ext cx="90429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Sir Edward </a:t>
            </a:r>
            <a:r>
              <a:rPr lang="hu-HU" dirty="0" err="1"/>
              <a:t>Coley</a:t>
            </a:r>
            <a:r>
              <a:rPr lang="hu-HU" dirty="0"/>
              <a:t> </a:t>
            </a:r>
            <a:r>
              <a:rPr lang="hu-HU" dirty="0" err="1"/>
              <a:t>Burne</a:t>
            </a:r>
            <a:r>
              <a:rPr lang="hu-HU" dirty="0"/>
              <a:t>-Jones, Bt , Nyolc almát gyűjtő nő fríze,  1876</a:t>
            </a:r>
          </a:p>
          <a:p>
            <a:r>
              <a:rPr lang="hu-HU" dirty="0"/>
              <a:t>Úgy tűnik, hogy ennek a panelnek a témája a </a:t>
            </a:r>
            <a:r>
              <a:rPr lang="hu-HU" dirty="0" err="1"/>
              <a:t>Hesperidák</a:t>
            </a:r>
            <a:r>
              <a:rPr lang="hu-HU" dirty="0"/>
              <a:t> kertjének legendájához kapcsolódik, amelyet </a:t>
            </a:r>
            <a:r>
              <a:rPr lang="hu-HU" dirty="0" err="1"/>
              <a:t>Burne</a:t>
            </a:r>
            <a:r>
              <a:rPr lang="hu-HU" dirty="0"/>
              <a:t>-Jones számos más alkalommal is tárgyalt. Lehet, hogy kandalló </a:t>
            </a:r>
            <a:r>
              <a:rPr lang="hu-HU" dirty="0" err="1"/>
              <a:t>fedlapjának</a:t>
            </a:r>
            <a:r>
              <a:rPr lang="hu-HU" dirty="0"/>
              <a:t>, vagy láda vagy láda díszpaneljének szánták. Az arany dombormű a művész érdeklődését tükrözi a kora reneszánsz művészet iránt, ahol ezt a díszítést széles körben használták. A frízt a művész mecénása, William Graham parlamenti képviselő és gyűjtő rendelhette meg, akinek lánya, Lady </a:t>
            </a:r>
            <a:r>
              <a:rPr lang="hu-HU" dirty="0" err="1"/>
              <a:t>Horner</a:t>
            </a:r>
            <a:r>
              <a:rPr lang="hu-HU" dirty="0"/>
              <a:t> egy hasonló panel tulajdonosa volt.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06CF611-26B7-1571-289F-1D7380F93B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3" y="2638832"/>
            <a:ext cx="9042934" cy="356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7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C190E11E-2B7A-8BA7-1940-1DDD57FDFD65}"/>
              </a:ext>
            </a:extLst>
          </p:cNvPr>
          <p:cNvSpPr txBox="1"/>
          <p:nvPr/>
        </p:nvSpPr>
        <p:spPr>
          <a:xfrm>
            <a:off x="139566" y="177847"/>
            <a:ext cx="88648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Ford </a:t>
            </a:r>
            <a:r>
              <a:rPr lang="hu-HU" dirty="0" err="1"/>
              <a:t>Madox</a:t>
            </a:r>
            <a:r>
              <a:rPr lang="hu-HU" dirty="0"/>
              <a:t> Brown , Jézus Péter lábát mosva  1852–6</a:t>
            </a:r>
          </a:p>
          <a:p>
            <a:r>
              <a:rPr lang="hu-HU" dirty="0"/>
              <a:t>Ez a kép azt a bibliai történetet szemlélteti, hogy Krisztus az utolsó vacsorán megmosta tanítványai lábát. Szokatlanul alacsony a nézőpontja és szűk a tér. A kritikusok kifogásolták a kép durvaságát – eredetileg csak félig öltözötten ábrázolta Jézust. Ez felháborodást váltott ki, amikor először kiállították, és évekig eladatlan maradt, mígnem a Ford </a:t>
            </a:r>
            <a:r>
              <a:rPr lang="hu-HU" dirty="0" err="1"/>
              <a:t>Madox</a:t>
            </a:r>
            <a:r>
              <a:rPr lang="hu-HU" dirty="0"/>
              <a:t> Brown átdolgozta a figurát köntösbe. Brownt soha nem hívták meg a </a:t>
            </a:r>
            <a:r>
              <a:rPr lang="hu-HU" dirty="0" err="1"/>
              <a:t>Preraffaelita</a:t>
            </a:r>
            <a:r>
              <a:rPr lang="hu-HU" dirty="0"/>
              <a:t> Testvériséghez, de közeli munkatársa volt a csoportnak. Számos tag a képen látható tanítványoknak mintázott, és a kritikus, FG </a:t>
            </a:r>
            <a:r>
              <a:rPr lang="hu-HU" dirty="0" err="1"/>
              <a:t>Stephens</a:t>
            </a:r>
            <a:r>
              <a:rPr lang="hu-HU" dirty="0"/>
              <a:t> Krisztus mellett ült.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66CF53D-93FB-E664-D875-1B200428CC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62" y="2374127"/>
            <a:ext cx="5133536" cy="448387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AAD4038-968F-8169-5D58-C8733F00E4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01" y="0"/>
            <a:ext cx="7852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6E6E25E-DE3F-8A1C-1649-41739C095066}"/>
              </a:ext>
            </a:extLst>
          </p:cNvPr>
          <p:cNvSpPr txBox="1"/>
          <p:nvPr/>
        </p:nvSpPr>
        <p:spPr>
          <a:xfrm>
            <a:off x="0" y="71969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Henry Wallis , </a:t>
            </a:r>
            <a:r>
              <a:rPr lang="hu-HU" dirty="0" err="1"/>
              <a:t>Chatterton</a:t>
            </a:r>
            <a:r>
              <a:rPr lang="hu-HU" dirty="0"/>
              <a:t>  1856</a:t>
            </a:r>
          </a:p>
          <a:p>
            <a:r>
              <a:rPr lang="hu-HU" dirty="0"/>
              <a:t>Ez az erősen romantizált kép szenzációt keltett, amikor 1856-ban először állították ki a Királyi Akadémián. Thomas </a:t>
            </a:r>
            <a:r>
              <a:rPr lang="hu-HU" dirty="0" err="1"/>
              <a:t>Chatterton</a:t>
            </a:r>
            <a:r>
              <a:rPr lang="hu-HU" dirty="0"/>
              <a:t> költő volt, akinek „gótikus” írásai, melankolikus élete és fiatalkori öngyilkossága lenyűgözte a 19. század művészeit és íróit. Már fiatalon hamis középkori történeteket és verseket írt, amelyeket régi pergamenre másolt, és kéziratként adták tovább a középkorból. Később kiderült a csalás. Londonban küzdött a megélhetésért, és meséket és dalokat írt népszerű kiadványokhoz. Pénztelen, 17 évesen arzén lenyelésével vetette ki életét.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26EC016-FD9C-1A25-447B-048FBCDCC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806" y="2064906"/>
            <a:ext cx="6901314" cy="45548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420B15B-47BF-CA87-583C-49E5F8B2CB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765073"/>
            <a:ext cx="8872182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832A3C8-78C6-8A31-2E89-C55EBF65AF9D}"/>
              </a:ext>
            </a:extLst>
          </p:cNvPr>
          <p:cNvSpPr txBox="1"/>
          <p:nvPr/>
        </p:nvSpPr>
        <p:spPr>
          <a:xfrm>
            <a:off x="206542" y="68198"/>
            <a:ext cx="6016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Rosa </a:t>
            </a:r>
            <a:r>
              <a:rPr lang="hu-HU" dirty="0" err="1"/>
              <a:t>Triplex</a:t>
            </a:r>
            <a:r>
              <a:rPr lang="hu-HU" dirty="0"/>
              <a:t>  1867</a:t>
            </a:r>
          </a:p>
          <a:p>
            <a:r>
              <a:rPr lang="hu-HU" dirty="0"/>
              <a:t>I. Károly hármas portréja, Van Dyck. </a:t>
            </a:r>
            <a:r>
              <a:rPr lang="hu-HU" dirty="0" err="1"/>
              <a:t>Rossettié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AA8079-BC47-FA34-1902-A5955026B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46" y="714529"/>
            <a:ext cx="8411707" cy="59512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E5BE7E4-824C-FBA1-45D2-D634A5627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003" y="3308115"/>
            <a:ext cx="4006850" cy="33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B716F8B-56F0-1115-FC86-6C0FFEC5D3CA}"/>
              </a:ext>
            </a:extLst>
          </p:cNvPr>
          <p:cNvSpPr txBox="1"/>
          <p:nvPr/>
        </p:nvSpPr>
        <p:spPr>
          <a:xfrm>
            <a:off x="81815" y="0"/>
            <a:ext cx="316550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Dante Gabriel </a:t>
            </a:r>
            <a:r>
              <a:rPr lang="hu-HU" dirty="0" err="1"/>
              <a:t>Rossetti</a:t>
            </a:r>
            <a:r>
              <a:rPr lang="hu-HU" dirty="0"/>
              <a:t> , </a:t>
            </a:r>
            <a:r>
              <a:rPr lang="hu-HU" dirty="0" err="1"/>
              <a:t>Sancta</a:t>
            </a:r>
            <a:r>
              <a:rPr lang="hu-HU" dirty="0"/>
              <a:t> </a:t>
            </a:r>
            <a:r>
              <a:rPr lang="hu-HU" dirty="0" err="1"/>
              <a:t>Lilias</a:t>
            </a:r>
            <a:r>
              <a:rPr lang="hu-HU" dirty="0"/>
              <a:t>  1874</a:t>
            </a:r>
          </a:p>
          <a:p>
            <a:r>
              <a:rPr lang="hu-HU" dirty="0" err="1"/>
              <a:t>Rossetti</a:t>
            </a:r>
            <a:r>
              <a:rPr lang="hu-HU" dirty="0"/>
              <a:t> egyik legfontosabb képének, a Boldog </a:t>
            </a:r>
            <a:r>
              <a:rPr lang="hu-HU" dirty="0" err="1"/>
              <a:t>Damozelnek</a:t>
            </a:r>
            <a:r>
              <a:rPr lang="hu-HU" dirty="0"/>
              <a:t> (1875–8) ez a félbehagyott első változata. Először egy versben foglalkozott a témával, amely Dante Beatrice iránti szerelmétől ihletett, és egy halott nő vágyakozását írja le még élő szeretője után. Az elkészült festményen </a:t>
            </a:r>
            <a:r>
              <a:rPr lang="hu-HU" dirty="0" err="1"/>
              <a:t>Rossetti</a:t>
            </a:r>
            <a:r>
              <a:rPr lang="hu-HU" dirty="0"/>
              <a:t> azt mutatja, hogy </a:t>
            </a:r>
            <a:r>
              <a:rPr lang="hu-HU" dirty="0" err="1"/>
              <a:t>Damozel</a:t>
            </a:r>
            <a:r>
              <a:rPr lang="hu-HU" dirty="0"/>
              <a:t> a mennyből néz le kedvesére; ez az itt látható jelenet. </a:t>
            </a:r>
            <a:r>
              <a:rPr lang="hu-HU" dirty="0" err="1"/>
              <a:t>Rossetti</a:t>
            </a:r>
            <a:r>
              <a:rPr lang="hu-HU" dirty="0"/>
              <a:t> elragadtatása a halál által kikényszerített elválás iránt kísértetiesen </a:t>
            </a:r>
            <a:r>
              <a:rPr lang="hu-HU" dirty="0" err="1"/>
              <a:t>prófétikusnak</a:t>
            </a:r>
            <a:r>
              <a:rPr lang="hu-HU" dirty="0"/>
              <a:t> bizonyult, amikor felesége, Elizabeth </a:t>
            </a:r>
            <a:r>
              <a:rPr lang="hu-HU" dirty="0" err="1"/>
              <a:t>Siddall</a:t>
            </a:r>
            <a:r>
              <a:rPr lang="hu-HU" dirty="0"/>
              <a:t> 1862-ben </a:t>
            </a:r>
            <a:r>
              <a:rPr lang="hu-HU" dirty="0" err="1"/>
              <a:t>laudanum</a:t>
            </a:r>
            <a:r>
              <a:rPr lang="hu-HU" dirty="0"/>
              <a:t> túladagolásban meghalt.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9C29194-6F11-B780-96A3-4F937ECF6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323" y="0"/>
            <a:ext cx="5896677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0BD5CB6-650A-DE12-00AA-484C722EFC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692" y="1078028"/>
            <a:ext cx="2628511" cy="577997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48D2723-516F-FE0C-8F05-CC8A9CB824BB}"/>
              </a:ext>
            </a:extLst>
          </p:cNvPr>
          <p:cNvSpPr txBox="1"/>
          <p:nvPr/>
        </p:nvSpPr>
        <p:spPr>
          <a:xfrm>
            <a:off x="4942573" y="15469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Kophetua</a:t>
            </a:r>
            <a:r>
              <a:rPr lang="hu-HU" dirty="0"/>
              <a:t> király és a kolduslány</a:t>
            </a:r>
          </a:p>
          <a:p>
            <a:r>
              <a:rPr lang="hu-HU" dirty="0"/>
              <a:t>(King </a:t>
            </a:r>
            <a:r>
              <a:rPr lang="hu-HU" dirty="0" err="1"/>
              <a:t>Cophetua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Beggar</a:t>
            </a:r>
            <a:r>
              <a:rPr lang="hu-HU" dirty="0"/>
              <a:t> Maid)</a:t>
            </a:r>
          </a:p>
          <a:p>
            <a:r>
              <a:rPr lang="hu-HU" dirty="0"/>
              <a:t>Edward </a:t>
            </a:r>
            <a:r>
              <a:rPr lang="hu-HU" dirty="0" err="1"/>
              <a:t>Burne</a:t>
            </a:r>
            <a:r>
              <a:rPr lang="hu-HU" dirty="0"/>
              <a:t> Jones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2FA15C9-FD06-7687-696F-3A92BC4EB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97" y="959061"/>
            <a:ext cx="3265131" cy="566793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4F12055-8F37-BB86-16E8-AA843436AC24}"/>
              </a:ext>
            </a:extLst>
          </p:cNvPr>
          <p:cNvSpPr txBox="1"/>
          <p:nvPr/>
        </p:nvSpPr>
        <p:spPr>
          <a:xfrm>
            <a:off x="577516" y="231006"/>
            <a:ext cx="305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Rossetti</a:t>
            </a:r>
            <a:r>
              <a:rPr lang="hu-HU" dirty="0"/>
              <a:t> – Angyali üdvözlet</a:t>
            </a:r>
          </a:p>
        </p:txBody>
      </p:sp>
    </p:spTree>
    <p:extLst>
      <p:ext uri="{BB962C8B-B14F-4D97-AF65-F5344CB8AC3E}">
        <p14:creationId xmlns:p14="http://schemas.microsoft.com/office/powerpoint/2010/main" val="668022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005B748-73A5-C903-ACCA-87BADE64D394}"/>
              </a:ext>
            </a:extLst>
          </p:cNvPr>
          <p:cNvSpPr txBox="1"/>
          <p:nvPr/>
        </p:nvSpPr>
        <p:spPr>
          <a:xfrm>
            <a:off x="216569" y="279133"/>
            <a:ext cx="34699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Brett</a:t>
            </a:r>
            <a:r>
              <a:rPr lang="hu-HU" dirty="0"/>
              <a:t> , Hölgy galambbal (Madame </a:t>
            </a:r>
            <a:r>
              <a:rPr lang="hu-HU" dirty="0" err="1"/>
              <a:t>Loeser</a:t>
            </a:r>
            <a:r>
              <a:rPr lang="hu-HU" dirty="0"/>
              <a:t>)  1864</a:t>
            </a:r>
          </a:p>
          <a:p>
            <a:r>
              <a:rPr lang="hu-HU" dirty="0" err="1"/>
              <a:t>Jeannette</a:t>
            </a:r>
            <a:r>
              <a:rPr lang="hu-HU" dirty="0"/>
              <a:t> </a:t>
            </a:r>
            <a:r>
              <a:rPr lang="hu-HU" dirty="0" err="1"/>
              <a:t>Loeser</a:t>
            </a:r>
            <a:r>
              <a:rPr lang="hu-HU" dirty="0"/>
              <a:t>, ennek a portrénak a alanya, 1865 tavaszáig romantikus kapcsolatban állt John </a:t>
            </a:r>
            <a:r>
              <a:rPr lang="hu-HU" dirty="0" err="1"/>
              <a:t>Brett</a:t>
            </a:r>
            <a:r>
              <a:rPr lang="hu-HU" dirty="0"/>
              <a:t>-tel. A portrét nagyrészt Rómában festették 1864 első hónapjaiban, és az év augusztusában Londonban fejezték be. A galamb szárnya visszaadja az </a:t>
            </a:r>
            <a:r>
              <a:rPr lang="hu-HU" dirty="0" err="1"/>
              <a:t>ülőnő</a:t>
            </a:r>
            <a:r>
              <a:rPr lang="hu-HU" dirty="0"/>
              <a:t> szoknyájának ívelt körvonalát, a vállán lévő mozaik brossban pedig a galambmotívum ismétlődik. A keret minden sarkát egy szárnyas kerub díszíti, amely úgy néz a képbe, mintha csodálná szépségét.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8AC9CB6-4297-D11F-A1E3-B620D331B1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457" y="86627"/>
            <a:ext cx="5201543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7A6C4F2-C597-7CAC-5BA2-FE1661B89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407" y="86627"/>
            <a:ext cx="6176553" cy="674607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C280908-F4EB-FEDB-2458-569478098D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29" y="0"/>
            <a:ext cx="8918931" cy="68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2130DBF-F399-C636-8508-222B68DC58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910610"/>
            <a:ext cx="7318077" cy="594738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F80B0F5-D47E-3EF8-98E9-8770110C1E28}"/>
              </a:ext>
            </a:extLst>
          </p:cNvPr>
          <p:cNvSpPr txBox="1"/>
          <p:nvPr/>
        </p:nvSpPr>
        <p:spPr>
          <a:xfrm>
            <a:off x="560238" y="95261"/>
            <a:ext cx="83527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William </a:t>
            </a:r>
            <a:r>
              <a:rPr lang="hu-HU" dirty="0" err="1"/>
              <a:t>Holman</a:t>
            </a:r>
            <a:r>
              <a:rPr lang="hu-HU" dirty="0"/>
              <a:t> Hunt</a:t>
            </a:r>
          </a:p>
          <a:p>
            <a:r>
              <a:rPr lang="hu-HU" dirty="0"/>
              <a:t>Egy megtért brit család, amely egy keresztény misszionáriusnak nyújt menedéket a druidák üldözése elől, 1850</a:t>
            </a:r>
          </a:p>
        </p:txBody>
      </p:sp>
    </p:spTree>
    <p:extLst>
      <p:ext uri="{BB962C8B-B14F-4D97-AF65-F5344CB8AC3E}">
        <p14:creationId xmlns:p14="http://schemas.microsoft.com/office/powerpoint/2010/main" val="141927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6599B61-F195-644C-8B0E-7F82BBCE2C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653"/>
            <a:ext cx="9144000" cy="555069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68FD0F1A-D57C-6FB9-2DE9-B8474B680E68}"/>
              </a:ext>
            </a:extLst>
          </p:cNvPr>
          <p:cNvSpPr txBox="1"/>
          <p:nvPr/>
        </p:nvSpPr>
        <p:spPr>
          <a:xfrm>
            <a:off x="948088" y="116123"/>
            <a:ext cx="6078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r>
              <a:rPr lang="hu-HU" dirty="0"/>
              <a:t> - Krisztus a szülei házában</a:t>
            </a:r>
          </a:p>
        </p:txBody>
      </p:sp>
    </p:spTree>
    <p:extLst>
      <p:ext uri="{BB962C8B-B14F-4D97-AF65-F5344CB8AC3E}">
        <p14:creationId xmlns:p14="http://schemas.microsoft.com/office/powerpoint/2010/main" val="219560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3832265-58D8-E3ED-B513-5B9560D096EF}"/>
              </a:ext>
            </a:extLst>
          </p:cNvPr>
          <p:cNvSpPr txBox="1"/>
          <p:nvPr/>
        </p:nvSpPr>
        <p:spPr>
          <a:xfrm>
            <a:off x="303195" y="207813"/>
            <a:ext cx="87445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John </a:t>
            </a:r>
            <a:r>
              <a:rPr lang="hu-HU" sz="1400" dirty="0" err="1"/>
              <a:t>Ruskin</a:t>
            </a:r>
            <a:r>
              <a:rPr lang="hu-HU" sz="1400" dirty="0"/>
              <a:t> XIX. századi angol művészeti író, festő és esztéta volt. Az akadémikus felfogással szemben </a:t>
            </a:r>
            <a:r>
              <a:rPr lang="hu-HU" sz="1400" dirty="0" err="1"/>
              <a:t>Ruskin</a:t>
            </a:r>
            <a:r>
              <a:rPr lang="hu-HU" sz="1400" dirty="0"/>
              <a:t> a kezdetektől az új művészeti irányok mellett tört lándzsát. Elsőként William Turner festészetének lelkes védelmével keltett nagy feltűnést, de támogatta a </a:t>
            </a:r>
            <a:r>
              <a:rPr lang="hu-HU" sz="1400" dirty="0" err="1"/>
              <a:t>preraffaeliták</a:t>
            </a:r>
            <a:r>
              <a:rPr lang="hu-HU" sz="1400" dirty="0"/>
              <a:t> és a modern iparművészek törekvéseit is. Leghíresebb művei: Velence kövei, Szezámok és liliomok.  ő terjesztette el széles körben azt, hogy </a:t>
            </a:r>
            <a:r>
              <a:rPr lang="hu-HU" sz="1400" dirty="0" err="1"/>
              <a:t>Simonetta</a:t>
            </a:r>
            <a:r>
              <a:rPr lang="hu-HU" sz="1400" dirty="0"/>
              <a:t> volt Botticelli nagy szerelme és múzsája. Mégsem ezek tették igazán ismertté, hanem a házassága </a:t>
            </a:r>
            <a:r>
              <a:rPr lang="hu-HU" sz="1400" dirty="0" err="1"/>
              <a:t>Effie</a:t>
            </a:r>
            <a:r>
              <a:rPr lang="hu-HU" sz="1400" dirty="0"/>
              <a:t> Gray-jel és a Viktória királynő korában botrányosnak számító válása. 1848 tavaszán házasodtak össze, nászútra Velencébe utaztak, ahol </a:t>
            </a:r>
            <a:r>
              <a:rPr lang="hu-HU" sz="1400" dirty="0" err="1"/>
              <a:t>Ruskin</a:t>
            </a:r>
            <a:r>
              <a:rPr lang="hu-HU" sz="1400" dirty="0"/>
              <a:t> a Velence kövei című könyvéhez végzett kutatásokat. Gray és </a:t>
            </a:r>
            <a:r>
              <a:rPr lang="hu-HU" sz="1400" dirty="0" err="1"/>
              <a:t>Ruskin</a:t>
            </a:r>
            <a:r>
              <a:rPr lang="hu-HU" sz="1400" dirty="0"/>
              <a:t> eltérő személyisége nagyon hamar kiütközött, teljesen mások voltak a prioritásaik és a kapcsolatról, házasságról való elképzeléseik. Gray számára Velence lehetőséget biztosított a társasági életre, míg </a:t>
            </a:r>
            <a:r>
              <a:rPr lang="hu-HU" sz="1400" dirty="0" err="1"/>
              <a:t>Ruskin</a:t>
            </a:r>
            <a:r>
              <a:rPr lang="hu-HU" sz="1400" dirty="0"/>
              <a:t> magányosan a tanulmányokkal foglalkozott. </a:t>
            </a:r>
          </a:p>
          <a:p>
            <a:r>
              <a:rPr lang="hu-HU" sz="1400" dirty="0"/>
              <a:t>Amikor </a:t>
            </a:r>
            <a:r>
              <a:rPr lang="hu-HU" sz="1400" dirty="0" err="1"/>
              <a:t>Effie</a:t>
            </a:r>
            <a:r>
              <a:rPr lang="hu-HU" sz="1400" dirty="0"/>
              <a:t> öt évvel később találkozott John </a:t>
            </a:r>
            <a:r>
              <a:rPr lang="hu-HU" sz="1400" dirty="0" err="1"/>
              <a:t>Everett</a:t>
            </a:r>
            <a:r>
              <a:rPr lang="hu-HU" sz="1400" dirty="0"/>
              <a:t> </a:t>
            </a:r>
            <a:r>
              <a:rPr lang="hu-HU" sz="1400" dirty="0" err="1"/>
              <a:t>Millais</a:t>
            </a:r>
            <a:r>
              <a:rPr lang="hu-HU" sz="1400" dirty="0"/>
              <a:t>-jel, aki aztán a második (vagy első - nézőpont kérdése) férje lett, még szűz volt. A nő végül megszökött a férje házából, Skóciából visszaküldte jegygyűrűjét és a házasság érvénytelenítését kérő keresetet. Miután egy orvos megvizsgálta az egyébként teljesen egészséges </a:t>
            </a:r>
            <a:r>
              <a:rPr lang="hu-HU" sz="1400" dirty="0" err="1"/>
              <a:t>Effie</a:t>
            </a:r>
            <a:r>
              <a:rPr lang="hu-HU" sz="1400" dirty="0"/>
              <a:t>-t és szűznek találta, a házasságot felbontották, a nő pedig egy másik férfi, a festő John </a:t>
            </a:r>
            <a:r>
              <a:rPr lang="hu-HU" sz="1400" dirty="0" err="1"/>
              <a:t>Millais</a:t>
            </a:r>
            <a:r>
              <a:rPr lang="hu-HU" sz="1400" dirty="0"/>
              <a:t> oldalán találta meg a boldogságot. Nyolc gyermekük született, harmonikus, kiegyensúlyozott házasságban élték le az életüket.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4DB753B-2466-A776-D5A7-A6583AD5B3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4" y="1911316"/>
            <a:ext cx="3243846" cy="49466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AA56871-BF22-2371-010D-98075F52C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041" y="2033344"/>
            <a:ext cx="3349059" cy="4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092775E-46CC-43DA-F106-766410E7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" y="1314450"/>
            <a:ext cx="4276725" cy="54483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C8C83AA-9323-3915-4369-DBF0B205DC9E}"/>
              </a:ext>
            </a:extLst>
          </p:cNvPr>
          <p:cNvSpPr txBox="1"/>
          <p:nvPr/>
        </p:nvSpPr>
        <p:spPr>
          <a:xfrm>
            <a:off x="303196" y="6840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John </a:t>
            </a:r>
            <a:r>
              <a:rPr lang="hu-HU" dirty="0" err="1"/>
              <a:t>Everett</a:t>
            </a:r>
            <a:r>
              <a:rPr lang="hu-HU" dirty="0"/>
              <a:t> </a:t>
            </a:r>
            <a:r>
              <a:rPr lang="hu-HU" dirty="0" err="1"/>
              <a:t>Millais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5938695-52DE-A22B-C124-84006FC62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1369218"/>
            <a:ext cx="4572001" cy="539353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0BA9B31-14F3-F08F-1D83-61EC4A6E45AA}"/>
              </a:ext>
            </a:extLst>
          </p:cNvPr>
          <p:cNvSpPr txBox="1"/>
          <p:nvPr/>
        </p:nvSpPr>
        <p:spPr>
          <a:xfrm>
            <a:off x="4470934" y="36814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Millais</a:t>
            </a:r>
            <a:r>
              <a:rPr lang="hu-HU" dirty="0"/>
              <a:t> festménye </a:t>
            </a:r>
            <a:r>
              <a:rPr lang="hu-HU" dirty="0" err="1"/>
              <a:t>Effie-ről</a:t>
            </a:r>
            <a:r>
              <a:rPr lang="hu-HU" dirty="0"/>
              <a:t> már a házasságkötésük után készült</a:t>
            </a:r>
          </a:p>
        </p:txBody>
      </p:sp>
    </p:spTree>
    <p:extLst>
      <p:ext uri="{BB962C8B-B14F-4D97-AF65-F5344CB8AC3E}">
        <p14:creationId xmlns:p14="http://schemas.microsoft.com/office/powerpoint/2010/main" val="212503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236BBBE-CF74-30F6-E87F-22ED1B696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236" y="165101"/>
            <a:ext cx="5183802" cy="63858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54D3EEF-6BBD-C8C3-485B-AA3F22B26A96}"/>
              </a:ext>
            </a:extLst>
          </p:cNvPr>
          <p:cNvSpPr txBox="1"/>
          <p:nvPr/>
        </p:nvSpPr>
        <p:spPr>
          <a:xfrm>
            <a:off x="86627" y="1158058"/>
            <a:ext cx="4620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George </a:t>
            </a:r>
            <a:r>
              <a:rPr lang="hu-HU" dirty="0" err="1"/>
              <a:t>Frederic</a:t>
            </a:r>
            <a:r>
              <a:rPr lang="hu-HU" dirty="0"/>
              <a:t> </a:t>
            </a:r>
            <a:r>
              <a:rPr lang="hu-HU" dirty="0" err="1"/>
              <a:t>Watts</a:t>
            </a:r>
            <a:r>
              <a:rPr lang="hu-HU" dirty="0"/>
              <a:t>: </a:t>
            </a:r>
            <a:r>
              <a:rPr lang="hu-HU" dirty="0" err="1"/>
              <a:t>Rossetti</a:t>
            </a:r>
            <a:r>
              <a:rPr lang="hu-HU" dirty="0"/>
              <a:t> portré</a:t>
            </a:r>
          </a:p>
          <a:p>
            <a:r>
              <a:rPr lang="hu-HU" dirty="0"/>
              <a:t>66x53 cm, London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8B678C3-6163-A739-C83E-5AD4B568D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89" y="-1"/>
            <a:ext cx="3141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</TotalTime>
  <Words>3149</Words>
  <Application>Microsoft Office PowerPoint</Application>
  <PresentationFormat>Diavetítés a képernyőre (4:3 oldalarány)</PresentationFormat>
  <Paragraphs>79</Paragraphs>
  <Slides>40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Forte</vt:lpstr>
      <vt:lpstr>Office-téma</vt:lpstr>
      <vt:lpstr>PRERAFFAELITÁK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Katalin Németh</dc:creator>
  <cp:lastModifiedBy>Katalin Németh</cp:lastModifiedBy>
  <cp:revision>12</cp:revision>
  <dcterms:created xsi:type="dcterms:W3CDTF">2024-06-19T10:41:04Z</dcterms:created>
  <dcterms:modified xsi:type="dcterms:W3CDTF">2024-08-07T12:59:50Z</dcterms:modified>
</cp:coreProperties>
</file>