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sldIdLst>
    <p:sldId id="368" r:id="rId2"/>
    <p:sldId id="367" r:id="rId3"/>
    <p:sldId id="314" r:id="rId4"/>
    <p:sldId id="332" r:id="rId5"/>
    <p:sldId id="344" r:id="rId6"/>
    <p:sldId id="334" r:id="rId7"/>
    <p:sldId id="338" r:id="rId8"/>
    <p:sldId id="339" r:id="rId9"/>
    <p:sldId id="325" r:id="rId10"/>
    <p:sldId id="329" r:id="rId11"/>
    <p:sldId id="357" r:id="rId12"/>
    <p:sldId id="310" r:id="rId13"/>
    <p:sldId id="354" r:id="rId14"/>
    <p:sldId id="363" r:id="rId15"/>
    <p:sldId id="258" r:id="rId16"/>
    <p:sldId id="358" r:id="rId17"/>
    <p:sldId id="273" r:id="rId18"/>
    <p:sldId id="271" r:id="rId19"/>
    <p:sldId id="362" r:id="rId20"/>
    <p:sldId id="319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003300"/>
    <a:srgbClr val="006666"/>
    <a:srgbClr val="0099CC"/>
    <a:srgbClr val="0066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480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639DE92-A446-42FB-9C91-4EA6F0277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8BB2BE92-72F2-40D8-BD17-103CF9725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9AA4E9AB-730E-4648-8542-696B5F7CC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D217-95E4-4773-9CA2-F4077E57FD17}" type="datetimeFigureOut">
              <a:rPr lang="hu-HU" smtClean="0"/>
              <a:t>2024. 08. 03.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8DC0E574-7808-4335-AE86-0C9C81765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0F6677DB-72FE-4071-A1D3-E1E59D24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C91E-B3F6-4FDE-BC44-C452447304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001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043171E-08F2-44C2-986D-B35701AE6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3ADCBEC6-3055-410C-8246-D6E69D52E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5D1831E9-D446-43F9-9665-B53F8913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D217-95E4-4773-9CA2-F4077E57FD17}" type="datetimeFigureOut">
              <a:rPr lang="hu-HU" smtClean="0"/>
              <a:t>2024. 08. 03.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F17DCAE-9F13-4BEC-8320-44F0EEB6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ABC4DC6B-0E5A-4190-8D40-F4A6DF44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C91E-B3F6-4FDE-BC44-C452447304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903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576D61F0-7292-47A3-9511-AD155A23D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7F20FE82-F556-4A5B-A732-27F462EC7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20512461-9A12-47B7-A37D-4FF1670E6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D217-95E4-4773-9CA2-F4077E57FD17}" type="datetimeFigureOut">
              <a:rPr lang="hu-HU" smtClean="0"/>
              <a:t>2024. 08. 03.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E60C5DCF-C0D9-47D0-AF58-2BFDECC9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D7AA2EC3-7701-45E8-AEEA-FAA486C5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C91E-B3F6-4FDE-BC44-C452447304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289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75DA6A0-1DEB-4524-8C97-903834DA8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D757C31-E928-4425-A670-23D025C8A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CC1EC29A-8B0C-4137-B57C-CA594A09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D217-95E4-4773-9CA2-F4077E57FD17}" type="datetimeFigureOut">
              <a:rPr lang="hu-HU" smtClean="0"/>
              <a:t>2024. 08. 03.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C07F9D45-9830-4334-A3DA-95AE8675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CD4DF56B-51E4-46F2-9734-8A4C88D0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C91E-B3F6-4FDE-BC44-C452447304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91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DFD78D0-0656-498C-9F26-9CDAA2F2D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52E6713C-5CB4-4248-9131-C9BFC0F23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1826415C-81F1-4262-B612-B6A57FC7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D217-95E4-4773-9CA2-F4077E57FD17}" type="datetimeFigureOut">
              <a:rPr lang="hu-HU" smtClean="0"/>
              <a:t>2024. 08. 03.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8DB279B6-0F99-4003-BC4D-845528603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7CF76271-6F5D-44F5-A717-DCF9BD35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C91E-B3F6-4FDE-BC44-C452447304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566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A066B78-2705-4715-A3E4-91654601E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AA3EFC5-572F-4142-9066-AF22CEC61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2FDCBEA4-01D5-4A6E-9777-D970C3D31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D58684C3-89B2-4028-9619-1A69AD0D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D217-95E4-4773-9CA2-F4077E57FD17}" type="datetimeFigureOut">
              <a:rPr lang="hu-HU" smtClean="0"/>
              <a:t>2024. 08. 03.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5DD136A4-280D-4C19-B253-C0DA1E8DB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009B8C4A-006A-4DCE-BECA-F35D6186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C91E-B3F6-4FDE-BC44-C452447304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333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3E81986-C17A-415C-84A4-6E73F973A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D399D6B9-AD05-4988-B09F-EE5A63FDA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CFF0E8AA-6954-4CA5-BF8F-44CEB8978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6CDB96A7-7B43-4EC6-A146-76F3A96480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83FFBFAA-70AD-47DD-A1D4-105DF9FA88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710C1667-E88C-41E1-B912-12C48CB70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D217-95E4-4773-9CA2-F4077E57FD17}" type="datetimeFigureOut">
              <a:rPr lang="hu-HU" smtClean="0"/>
              <a:t>2024. 08. 03.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F347011A-89C4-41D6-8446-904911E51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295057AA-9444-4165-82CA-9A66E182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C91E-B3F6-4FDE-BC44-C452447304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672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B475E1D-8C57-4E9B-B2BB-B2E23FBD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DDF0BF27-200D-4D88-BAA1-4CCBD0D0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D217-95E4-4773-9CA2-F4077E57FD17}" type="datetimeFigureOut">
              <a:rPr lang="hu-HU" smtClean="0"/>
              <a:t>2024. 08. 03.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1DD9B16E-C4AF-40D7-9B53-606FA05E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40B5BB88-746A-4FD9-94C9-88B492687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C91E-B3F6-4FDE-BC44-C452447304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44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C01F0B5A-C529-483F-BF05-0C2F5A4C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D217-95E4-4773-9CA2-F4077E57FD17}" type="datetimeFigureOut">
              <a:rPr lang="hu-HU" smtClean="0"/>
              <a:t>2024. 08. 03.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B4A953F3-AD6D-42B5-973F-A6BE9050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FD4A231D-AA8F-4E9E-8743-6EB9B03AE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C91E-B3F6-4FDE-BC44-C452447304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100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F9C255A-164C-4910-A97B-795EA9BC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EB40628-F9D1-420B-878F-31DE3D7E5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ED828D40-FC93-4084-9B66-50B8B5F1C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DA362B74-C2A4-425B-BAF5-5A6EFCECC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D217-95E4-4773-9CA2-F4077E57FD17}" type="datetimeFigureOut">
              <a:rPr lang="hu-HU" smtClean="0"/>
              <a:t>2024. 08. 03.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39A45295-1E12-4641-A492-3CB42260A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EB12A1C2-816A-44C7-B49F-800C10617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C91E-B3F6-4FDE-BC44-C452447304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46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3F1671B-21E0-4A52-945D-A69E4AAC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D9BFC458-D478-4363-9FCB-8C9DAE0545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4DA2BCDC-7EBF-4057-830E-AC3B56231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ABC7A67A-5CE5-4CEE-ABC6-DE79509DA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D217-95E4-4773-9CA2-F4077E57FD17}" type="datetimeFigureOut">
              <a:rPr lang="hu-HU" smtClean="0"/>
              <a:t>2024. 08. 03.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45145081-1E86-4F27-BD1D-0B299F369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4DB7307A-A6AB-40E9-8FF9-CD37F8A5D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C91E-B3F6-4FDE-BC44-C452447304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735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E3E49D87-50F1-47FA-B6BB-A9E50686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B2387A46-AF80-4CE9-81C2-D80A2308D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11859348-213D-4123-9F52-4BDA6987C6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3D217-95E4-4773-9CA2-F4077E57FD17}" type="datetimeFigureOut">
              <a:rPr lang="hu-HU" smtClean="0"/>
              <a:t>2024. 08. 03.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A12CFBB9-C6AD-4F39-9503-2AE98D085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1F45DF1-E316-4FAD-A0A8-74250410C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AC91E-B3F6-4FDE-BC44-C452447304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132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pubhist.com/museum/203/musee-fabre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tározatlan">
            <a:extLst>
              <a:ext uri="{FF2B5EF4-FFF2-40B4-BE49-F238E27FC236}">
                <a16:creationId xmlns:a16="http://schemas.microsoft.com/office/drawing/2014/main" xmlns="" id="{6BA61F16-6010-44F8-B8AB-70FD3DE1F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373" y="86055"/>
            <a:ext cx="10513254" cy="668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820EA57D-C5CB-40C5-98AF-55887193967D}"/>
              </a:ext>
            </a:extLst>
          </p:cNvPr>
          <p:cNvSpPr txBox="1"/>
          <p:nvPr/>
        </p:nvSpPr>
        <p:spPr>
          <a:xfrm>
            <a:off x="839373" y="86054"/>
            <a:ext cx="1063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>
                <a:solidFill>
                  <a:schemeClr val="bg1"/>
                </a:solidFill>
                <a:latin typeface="Georgia" panose="02040502050405020303" pitchFamily="18" charset="0"/>
              </a:rPr>
              <a:t>Caspar</a:t>
            </a:r>
            <a:r>
              <a:rPr lang="hu-HU" sz="1400" dirty="0">
                <a:solidFill>
                  <a:schemeClr val="bg1"/>
                </a:solidFill>
                <a:latin typeface="Georgia" panose="02040502050405020303" pitchFamily="18" charset="0"/>
              </a:rPr>
              <a:t> David Friedrich:   </a:t>
            </a:r>
            <a:r>
              <a:rPr lang="hu-HU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Szerzetes a tenger mellett       </a:t>
            </a:r>
            <a:r>
              <a:rPr lang="hu-HU" sz="1400" dirty="0">
                <a:solidFill>
                  <a:schemeClr val="bg1"/>
                </a:solidFill>
                <a:latin typeface="Georgia" panose="02040502050405020303" pitchFamily="18" charset="0"/>
              </a:rPr>
              <a:t>1808-10    110 x 171,5 cm. </a:t>
            </a:r>
            <a:r>
              <a:rPr lang="hu-HU" sz="1400" u="sng" dirty="0" err="1">
                <a:solidFill>
                  <a:schemeClr val="bg1"/>
                </a:solidFill>
                <a:latin typeface="Georgia" panose="02040502050405020303" pitchFamily="18" charset="0"/>
              </a:rPr>
              <a:t>Alte</a:t>
            </a:r>
            <a:r>
              <a:rPr lang="hu-HU" sz="1400" u="sng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hu-HU" sz="1400" u="sng" dirty="0" err="1">
                <a:solidFill>
                  <a:schemeClr val="bg1"/>
                </a:solidFill>
                <a:latin typeface="Georgia" panose="02040502050405020303" pitchFamily="18" charset="0"/>
              </a:rPr>
              <a:t>Nationalgalerie</a:t>
            </a:r>
            <a:r>
              <a:rPr lang="hu-HU" sz="1400" dirty="0">
                <a:solidFill>
                  <a:schemeClr val="bg1"/>
                </a:solidFill>
                <a:latin typeface="Georgia" panose="02040502050405020303" pitchFamily="18" charset="0"/>
              </a:rPr>
              <a:t> , Berlin, Németország</a:t>
            </a:r>
          </a:p>
          <a:p>
            <a:endParaRPr lang="hu-HU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83D5BB44-A603-43DD-99CB-7E81DD84E191}"/>
              </a:ext>
            </a:extLst>
          </p:cNvPr>
          <p:cNvSpPr txBox="1"/>
          <p:nvPr/>
        </p:nvSpPr>
        <p:spPr>
          <a:xfrm>
            <a:off x="2944167" y="2522136"/>
            <a:ext cx="66118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i="1" dirty="0">
                <a:latin typeface="Georgia" panose="02040502050405020303" pitchFamily="18" charset="0"/>
              </a:rPr>
              <a:t>Vihar és vágy</a:t>
            </a:r>
          </a:p>
          <a:p>
            <a:pPr algn="ctr"/>
            <a:r>
              <a:rPr lang="hu-HU" i="1" dirty="0">
                <a:latin typeface="Georgia" panose="02040502050405020303" pitchFamily="18" charset="0"/>
              </a:rPr>
              <a:t>(Sturm und </a:t>
            </a:r>
            <a:r>
              <a:rPr lang="hu-HU" i="1" dirty="0" err="1">
                <a:latin typeface="Georgia" panose="02040502050405020303" pitchFamily="18" charset="0"/>
              </a:rPr>
              <a:t>Drang</a:t>
            </a:r>
            <a:r>
              <a:rPr lang="hu-HU" i="1" dirty="0">
                <a:latin typeface="Georgia" panose="020405020504050203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76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a/a6/Th%C3%A9odore_G%C3%A9ricault_%28French_-_Portrait_Study_-_Google_Art_Project.jpg">
            <a:extLst>
              <a:ext uri="{FF2B5EF4-FFF2-40B4-BE49-F238E27FC236}">
                <a16:creationId xmlns:a16="http://schemas.microsoft.com/office/drawing/2014/main" xmlns="" id="{F46AC020-61EF-42FD-8659-5D9C3DD2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924" y="135509"/>
            <a:ext cx="5354972" cy="6586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EBA1B747-0871-4209-8770-D6BB2BCCF907}"/>
              </a:ext>
            </a:extLst>
          </p:cNvPr>
          <p:cNvSpPr txBox="1"/>
          <p:nvPr/>
        </p:nvSpPr>
        <p:spPr>
          <a:xfrm>
            <a:off x="7315199" y="260059"/>
            <a:ext cx="463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solidFill>
                  <a:schemeClr val="bg1"/>
                </a:solidFill>
                <a:latin typeface="Georgia" panose="02040502050405020303" pitchFamily="18" charset="0"/>
              </a:rPr>
              <a:t>Portrétanulmány 1818-1819 (Joseph)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774F6FFE-4ADF-4DB0-8908-EBFBBFDD0DE2}"/>
              </a:ext>
            </a:extLst>
          </p:cNvPr>
          <p:cNvSpPr txBox="1"/>
          <p:nvPr/>
        </p:nvSpPr>
        <p:spPr>
          <a:xfrm>
            <a:off x="417538" y="5788404"/>
            <a:ext cx="360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Oliver </a:t>
            </a:r>
            <a:r>
              <a:rPr lang="hu-HU" dirty="0" err="1">
                <a:solidFill>
                  <a:schemeClr val="bg1"/>
                </a:solidFill>
              </a:rPr>
              <a:t>Bro</a:t>
            </a:r>
            <a:r>
              <a:rPr lang="hu-HU" dirty="0">
                <a:solidFill>
                  <a:schemeClr val="bg1"/>
                </a:solidFill>
              </a:rPr>
              <a:t>  arcképe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F4FA1E5F-A87B-4CC1-90AD-063CD97331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3" y="135509"/>
            <a:ext cx="5237462" cy="6612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ACD13E87-FEF1-495B-B84E-6463C5010A48}"/>
              </a:ext>
            </a:extLst>
          </p:cNvPr>
          <p:cNvSpPr txBox="1"/>
          <p:nvPr/>
        </p:nvSpPr>
        <p:spPr>
          <a:xfrm>
            <a:off x="123103" y="6236657"/>
            <a:ext cx="548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>
                <a:solidFill>
                  <a:schemeClr val="bg1"/>
                </a:solidFill>
                <a:latin typeface="Georgia" panose="02040502050405020303" pitchFamily="18" charset="0"/>
              </a:rPr>
              <a:t>Oliver </a:t>
            </a:r>
            <a:r>
              <a:rPr lang="hu-HU" i="1" dirty="0" err="1">
                <a:solidFill>
                  <a:schemeClr val="bg1"/>
                </a:solidFill>
                <a:latin typeface="Georgia" panose="02040502050405020303" pitchFamily="18" charset="0"/>
              </a:rPr>
              <a:t>Bro</a:t>
            </a:r>
            <a:r>
              <a:rPr lang="hu-HU" i="1" dirty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  <a:r>
              <a:rPr lang="hu-HU" dirty="0">
                <a:solidFill>
                  <a:schemeClr val="bg1"/>
                </a:solidFill>
                <a:latin typeface="Georgia" panose="02040502050405020303" pitchFamily="18" charset="0"/>
              </a:rPr>
              <a:t>1810 olaj, vászon. 46x38,2 cm – </a:t>
            </a:r>
            <a:r>
              <a:rPr lang="hu-HU" dirty="0" err="1">
                <a:solidFill>
                  <a:schemeClr val="bg1"/>
                </a:solidFill>
                <a:latin typeface="Georgia" panose="02040502050405020303" pitchFamily="18" charset="0"/>
              </a:rPr>
              <a:t>Bayon</a:t>
            </a:r>
            <a:endParaRPr lang="hu-HU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Picture 2" descr="Nem érhető el leírás a fényképhez.">
            <a:extLst>
              <a:ext uri="{FF2B5EF4-FFF2-40B4-BE49-F238E27FC236}">
                <a16:creationId xmlns:a16="http://schemas.microsoft.com/office/drawing/2014/main" xmlns="" id="{4FC6BEE8-02C9-4B01-9E7F-29552478B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40260" y="5393429"/>
            <a:ext cx="1182848" cy="1355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620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upload.wikimedia.org/wikipedia/commons/1/18/Th%C3%A9odore_G%C3%A9ricault_-_The_Wreck_-_WGA08638.jpg">
            <a:extLst>
              <a:ext uri="{FF2B5EF4-FFF2-40B4-BE49-F238E27FC236}">
                <a16:creationId xmlns:a16="http://schemas.microsoft.com/office/drawing/2014/main" xmlns="" id="{6144AC73-EE97-472D-BCC6-53A1066CE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6" y="56493"/>
            <a:ext cx="9097963" cy="6745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8634F28C-626B-40BA-A56C-893F2AC706B4}"/>
              </a:ext>
            </a:extLst>
          </p:cNvPr>
          <p:cNvSpPr txBox="1"/>
          <p:nvPr/>
        </p:nvSpPr>
        <p:spPr>
          <a:xfrm>
            <a:off x="9487949" y="335560"/>
            <a:ext cx="23573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latin typeface="Georgia" panose="02040502050405020303" pitchFamily="18" charset="0"/>
              </a:rPr>
              <a:t>A roncs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1821-24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Olaj, vászon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19 x 25 cm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Louvre, Párizs</a:t>
            </a:r>
          </a:p>
        </p:txBody>
      </p:sp>
      <p:pic>
        <p:nvPicPr>
          <p:cNvPr id="18435" name="Picture 3" descr="Szerkessze ezt a Wikidatában">
            <a:extLst>
              <a:ext uri="{FF2B5EF4-FFF2-40B4-BE49-F238E27FC236}">
                <a16:creationId xmlns:a16="http://schemas.microsoft.com/office/drawing/2014/main" xmlns="" id="{B195F506-A392-4C7B-862C-37EFDC430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5391" y="1553623"/>
            <a:ext cx="45719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3620DC13-9E75-474D-ACE0-18518C772D30}"/>
              </a:ext>
            </a:extLst>
          </p:cNvPr>
          <p:cNvSpPr txBox="1"/>
          <p:nvPr/>
        </p:nvSpPr>
        <p:spPr>
          <a:xfrm>
            <a:off x="9314052" y="3248025"/>
            <a:ext cx="2705099" cy="3416320"/>
          </a:xfrm>
          <a:prstGeom prst="rect">
            <a:avLst/>
          </a:prstGeom>
          <a:solidFill>
            <a:schemeClr val="accent3">
              <a:lumMod val="50000"/>
              <a:alpha val="94902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Hullámok, sirályok, hallgassatok!</a:t>
            </a:r>
          </a:p>
          <a:p>
            <a:pPr algn="ctr"/>
            <a:endParaRPr lang="hu-HU" sz="16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hu-HU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Oda már minden: boldogság, remények,</a:t>
            </a:r>
            <a:br>
              <a:rPr lang="hu-HU" sz="1600" i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hu-HU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remények, szerelmek! Fekszem a földön</a:t>
            </a:r>
            <a:br>
              <a:rPr lang="hu-HU" sz="1600" i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hu-HU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– magányos hajótörött -</a:t>
            </a:r>
            <a:br>
              <a:rPr lang="hu-HU" sz="1600" i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hu-HU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s lángoló arcom</a:t>
            </a:r>
            <a:br>
              <a:rPr lang="hu-HU" sz="1600" i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hu-HU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a nedves homokba fúrom.</a:t>
            </a:r>
          </a:p>
          <a:p>
            <a:pPr algn="ctr"/>
            <a:endParaRPr lang="hu-HU" sz="1600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hu-HU" sz="16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r"/>
            <a:r>
              <a:rPr lang="hu-HU" sz="1200" i="1" dirty="0">
                <a:solidFill>
                  <a:schemeClr val="bg1"/>
                </a:solidFill>
                <a:latin typeface="Georgia" panose="02040502050405020303" pitchFamily="18" charset="0"/>
              </a:rPr>
              <a:t>Heine: A hajótörött – (ford. Mészöly Dezső</a:t>
            </a:r>
            <a:r>
              <a:rPr lang="hu-HU" sz="1200" i="1" dirty="0">
                <a:latin typeface="Georgia" panose="02040502050405020303" pitchFamily="18" charset="0"/>
              </a:rPr>
              <a:t>)</a:t>
            </a:r>
            <a:endParaRPr lang="hu-HU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E48AC5AB-7459-4EE2-AF3B-AD2FDCAD3B9D}"/>
              </a:ext>
            </a:extLst>
          </p:cNvPr>
          <p:cNvSpPr txBox="1"/>
          <p:nvPr/>
        </p:nvSpPr>
        <p:spPr>
          <a:xfrm>
            <a:off x="-1" y="554055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Georgia" panose="02040502050405020303" pitchFamily="18" charset="0"/>
              </a:rPr>
              <a:t>Nicolas </a:t>
            </a:r>
            <a:r>
              <a:rPr lang="hu-HU" dirty="0" err="1">
                <a:solidFill>
                  <a:schemeClr val="bg1"/>
                </a:solidFill>
                <a:latin typeface="Georgia" panose="02040502050405020303" pitchFamily="18" charset="0"/>
              </a:rPr>
              <a:t>Sebastien</a:t>
            </a:r>
            <a:r>
              <a:rPr lang="hu-H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Georgia" panose="02040502050405020303" pitchFamily="18" charset="0"/>
              </a:rPr>
              <a:t>Maillot</a:t>
            </a:r>
            <a:r>
              <a:rPr lang="hu-HU" dirty="0">
                <a:solidFill>
                  <a:schemeClr val="bg1"/>
                </a:solidFill>
                <a:latin typeface="Georgia" panose="02040502050405020303" pitchFamily="18" charset="0"/>
              </a:rPr>
              <a:t>: </a:t>
            </a:r>
            <a:r>
              <a:rPr lang="hu-HU" i="1" dirty="0">
                <a:solidFill>
                  <a:schemeClr val="bg1"/>
                </a:solidFill>
                <a:latin typeface="Georgia" panose="02040502050405020303" pitchFamily="18" charset="0"/>
              </a:rPr>
              <a:t>A Louvre-i </a:t>
            </a:r>
            <a:r>
              <a:rPr lang="hu-HU" i="1" dirty="0" err="1">
                <a:solidFill>
                  <a:schemeClr val="bg1"/>
                </a:solidFill>
                <a:latin typeface="Georgia" panose="02040502050405020303" pitchFamily="18" charset="0"/>
              </a:rPr>
              <a:t>Salon</a:t>
            </a:r>
            <a:r>
              <a:rPr lang="hu-HU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hu-HU" i="1" dirty="0" err="1">
                <a:solidFill>
                  <a:schemeClr val="bg1"/>
                </a:solidFill>
                <a:latin typeface="Georgia" panose="02040502050405020303" pitchFamily="18" charset="0"/>
              </a:rPr>
              <a:t>Carré</a:t>
            </a:r>
            <a:r>
              <a:rPr lang="hu-HU" i="1" dirty="0">
                <a:solidFill>
                  <a:schemeClr val="bg1"/>
                </a:solidFill>
                <a:latin typeface="Georgia" panose="02040502050405020303" pitchFamily="18" charset="0"/>
              </a:rPr>
              <a:t> kilátása 1831-ben</a:t>
            </a:r>
          </a:p>
          <a:p>
            <a:pPr algn="ctr"/>
            <a:r>
              <a:rPr lang="hu-HU" dirty="0">
                <a:solidFill>
                  <a:schemeClr val="bg1"/>
                </a:solidFill>
                <a:latin typeface="Georgia" panose="02040502050405020303" pitchFamily="18" charset="0"/>
              </a:rPr>
              <a:t>1831</a:t>
            </a:r>
          </a:p>
          <a:p>
            <a:pPr algn="ctr"/>
            <a:r>
              <a:rPr lang="hu-HU" dirty="0">
                <a:solidFill>
                  <a:schemeClr val="bg1"/>
                </a:solidFill>
                <a:latin typeface="Georgia" panose="02040502050405020303" pitchFamily="18" charset="0"/>
              </a:rPr>
              <a:t>Olaj, vászon.     126 x 142 cm</a:t>
            </a:r>
          </a:p>
          <a:p>
            <a:pPr algn="ctr"/>
            <a:r>
              <a:rPr lang="hu-HU" dirty="0">
                <a:solidFill>
                  <a:schemeClr val="bg1"/>
                </a:solidFill>
                <a:latin typeface="Georgia" panose="02040502050405020303" pitchFamily="18" charset="0"/>
              </a:rPr>
              <a:t>Louvre, Párizs</a:t>
            </a:r>
          </a:p>
        </p:txBody>
      </p:sp>
      <p:pic>
        <p:nvPicPr>
          <p:cNvPr id="5" name="Picture 2" descr="Null Charles MAILLOT (1819-ben született Párizsban) Kilátás a Carré szalonra a Louvre Canvasban Hau…">
            <a:extLst>
              <a:ext uri="{FF2B5EF4-FFF2-40B4-BE49-F238E27FC236}">
                <a16:creationId xmlns:a16="http://schemas.microsoft.com/office/drawing/2014/main" xmlns="" id="{147E09FA-B33C-4939-A1DE-B0AD6A218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3534" y="316604"/>
            <a:ext cx="6774542" cy="5103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73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ép ">
            <a:extLst>
              <a:ext uri="{FF2B5EF4-FFF2-40B4-BE49-F238E27FC236}">
                <a16:creationId xmlns:a16="http://schemas.microsoft.com/office/drawing/2014/main" xmlns="" id="{F5F702A6-8F5A-4E20-8D03-807277C0D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614" y="110893"/>
            <a:ext cx="9719288" cy="6636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xmlns="" id="{477DB527-EC79-4ED0-8A72-F98BC066B9DC}"/>
              </a:ext>
            </a:extLst>
          </p:cNvPr>
          <p:cNvSpPr/>
          <p:nvPr/>
        </p:nvSpPr>
        <p:spPr>
          <a:xfrm>
            <a:off x="10044113" y="140083"/>
            <a:ext cx="2147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i="0" dirty="0">
                <a:effectLst/>
                <a:latin typeface="Georgia" panose="02040502050405020303" pitchFamily="18" charset="0"/>
              </a:rPr>
              <a:t>A </a:t>
            </a:r>
            <a:r>
              <a:rPr lang="hu-HU" b="1" i="1" dirty="0">
                <a:effectLst/>
                <a:latin typeface="Georgia" panose="02040502050405020303" pitchFamily="18" charset="0"/>
              </a:rPr>
              <a:t>Medúza tutaja</a:t>
            </a:r>
            <a:r>
              <a:rPr lang="hu-HU" b="0" i="0" dirty="0">
                <a:effectLst/>
                <a:latin typeface="Georgia" panose="02040502050405020303" pitchFamily="18" charset="0"/>
              </a:rPr>
              <a:t> </a:t>
            </a:r>
          </a:p>
          <a:p>
            <a:pPr algn="ctr"/>
            <a:r>
              <a:rPr lang="hu-HU" b="0" i="0" dirty="0">
                <a:solidFill>
                  <a:srgbClr val="6E7677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hu-HU" b="0" i="0" dirty="0">
                <a:effectLst/>
                <a:latin typeface="Georgia" panose="02040502050405020303" pitchFamily="18" charset="0"/>
              </a:rPr>
              <a:t>1818–1919</a:t>
            </a:r>
          </a:p>
          <a:p>
            <a:pPr algn="ctr"/>
            <a:r>
              <a:rPr lang="hu-HU" b="0" i="0" dirty="0">
                <a:effectLst/>
                <a:latin typeface="Georgia" panose="02040502050405020303" pitchFamily="18" charset="0"/>
              </a:rPr>
              <a:t>olaj, vászon, </a:t>
            </a:r>
          </a:p>
          <a:p>
            <a:pPr algn="ctr"/>
            <a:r>
              <a:rPr lang="hu-HU" b="0" i="0" dirty="0">
                <a:effectLst/>
                <a:latin typeface="Georgia" panose="02040502050405020303" pitchFamily="18" charset="0"/>
              </a:rPr>
              <a:t>4,91 x 7,16 m </a:t>
            </a:r>
          </a:p>
          <a:p>
            <a:pPr algn="ctr"/>
            <a:r>
              <a:rPr lang="hu-HU" b="0" i="0" dirty="0">
                <a:effectLst/>
                <a:latin typeface="Georgia" panose="02040502050405020303" pitchFamily="18" charset="0"/>
              </a:rPr>
              <a:t>Louvre, Párizs</a:t>
            </a:r>
            <a:endParaRPr lang="hu-H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8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ép ">
            <a:extLst>
              <a:ext uri="{FF2B5EF4-FFF2-40B4-BE49-F238E27FC236}">
                <a16:creationId xmlns:a16="http://schemas.microsoft.com/office/drawing/2014/main" xmlns="" id="{DA91B1AF-2450-49C3-B0D5-E036D55FE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7E442AA4-81F0-441B-9940-0F8FBB4C51E5}"/>
              </a:ext>
            </a:extLst>
          </p:cNvPr>
          <p:cNvSpPr txBox="1"/>
          <p:nvPr/>
        </p:nvSpPr>
        <p:spPr>
          <a:xfrm>
            <a:off x="9334919" y="285970"/>
            <a:ext cx="27231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Georgia" panose="02040502050405020303" pitchFamily="18" charset="0"/>
              </a:rPr>
              <a:t>Jacques-Louis David:</a:t>
            </a:r>
          </a:p>
          <a:p>
            <a:pPr algn="ctr"/>
            <a:r>
              <a:rPr lang="hu-HU" b="1" i="1" dirty="0" err="1">
                <a:latin typeface="Georgia" panose="02040502050405020303" pitchFamily="18" charset="0"/>
              </a:rPr>
              <a:t>Leonidas</a:t>
            </a:r>
            <a:r>
              <a:rPr lang="hu-HU" b="1" i="1" dirty="0">
                <a:latin typeface="Georgia" panose="02040502050405020303" pitchFamily="18" charset="0"/>
              </a:rPr>
              <a:t> </a:t>
            </a:r>
            <a:r>
              <a:rPr lang="hu-HU" b="1" i="1" dirty="0" err="1">
                <a:latin typeface="Georgia" panose="02040502050405020303" pitchFamily="18" charset="0"/>
              </a:rPr>
              <a:t>Thermopyle</a:t>
            </a:r>
            <a:r>
              <a:rPr lang="hu-HU" b="1" i="1" dirty="0">
                <a:latin typeface="Georgia" panose="02040502050405020303" pitchFamily="18" charset="0"/>
              </a:rPr>
              <a:t>-nél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1814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olaj, vászon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392 x 533 cm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xmlns="" id="{74967760-8F3A-4468-A430-062E8F8B8E69}"/>
              </a:ext>
            </a:extLst>
          </p:cNvPr>
          <p:cNvSpPr/>
          <p:nvPr/>
        </p:nvSpPr>
        <p:spPr>
          <a:xfrm>
            <a:off x="9415305" y="5617923"/>
            <a:ext cx="2512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latin typeface="Georgia" panose="02040502050405020303" pitchFamily="18" charset="0"/>
              </a:rPr>
              <a:t>„Itt nyugszunk. Vándor, vidd hírül a spártaiaknak: megcselekedtük, amit megkövetelt a haza.” </a:t>
            </a:r>
          </a:p>
        </p:txBody>
      </p:sp>
    </p:spTree>
    <p:extLst>
      <p:ext uri="{BB962C8B-B14F-4D97-AF65-F5344CB8AC3E}">
        <p14:creationId xmlns:p14="http://schemas.microsoft.com/office/powerpoint/2010/main" val="15353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1C875A72-A2C6-416D-8637-3892605607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19" y="101018"/>
            <a:ext cx="4437309" cy="6655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AutoShape 2" descr="Théodore Géricault. &quot;Medusa&quot; tutaj. IX. töredék">
            <a:extLst>
              <a:ext uri="{FF2B5EF4-FFF2-40B4-BE49-F238E27FC236}">
                <a16:creationId xmlns:a16="http://schemas.microsoft.com/office/drawing/2014/main" xmlns="" id="{A28ECF0E-B8B5-41D7-B561-F187A281E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6" descr="Théodore Géricault. &quot;Medusa&quot; tutaj. IX. töredék">
            <a:extLst>
              <a:ext uri="{FF2B5EF4-FFF2-40B4-BE49-F238E27FC236}">
                <a16:creationId xmlns:a16="http://schemas.microsoft.com/office/drawing/2014/main" xmlns="" id="{FBEF3D72-CA4A-4FD7-81F9-77CFEF5135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Picture 4" descr="Részletek a Medúza tutajról, Theodore Gericault">
            <a:extLst>
              <a:ext uri="{FF2B5EF4-FFF2-40B4-BE49-F238E27FC236}">
                <a16:creationId xmlns:a16="http://schemas.microsoft.com/office/drawing/2014/main" xmlns="" id="{5AE3DE41-C1C3-4317-9A69-62054D4D0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"/>
          <a:stretch/>
        </p:blipFill>
        <p:spPr bwMode="auto">
          <a:xfrm>
            <a:off x="4790115" y="461819"/>
            <a:ext cx="4437309" cy="266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90BA6A9A-0E97-457B-B287-FDE0CFC6C656}"/>
              </a:ext>
            </a:extLst>
          </p:cNvPr>
          <p:cNvSpPr txBox="1"/>
          <p:nvPr/>
        </p:nvSpPr>
        <p:spPr>
          <a:xfrm>
            <a:off x="6154723" y="6374405"/>
            <a:ext cx="443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>
                <a:latin typeface="Georgia" panose="02040502050405020303" pitchFamily="18" charset="0"/>
              </a:rPr>
              <a:t>Részletek A Medúza tutaja c. műből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7312F765-A946-45B0-96BD-7AA6BDE25C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115" y="3339131"/>
            <a:ext cx="4437309" cy="2958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https://blogger.googleusercontent.com/img/b/R29vZ2xl/AVvXsEhrFS8lthO3E1S4nXd2Gt19GdOhuCqo7G-j_qwD_y7IWw7NHdFf23_WBrjpMlUIYTPsIM4wc5iOQR86M70h2cIwgqFTUFlyNiaOjToKM5Iuqw4-Sa3KSxMiZxWfCh953lC1LSgXu5eWh1E/s320/GericaultRaftoftheMedusadetail2.jpg">
            <a:extLst>
              <a:ext uri="{FF2B5EF4-FFF2-40B4-BE49-F238E27FC236}">
                <a16:creationId xmlns:a16="http://schemas.microsoft.com/office/drawing/2014/main" xmlns="" id="{6B940CA1-A8B7-46B0-B43A-299B8A90EC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0"/>
          <a:stretch/>
        </p:blipFill>
        <p:spPr bwMode="auto">
          <a:xfrm>
            <a:off x="9585617" y="221469"/>
            <a:ext cx="2223083" cy="1991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https://m.media-amazon.com/images/I/915bFxCowNL._SL1500_.jpg">
            <a:extLst>
              <a:ext uri="{FF2B5EF4-FFF2-40B4-BE49-F238E27FC236}">
                <a16:creationId xmlns:a16="http://schemas.microsoft.com/office/drawing/2014/main" xmlns="" id="{FA786D6F-8C66-4539-B317-A2DB9C704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57365" y="2699175"/>
            <a:ext cx="2734635" cy="34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2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xmlns="" id="{2F851AEC-3E7E-4DA2-A675-82C3E7A09A07}"/>
              </a:ext>
            </a:extLst>
          </p:cNvPr>
          <p:cNvSpPr/>
          <p:nvPr/>
        </p:nvSpPr>
        <p:spPr>
          <a:xfrm>
            <a:off x="428625" y="432911"/>
            <a:ext cx="26003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i="1" dirty="0">
              <a:latin typeface="Georgia" panose="02040502050405020303" pitchFamily="18" charset="0"/>
            </a:endParaRPr>
          </a:p>
          <a:p>
            <a:pPr algn="ctr"/>
            <a:r>
              <a:rPr lang="hu-HU" b="1" i="1" dirty="0">
                <a:latin typeface="Georgia" panose="02040502050405020303" pitchFamily="18" charset="0"/>
              </a:rPr>
              <a:t>A meszeskemence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1822-23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Olaj, vászon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50 x 61 cm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Louvre, Párizs</a:t>
            </a:r>
          </a:p>
          <a:p>
            <a:pPr algn="ctr"/>
            <a:endParaRPr lang="hu-HU" dirty="0">
              <a:latin typeface="Georgia" panose="02040502050405020303" pitchFamily="18" charset="0"/>
            </a:endParaRPr>
          </a:p>
        </p:txBody>
      </p:sp>
      <p:pic>
        <p:nvPicPr>
          <p:cNvPr id="6146" name="Picture 2" descr="Gipszkemence   Theodore Gericault">
            <a:extLst>
              <a:ext uri="{FF2B5EF4-FFF2-40B4-BE49-F238E27FC236}">
                <a16:creationId xmlns:a16="http://schemas.microsoft.com/office/drawing/2014/main" xmlns="" id="{0539C7ED-F74C-4C5A-8062-F7004498F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75" y="381000"/>
            <a:ext cx="7429500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8376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e/ea/The_Melancholic_Man_-_Th%C3%A9odore_G%C3%A9ricault.jpg">
            <a:extLst>
              <a:ext uri="{FF2B5EF4-FFF2-40B4-BE49-F238E27FC236}">
                <a16:creationId xmlns:a16="http://schemas.microsoft.com/office/drawing/2014/main" xmlns="" id="{4698AFD2-52E4-4437-AA91-50F50203D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8825" y="31964"/>
            <a:ext cx="5033175" cy="6773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8020A3A2-7818-43E4-B935-D5DB99351206}"/>
              </a:ext>
            </a:extLst>
          </p:cNvPr>
          <p:cNvSpPr txBox="1"/>
          <p:nvPr/>
        </p:nvSpPr>
        <p:spPr>
          <a:xfrm>
            <a:off x="5562599" y="4944694"/>
            <a:ext cx="15429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i="1" dirty="0">
                <a:latin typeface="Georgia" panose="02040502050405020303" pitchFamily="18" charset="0"/>
              </a:rPr>
              <a:t>A melankolikus</a:t>
            </a:r>
          </a:p>
          <a:p>
            <a:pPr algn="ctr"/>
            <a:r>
              <a:rPr lang="hu-HU" sz="1400" dirty="0">
                <a:latin typeface="Georgia" panose="02040502050405020303" pitchFamily="18" charset="0"/>
              </a:rPr>
              <a:t>1821-23</a:t>
            </a:r>
          </a:p>
          <a:p>
            <a:pPr algn="ctr"/>
            <a:endParaRPr lang="hu-HU" sz="1400" dirty="0">
              <a:latin typeface="Georgia" panose="02040502050405020303" pitchFamily="18" charset="0"/>
            </a:endParaRPr>
          </a:p>
          <a:p>
            <a:pPr algn="ctr"/>
            <a:endParaRPr lang="hu-HU" sz="1400" dirty="0">
              <a:latin typeface="Georgia" panose="02040502050405020303" pitchFamily="18" charset="0"/>
            </a:endParaRPr>
          </a:p>
          <a:p>
            <a:pPr algn="ctr"/>
            <a:r>
              <a:rPr lang="hu-HU" sz="1400" dirty="0" err="1">
                <a:latin typeface="Georgia" panose="02040502050405020303" pitchFamily="18" charset="0"/>
              </a:rPr>
              <a:t>Emilia-Romagna</a:t>
            </a:r>
            <a:r>
              <a:rPr lang="hu-HU" sz="1400" dirty="0">
                <a:latin typeface="Georgia" panose="02040502050405020303" pitchFamily="18" charset="0"/>
              </a:rPr>
              <a:t>, Ravenna</a:t>
            </a:r>
          </a:p>
        </p:txBody>
      </p:sp>
      <p:pic>
        <p:nvPicPr>
          <p:cNvPr id="7170" name="Picture 2" descr="gericaultenvy">
            <a:extLst>
              <a:ext uri="{FF2B5EF4-FFF2-40B4-BE49-F238E27FC236}">
                <a16:creationId xmlns:a16="http://schemas.microsoft.com/office/drawing/2014/main" xmlns="" id="{87AEE5B0-9FA7-407B-A135-637D0FB27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21" y="39608"/>
            <a:ext cx="5478479" cy="6773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xmlns="" id="{DBF0634F-17F9-41F0-9A2C-4D69EFB20C60}"/>
              </a:ext>
            </a:extLst>
          </p:cNvPr>
          <p:cNvSpPr/>
          <p:nvPr/>
        </p:nvSpPr>
        <p:spPr>
          <a:xfrm>
            <a:off x="5427677" y="276803"/>
            <a:ext cx="18036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b="1" i="1" dirty="0">
                <a:solidFill>
                  <a:srgbClr val="3D3E40"/>
                </a:solidFill>
                <a:latin typeface="Georgia" panose="02040502050405020303" pitchFamily="18" charset="0"/>
              </a:rPr>
              <a:t>Az irigység monomániája</a:t>
            </a:r>
          </a:p>
          <a:p>
            <a:pPr algn="ctr"/>
            <a:r>
              <a:rPr lang="hu-HU" sz="1400" b="1" i="1" dirty="0">
                <a:solidFill>
                  <a:srgbClr val="3D3E40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hu-HU" sz="1400" i="1" dirty="0">
                <a:solidFill>
                  <a:srgbClr val="3D3E40"/>
                </a:solidFill>
                <a:latin typeface="Georgia" panose="02040502050405020303" pitchFamily="18" charset="0"/>
              </a:rPr>
              <a:t>(A hiéna)</a:t>
            </a:r>
          </a:p>
          <a:p>
            <a:pPr algn="ctr"/>
            <a:r>
              <a:rPr lang="hu-HU" sz="1400" dirty="0">
                <a:solidFill>
                  <a:srgbClr val="3D3E40"/>
                </a:solidFill>
                <a:latin typeface="Georgia" panose="02040502050405020303" pitchFamily="18" charset="0"/>
              </a:rPr>
              <a:t> 1821-23 körül</a:t>
            </a:r>
            <a:endParaRPr lang="hu-H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3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0799E767-DA8B-4BDA-880A-0012627F0D1B}"/>
              </a:ext>
            </a:extLst>
          </p:cNvPr>
          <p:cNvSpPr txBox="1"/>
          <p:nvPr/>
        </p:nvSpPr>
        <p:spPr>
          <a:xfrm>
            <a:off x="8447714" y="847289"/>
            <a:ext cx="3556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latin typeface="Georgia" panose="02040502050405020303" pitchFamily="18" charset="0"/>
              </a:rPr>
              <a:t>Végtag- tanulmányok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1818</a:t>
            </a:r>
            <a:br>
              <a:rPr lang="hu-HU" dirty="0">
                <a:latin typeface="Georgia" panose="02040502050405020303" pitchFamily="18" charset="0"/>
              </a:rPr>
            </a:br>
            <a:r>
              <a:rPr lang="hu-HU" dirty="0">
                <a:latin typeface="Georgia" panose="02040502050405020303" pitchFamily="18" charset="0"/>
              </a:rPr>
              <a:t>54 x 64 cm</a:t>
            </a:r>
            <a:br>
              <a:rPr lang="hu-HU" dirty="0">
                <a:latin typeface="Georgia" panose="02040502050405020303" pitchFamily="18" charset="0"/>
              </a:rPr>
            </a:br>
            <a:r>
              <a:rPr lang="hu-HU" dirty="0">
                <a:latin typeface="Georgia" panose="02040502050405020303" pitchFamily="18" charset="0"/>
              </a:rPr>
              <a:t>Olaj, vászon</a:t>
            </a:r>
            <a:br>
              <a:rPr lang="hu-HU" dirty="0">
                <a:latin typeface="Georgia" panose="02040502050405020303" pitchFamily="18" charset="0"/>
              </a:rPr>
            </a:br>
            <a:r>
              <a:rPr lang="hu-HU" dirty="0" err="1"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Musée</a:t>
            </a:r>
            <a:r>
              <a:rPr lang="hu-HU" dirty="0"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hu-HU" dirty="0" err="1"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Fabre</a:t>
            </a:r>
            <a:r>
              <a:rPr lang="hu-HU" dirty="0"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</a:t>
            </a:r>
            <a:r>
              <a:rPr lang="hu-HU" dirty="0" err="1"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Montpellier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4" name="Picture 2" descr="Théodore Géricault: Tanulmány - lábak és kezek (1818-19)">
            <a:extLst>
              <a:ext uri="{FF2B5EF4-FFF2-40B4-BE49-F238E27FC236}">
                <a16:creationId xmlns:a16="http://schemas.microsoft.com/office/drawing/2014/main" xmlns="" id="{D56737DE-09B3-4B45-9C8D-1039CE9BE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0738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35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2048C02D-C7C9-4A13-9119-06820C3585C3}"/>
              </a:ext>
            </a:extLst>
          </p:cNvPr>
          <p:cNvSpPr txBox="1"/>
          <p:nvPr/>
        </p:nvSpPr>
        <p:spPr>
          <a:xfrm>
            <a:off x="542611" y="773723"/>
            <a:ext cx="25120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latin typeface="Georgia" panose="02040502050405020303" pitchFamily="18" charset="0"/>
              </a:rPr>
              <a:t>Tengeri táj halászokkal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1820-21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Olaj, vászon</a:t>
            </a:r>
          </a:p>
          <a:p>
            <a:pPr algn="ctr"/>
            <a:r>
              <a:rPr lang="en-US" dirty="0">
                <a:latin typeface="Georgia" panose="02040502050405020303" pitchFamily="18" charset="0"/>
              </a:rPr>
              <a:t>Museum of Art and History, </a:t>
            </a:r>
            <a:r>
              <a:rPr lang="en-US" dirty="0" err="1">
                <a:latin typeface="Georgia" panose="02040502050405020303" pitchFamily="18" charset="0"/>
              </a:rPr>
              <a:t>Genf</a:t>
            </a:r>
            <a:r>
              <a:rPr lang="en-US" dirty="0">
                <a:latin typeface="Georgia" panose="02040502050405020303" pitchFamily="18" charset="0"/>
              </a:rPr>
              <a:t>.</a:t>
            </a:r>
            <a:endParaRPr lang="hu-HU" dirty="0">
              <a:latin typeface="Georgia" panose="02040502050405020303" pitchFamily="18" charset="0"/>
            </a:endParaRPr>
          </a:p>
          <a:p>
            <a:endParaRPr lang="hu-HU" dirty="0"/>
          </a:p>
        </p:txBody>
      </p:sp>
      <p:pic>
        <p:nvPicPr>
          <p:cNvPr id="4" name="Picture 4" descr="https://upload.wikimedia.org/wikipedia/commons/thumb/6/69/G%C3%A9ricault_-_Marine._Paysage_de_bord_de_mer_avec_p%C3%AAcheurs%2C_1822_%28ou_1823%29%2C_BA_2007-0014.jpeg/1024px-G%C3%A9ricault_-_Marine._Paysage_de_bord_de_mer_avec_p%C3%AAcheurs%2C_1822_%28ou_1823%29%2C_BA_2007-0014.jpeg">
            <a:extLst>
              <a:ext uri="{FF2B5EF4-FFF2-40B4-BE49-F238E27FC236}">
                <a16:creationId xmlns:a16="http://schemas.microsoft.com/office/drawing/2014/main" xmlns="" id="{D1B02E56-5783-4BD1-95D5-C25A789B7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0650" y="0"/>
            <a:ext cx="8261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orace Vernet: Jean-Louis-André-Théodore Gericault, 1822 körül">
            <a:extLst>
              <a:ext uri="{FF2B5EF4-FFF2-40B4-BE49-F238E27FC236}">
                <a16:creationId xmlns:a16="http://schemas.microsoft.com/office/drawing/2014/main" xmlns="" id="{BC649114-481D-4CD0-BE24-867C4E7CB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68" y="113251"/>
            <a:ext cx="5381951" cy="6631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BCFB12A0-3479-43F0-8F34-125583F51365}"/>
              </a:ext>
            </a:extLst>
          </p:cNvPr>
          <p:cNvSpPr txBox="1"/>
          <p:nvPr/>
        </p:nvSpPr>
        <p:spPr>
          <a:xfrm>
            <a:off x="6325299" y="234892"/>
            <a:ext cx="4504888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i="1" dirty="0">
                <a:solidFill>
                  <a:srgbClr val="000000"/>
                </a:solidFill>
                <a:latin typeface="Georgia" panose="02040502050405020303" pitchFamily="18" charset="0"/>
              </a:rPr>
              <a:t>Jean-Louis-André-Théodore Gericault</a:t>
            </a:r>
            <a:endParaRPr lang="hu-HU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hu-HU" dirty="0" err="1">
                <a:solidFill>
                  <a:srgbClr val="000000"/>
                </a:solidFill>
                <a:latin typeface="Georgia" panose="02040502050405020303" pitchFamily="18" charset="0"/>
              </a:rPr>
              <a:t>Rouen</a:t>
            </a:r>
            <a:r>
              <a:rPr lang="hu-HU" dirty="0">
                <a:solidFill>
                  <a:srgbClr val="000000"/>
                </a:solidFill>
                <a:latin typeface="Georgia" panose="02040502050405020303" pitchFamily="18" charset="0"/>
              </a:rPr>
              <a:t> 1791  -  Párizs 1824</a:t>
            </a:r>
          </a:p>
          <a:p>
            <a:pPr algn="ctr"/>
            <a:endParaRPr lang="hu-HU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endParaRPr lang="hu-HU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endParaRPr lang="hu-HU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endParaRPr lang="hu-HU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endParaRPr lang="hu-HU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endParaRPr lang="hu-HU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fr-FR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endParaRPr lang="hu-HU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endParaRPr lang="hu-HU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endParaRPr lang="hu-HU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endParaRPr lang="hu-HU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endParaRPr lang="hu-HU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endParaRPr lang="hu-HU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fr-FR" dirty="0">
                <a:solidFill>
                  <a:srgbClr val="000000"/>
                </a:solidFill>
                <a:latin typeface="Georgia" panose="02040502050405020303" pitchFamily="18" charset="0"/>
              </a:rPr>
              <a:t>Horace Vernet</a:t>
            </a:r>
            <a:r>
              <a:rPr lang="hu-HU" dirty="0">
                <a:solidFill>
                  <a:srgbClr val="000000"/>
                </a:solidFill>
                <a:latin typeface="Georgia" panose="02040502050405020303" pitchFamily="18" charset="0"/>
              </a:rPr>
              <a:t> festménye</a:t>
            </a:r>
            <a:r>
              <a:rPr lang="fr-FR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endParaRPr lang="hu-HU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fr-FR" dirty="0">
                <a:solidFill>
                  <a:srgbClr val="000000"/>
                </a:solidFill>
                <a:latin typeface="Georgia" panose="02040502050405020303" pitchFamily="18" charset="0"/>
              </a:rPr>
              <a:t>1822 körül</a:t>
            </a:r>
            <a:endParaRPr lang="hu-HU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3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D283D6A3-F4CA-4024-996A-A041958206F7}"/>
              </a:ext>
            </a:extLst>
          </p:cNvPr>
          <p:cNvSpPr txBox="1"/>
          <p:nvPr/>
        </p:nvSpPr>
        <p:spPr>
          <a:xfrm>
            <a:off x="605405" y="578840"/>
            <a:ext cx="10981189" cy="55399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hu-HU" sz="3200" i="1" dirty="0">
              <a:latin typeface="Georgia" panose="02040502050405020303" pitchFamily="18" charset="0"/>
            </a:endParaRPr>
          </a:p>
          <a:p>
            <a:pPr algn="ctr"/>
            <a:endParaRPr lang="hu-HU" sz="3200" i="1" dirty="0">
              <a:latin typeface="Georgia" panose="02040502050405020303" pitchFamily="18" charset="0"/>
            </a:endParaRPr>
          </a:p>
          <a:p>
            <a:pPr algn="ctr"/>
            <a:endParaRPr lang="hu-HU" sz="3200" i="1" dirty="0">
              <a:latin typeface="Georgia" panose="02040502050405020303" pitchFamily="18" charset="0"/>
            </a:endParaRPr>
          </a:p>
          <a:p>
            <a:pPr algn="ctr"/>
            <a:endParaRPr lang="hu-HU" sz="3200" i="1" dirty="0">
              <a:latin typeface="Georgia" panose="02040502050405020303" pitchFamily="18" charset="0"/>
            </a:endParaRPr>
          </a:p>
          <a:p>
            <a:pPr algn="ctr"/>
            <a:r>
              <a:rPr lang="hu-HU" sz="3200" i="1" dirty="0">
                <a:latin typeface="Georgia" panose="02040502050405020303" pitchFamily="18" charset="0"/>
              </a:rPr>
              <a:t>Köszönöm a figyelmeteket!</a:t>
            </a:r>
          </a:p>
          <a:p>
            <a:pPr algn="ctr"/>
            <a:endParaRPr lang="hu-HU" sz="3200" i="1" dirty="0">
              <a:latin typeface="Georgia" panose="02040502050405020303" pitchFamily="18" charset="0"/>
            </a:endParaRP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										</a:t>
            </a:r>
            <a:r>
              <a:rPr lang="hu-HU" i="1" dirty="0">
                <a:latin typeface="Georgia" panose="02040502050405020303" pitchFamily="18" charset="0"/>
              </a:rPr>
              <a:t>JK. 2024.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651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odore Gericault l' assomption de la vierge">
            <a:extLst>
              <a:ext uri="{FF2B5EF4-FFF2-40B4-BE49-F238E27FC236}">
                <a16:creationId xmlns:a16="http://schemas.microsoft.com/office/drawing/2014/main" xmlns="" id="{3065B1C0-64EB-494A-8BBE-6C0B47CAE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7494" y="1772338"/>
            <a:ext cx="3985115" cy="4911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xmlns="" id="{D1EE7FE9-0FE0-41A9-A3E3-A8752B8FC4F7}"/>
              </a:ext>
            </a:extLst>
          </p:cNvPr>
          <p:cNvSpPr/>
          <p:nvPr/>
        </p:nvSpPr>
        <p:spPr>
          <a:xfrm>
            <a:off x="8644854" y="109057"/>
            <a:ext cx="283967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i="1" dirty="0">
                <a:latin typeface="Georgia" panose="02040502050405020303" pitchFamily="18" charset="0"/>
              </a:rPr>
              <a:t>Mária mennybemenetele </a:t>
            </a:r>
          </a:p>
          <a:p>
            <a:pPr algn="ctr"/>
            <a:r>
              <a:rPr lang="hu-HU" sz="1400" dirty="0">
                <a:latin typeface="Georgia" panose="02040502050405020303" pitchFamily="18" charset="0"/>
              </a:rPr>
              <a:t>1808 és 1812 között</a:t>
            </a:r>
          </a:p>
          <a:p>
            <a:pPr algn="ctr"/>
            <a:r>
              <a:rPr lang="hu-HU" sz="1400" dirty="0">
                <a:latin typeface="Georgia" panose="02040502050405020303" pitchFamily="18" charset="0"/>
              </a:rPr>
              <a:t>Olaj, vászon</a:t>
            </a:r>
          </a:p>
          <a:p>
            <a:pPr algn="ctr"/>
            <a:r>
              <a:rPr lang="hu-HU" sz="1400" dirty="0">
                <a:latin typeface="Georgia" panose="02040502050405020303" pitchFamily="18" charset="0"/>
              </a:rPr>
              <a:t> 67 x 55,5 cm</a:t>
            </a:r>
          </a:p>
          <a:p>
            <a:pPr algn="ctr"/>
            <a:r>
              <a:rPr lang="hu-HU" sz="1400" dirty="0">
                <a:latin typeface="Georgia" panose="02040502050405020303" pitchFamily="18" charset="0"/>
              </a:rPr>
              <a:t> </a:t>
            </a:r>
            <a:r>
              <a:rPr lang="hu-HU" sz="1400" dirty="0" err="1">
                <a:latin typeface="Georgia" panose="02040502050405020303" pitchFamily="18" charset="0"/>
              </a:rPr>
              <a:t>Kunsthalle</a:t>
            </a:r>
            <a:r>
              <a:rPr lang="hu-HU" sz="1400" dirty="0">
                <a:latin typeface="Georgia" panose="02040502050405020303" pitchFamily="18" charset="0"/>
              </a:rPr>
              <a:t>, Bréma</a:t>
            </a:r>
          </a:p>
        </p:txBody>
      </p:sp>
      <p:pic>
        <p:nvPicPr>
          <p:cNvPr id="4" name="Picture 2" descr="https://upload.wikimedia.org/wikipedia/commons/4/4a/Th%C3%A9odore_g%C3%A9ricault%2C_la_giustizia_e_la_vendetta_divina_perseguitano_il_crimine%2C_1810-12_ca%2C_studio.jpg">
            <a:extLst>
              <a:ext uri="{FF2B5EF4-FFF2-40B4-BE49-F238E27FC236}">
                <a16:creationId xmlns:a16="http://schemas.microsoft.com/office/drawing/2014/main" xmlns="" id="{0AFB4069-0D6E-4BCC-8A42-00377C4C7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1" y="0"/>
            <a:ext cx="6849132" cy="564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xmlns="" id="{63E2147F-4559-49FD-988E-F5B360C156AE}"/>
              </a:ext>
            </a:extLst>
          </p:cNvPr>
          <p:cNvSpPr/>
          <p:nvPr/>
        </p:nvSpPr>
        <p:spPr>
          <a:xfrm>
            <a:off x="85771" y="5391430"/>
            <a:ext cx="68491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i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hu-HU" b="1" i="1" dirty="0">
                <a:solidFill>
                  <a:srgbClr val="000000"/>
                </a:solidFill>
                <a:latin typeface="Georgia" panose="02040502050405020303" pitchFamily="18" charset="0"/>
              </a:rPr>
              <a:t>Isteni igazságszolgáltatás </a:t>
            </a:r>
            <a:r>
              <a:rPr lang="hu-HU" i="1" dirty="0">
                <a:solidFill>
                  <a:srgbClr val="000000"/>
                </a:solidFill>
                <a:latin typeface="Georgia" panose="02040502050405020303" pitchFamily="18" charset="0"/>
              </a:rPr>
              <a:t>(Proudhon után)</a:t>
            </a:r>
          </a:p>
          <a:p>
            <a:pPr algn="ctr"/>
            <a:r>
              <a:rPr lang="hu-HU" sz="1400" dirty="0">
                <a:solidFill>
                  <a:srgbClr val="000000"/>
                </a:solidFill>
                <a:latin typeface="Georgia" panose="02040502050405020303" pitchFamily="18" charset="0"/>
              </a:rPr>
              <a:t>1810-1812Olaj, vászon</a:t>
            </a:r>
          </a:p>
          <a:p>
            <a:pPr algn="ctr"/>
            <a:r>
              <a:rPr lang="hu-HU" sz="1400" dirty="0">
                <a:solidFill>
                  <a:srgbClr val="000000"/>
                </a:solidFill>
                <a:latin typeface="Georgia" panose="02040502050405020303" pitchFamily="18" charset="0"/>
              </a:rPr>
              <a:t>37 x 45,5 cm</a:t>
            </a:r>
          </a:p>
          <a:p>
            <a:pPr algn="ctr"/>
            <a:r>
              <a:rPr lang="hu-HU" sz="1400" dirty="0">
                <a:solidFill>
                  <a:srgbClr val="000000"/>
                </a:solidFill>
                <a:latin typeface="Georgia" panose="02040502050405020303" pitchFamily="18" charset="0"/>
              </a:rPr>
              <a:t>Louvre, Párizs</a:t>
            </a:r>
          </a:p>
        </p:txBody>
      </p:sp>
    </p:spTree>
    <p:extLst>
      <p:ext uri="{BB962C8B-B14F-4D97-AF65-F5344CB8AC3E}">
        <p14:creationId xmlns:p14="http://schemas.microsoft.com/office/powerpoint/2010/main" val="29644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ricaultcharginchasseur">
            <a:extLst>
              <a:ext uri="{FF2B5EF4-FFF2-40B4-BE49-F238E27FC236}">
                <a16:creationId xmlns:a16="http://schemas.microsoft.com/office/drawing/2014/main" xmlns="" id="{12A6150C-6F0A-422E-BE75-7782BE62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93" y="41611"/>
            <a:ext cx="4997583" cy="6522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xmlns="" id="{D2D630DE-2A16-4DE1-A499-829640F3B231}"/>
              </a:ext>
            </a:extLst>
          </p:cNvPr>
          <p:cNvSpPr/>
          <p:nvPr/>
        </p:nvSpPr>
        <p:spPr>
          <a:xfrm>
            <a:off x="5120722" y="174762"/>
            <a:ext cx="17597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i="1" dirty="0">
                <a:latin typeface="Georgia" panose="02040502050405020303" pitchFamily="18" charset="0"/>
              </a:rPr>
              <a:t>A Császári Gárda lovastisztje</a:t>
            </a:r>
            <a:r>
              <a:rPr lang="hu-HU" dirty="0">
                <a:latin typeface="Georgia" panose="02040502050405020303" pitchFamily="18" charset="0"/>
              </a:rPr>
              <a:t>,</a:t>
            </a:r>
          </a:p>
          <a:p>
            <a:pPr algn="ctr"/>
            <a:r>
              <a:rPr lang="fr-FR" dirty="0">
                <a:latin typeface="Georgia" panose="02040502050405020303" pitchFamily="18" charset="0"/>
              </a:rPr>
              <a:t>1812</a:t>
            </a:r>
            <a:endParaRPr lang="hu-HU" dirty="0">
              <a:latin typeface="Georgia" panose="02040502050405020303" pitchFamily="18" charset="0"/>
            </a:endParaRPr>
          </a:p>
          <a:p>
            <a:pPr algn="ctr"/>
            <a:r>
              <a:rPr lang="hu-HU" dirty="0">
                <a:latin typeface="Georgia" panose="02040502050405020303" pitchFamily="18" charset="0"/>
              </a:rPr>
              <a:t>Olaj, vászon</a:t>
            </a:r>
            <a:r>
              <a:rPr lang="fr-FR" dirty="0">
                <a:latin typeface="Georgia" panose="02040502050405020303" pitchFamily="18" charset="0"/>
              </a:rPr>
              <a:t>, 349 x 266 cm, Louvre, P</a:t>
            </a:r>
            <a:r>
              <a:rPr lang="hu-HU" dirty="0">
                <a:latin typeface="Georgia" panose="02040502050405020303" pitchFamily="18" charset="0"/>
              </a:rPr>
              <a:t>á</a:t>
            </a:r>
            <a:r>
              <a:rPr lang="fr-FR" dirty="0">
                <a:latin typeface="Georgia" panose="02040502050405020303" pitchFamily="18" charset="0"/>
              </a:rPr>
              <a:t>ri</a:t>
            </a:r>
            <a:r>
              <a:rPr lang="hu-HU" dirty="0">
                <a:latin typeface="Georgia" panose="02040502050405020303" pitchFamily="18" charset="0"/>
              </a:rPr>
              <a:t>z</a:t>
            </a:r>
            <a:r>
              <a:rPr lang="fr-FR" dirty="0">
                <a:latin typeface="Georgia" panose="02040502050405020303" pitchFamily="18" charset="0"/>
              </a:rPr>
              <a:t>s</a:t>
            </a:r>
            <a:endParaRPr lang="hu-HU" dirty="0">
              <a:latin typeface="Georgia" panose="02040502050405020303" pitchFamily="18" charset="0"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xmlns="" id="{E51A74AB-1125-4728-A1D2-1AEEA325FF04}"/>
              </a:ext>
            </a:extLst>
          </p:cNvPr>
          <p:cNvSpPr/>
          <p:nvPr/>
        </p:nvSpPr>
        <p:spPr>
          <a:xfrm>
            <a:off x="5154568" y="4252191"/>
            <a:ext cx="17597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i="1" dirty="0">
                <a:latin typeface="Georgia" panose="02040502050405020303" pitchFamily="18" charset="0"/>
              </a:rPr>
              <a:t>Sebesült vértes  </a:t>
            </a:r>
          </a:p>
          <a:p>
            <a:pPr algn="ctr"/>
            <a:r>
              <a:rPr lang="hu-HU" dirty="0">
                <a:solidFill>
                  <a:srgbClr val="000000"/>
                </a:solidFill>
                <a:latin typeface="Georgia" panose="02040502050405020303" pitchFamily="18" charset="0"/>
              </a:rPr>
              <a:t>1814</a:t>
            </a:r>
          </a:p>
          <a:p>
            <a:pPr algn="ctr"/>
            <a:r>
              <a:rPr lang="hu-HU" dirty="0">
                <a:solidFill>
                  <a:srgbClr val="000000"/>
                </a:solidFill>
                <a:latin typeface="Georgia" panose="02040502050405020303" pitchFamily="18" charset="0"/>
              </a:rPr>
              <a:t>Olaj, vászon</a:t>
            </a:r>
          </a:p>
          <a:p>
            <a:pPr algn="ctr"/>
            <a:r>
              <a:rPr lang="hu-HU" dirty="0">
                <a:solidFill>
                  <a:srgbClr val="000000"/>
                </a:solidFill>
                <a:latin typeface="Georgia" panose="02040502050405020303" pitchFamily="18" charset="0"/>
              </a:rPr>
              <a:t>358 × 294 cm</a:t>
            </a:r>
          </a:p>
          <a:p>
            <a:pPr algn="ctr"/>
            <a:r>
              <a:rPr lang="hu-HU" dirty="0">
                <a:solidFill>
                  <a:srgbClr val="000000"/>
                </a:solidFill>
                <a:latin typeface="Georgia" panose="02040502050405020303" pitchFamily="18" charset="0"/>
              </a:rPr>
              <a:t>Louvre, Párizs</a:t>
            </a:r>
          </a:p>
        </p:txBody>
      </p:sp>
      <p:pic>
        <p:nvPicPr>
          <p:cNvPr id="8" name="Picture 2" descr="A Sebesült Cuirassier, 1814 alkotó: Theodore Gericault">
            <a:extLst>
              <a:ext uri="{FF2B5EF4-FFF2-40B4-BE49-F238E27FC236}">
                <a16:creationId xmlns:a16="http://schemas.microsoft.com/office/drawing/2014/main" xmlns="" id="{2862355D-D6E9-4FE6-93D3-C5446C816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5126" y="404395"/>
            <a:ext cx="5120723" cy="6270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315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rse Head, 1815">
            <a:extLst>
              <a:ext uri="{FF2B5EF4-FFF2-40B4-BE49-F238E27FC236}">
                <a16:creationId xmlns:a16="http://schemas.microsoft.com/office/drawing/2014/main" xmlns="" id="{57A57BE4-99EF-44FC-9B80-121D6CC8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31" y="67112"/>
            <a:ext cx="5505853" cy="6603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https://i.pinimg.com/564x/7b/d6/90/7bd690989fe698e51a2320eb031f4903.jpg">
            <a:extLst>
              <a:ext uri="{FF2B5EF4-FFF2-40B4-BE49-F238E27FC236}">
                <a16:creationId xmlns:a16="http://schemas.microsoft.com/office/drawing/2014/main" xmlns="" id="{66844D5A-B19E-4C97-B327-7903EAD87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9769" y="67112"/>
            <a:ext cx="5142800" cy="6603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621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D529C424-63D2-4443-AB16-D982F1E32161}"/>
              </a:ext>
            </a:extLst>
          </p:cNvPr>
          <p:cNvSpPr txBox="1"/>
          <p:nvPr/>
        </p:nvSpPr>
        <p:spPr>
          <a:xfrm>
            <a:off x="8984609" y="780176"/>
            <a:ext cx="189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latin typeface="Georgia" panose="02040502050405020303" pitchFamily="18" charset="0"/>
              </a:rPr>
              <a:t>21 ló Versailles-</a:t>
            </a:r>
            <a:r>
              <a:rPr lang="hu-HU" b="1" i="1" dirty="0" err="1">
                <a:latin typeface="Georgia" panose="02040502050405020303" pitchFamily="18" charset="0"/>
              </a:rPr>
              <a:t>ból</a:t>
            </a:r>
            <a:endParaRPr lang="hu-HU" b="1" i="1" dirty="0">
              <a:latin typeface="Georgia" panose="02040502050405020303" pitchFamily="18" charset="0"/>
            </a:endParaRPr>
          </a:p>
        </p:txBody>
      </p:sp>
      <p:pic>
        <p:nvPicPr>
          <p:cNvPr id="4" name="Picture 2" descr="https://media.mutualart.com/Images/2023_10/10/22/223242427/croupes-noailles-2IBZ8.Jpeg">
            <a:extLst>
              <a:ext uri="{FF2B5EF4-FFF2-40B4-BE49-F238E27FC236}">
                <a16:creationId xmlns:a16="http://schemas.microsoft.com/office/drawing/2014/main" xmlns="" id="{A6A1DC33-CDC0-4F9B-A04B-57D3DB41B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946" y="280201"/>
            <a:ext cx="7381875" cy="581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AutoShape 6" descr="Théodore Géricault. Horse racing">
            <a:extLst>
              <a:ext uri="{FF2B5EF4-FFF2-40B4-BE49-F238E27FC236}">
                <a16:creationId xmlns:a16="http://schemas.microsoft.com/office/drawing/2014/main" xmlns="" id="{289822F3-7F1B-4996-B511-4084CF14CD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A3C3EB39-8115-4871-8B25-FAAB09A90B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9988" y="2995700"/>
            <a:ext cx="4170066" cy="3082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74606370-3640-46F5-BB74-0A9621623CDF}"/>
              </a:ext>
            </a:extLst>
          </p:cNvPr>
          <p:cNvSpPr txBox="1"/>
          <p:nvPr/>
        </p:nvSpPr>
        <p:spPr>
          <a:xfrm>
            <a:off x="9355014" y="2502040"/>
            <a:ext cx="103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latin typeface="Georgia" panose="02040502050405020303" pitchFamily="18" charset="0"/>
              </a:rPr>
              <a:t>Rajt</a:t>
            </a:r>
          </a:p>
        </p:txBody>
      </p:sp>
    </p:spTree>
    <p:extLst>
      <p:ext uri="{BB962C8B-B14F-4D97-AF65-F5344CB8AC3E}">
        <p14:creationId xmlns:p14="http://schemas.microsoft.com/office/powerpoint/2010/main" val="27044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6DF3EB33-9E52-47CE-AD42-7345AC726FB8}"/>
              </a:ext>
            </a:extLst>
          </p:cNvPr>
          <p:cNvSpPr txBox="1"/>
          <p:nvPr/>
        </p:nvSpPr>
        <p:spPr>
          <a:xfrm>
            <a:off x="0" y="352338"/>
            <a:ext cx="2952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latin typeface="Georgia" panose="02040502050405020303" pitchFamily="18" charset="0"/>
              </a:rPr>
              <a:t>Lovas nélküli lóverseny Rómában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1817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Olaj, papír, vászon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44,9 x 59,5 cm</a:t>
            </a:r>
          </a:p>
          <a:p>
            <a:pPr algn="ctr"/>
            <a:r>
              <a:rPr lang="hu-HU" dirty="0" err="1">
                <a:latin typeface="Georgia" panose="02040502050405020303" pitchFamily="18" charset="0"/>
              </a:rPr>
              <a:t>Walters</a:t>
            </a:r>
            <a:r>
              <a:rPr lang="hu-HU" dirty="0">
                <a:latin typeface="Georgia" panose="02040502050405020303" pitchFamily="18" charset="0"/>
              </a:rPr>
              <a:t> Művészeti Múzeum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Baltimore</a:t>
            </a:r>
          </a:p>
        </p:txBody>
      </p:sp>
      <p:pic>
        <p:nvPicPr>
          <p:cNvPr id="4098" name="Picture 2" descr="https://upload.wikimedia.org/wikipedia/commons/7/75/Th%C3%A9odore_G%C3%A9ricault_-_Riderless_Racers_at_Rome_-_Walters_37189.jpg">
            <a:extLst>
              <a:ext uri="{FF2B5EF4-FFF2-40B4-BE49-F238E27FC236}">
                <a16:creationId xmlns:a16="http://schemas.microsoft.com/office/drawing/2014/main" xmlns="" id="{2BB9AA7C-CFF7-44C4-8E0A-982281BDF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076" y="85240"/>
            <a:ext cx="9029700" cy="668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39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01184319-E9E4-4580-ADAD-77D218051F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12" y="48812"/>
            <a:ext cx="9361717" cy="6809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4C8CD311-CFD2-42C1-A009-33103817416E}"/>
              </a:ext>
            </a:extLst>
          </p:cNvPr>
          <p:cNvSpPr txBox="1"/>
          <p:nvPr/>
        </p:nvSpPr>
        <p:spPr>
          <a:xfrm>
            <a:off x="9529894" y="427839"/>
            <a:ext cx="24244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latin typeface="Georgia" panose="02040502050405020303" pitchFamily="18" charset="0"/>
              </a:rPr>
              <a:t>Az </a:t>
            </a:r>
            <a:r>
              <a:rPr lang="hu-HU" b="1" i="1" dirty="0" err="1">
                <a:latin typeface="Georgia" panose="02040502050405020303" pitchFamily="18" charset="0"/>
              </a:rPr>
              <a:t>Epsom</a:t>
            </a:r>
            <a:r>
              <a:rPr lang="hu-HU" b="1" i="1" dirty="0">
                <a:latin typeface="Georgia" panose="02040502050405020303" pitchFamily="18" charset="0"/>
              </a:rPr>
              <a:t> </a:t>
            </a:r>
            <a:r>
              <a:rPr lang="hu-HU" b="1" i="1" dirty="0" err="1">
                <a:latin typeface="Georgia" panose="02040502050405020303" pitchFamily="18" charset="0"/>
              </a:rPr>
              <a:t>derby</a:t>
            </a:r>
            <a:endParaRPr lang="hu-HU" b="1" i="1" dirty="0">
              <a:latin typeface="Georgia" panose="02040502050405020303" pitchFamily="18" charset="0"/>
            </a:endParaRPr>
          </a:p>
          <a:p>
            <a:pPr algn="ctr"/>
            <a:r>
              <a:rPr lang="hu-HU" dirty="0">
                <a:latin typeface="Georgia" panose="02040502050405020303" pitchFamily="18" charset="0"/>
              </a:rPr>
              <a:t>1821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Olaj, vászon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92 x 123 cm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Louvre, Párizs</a:t>
            </a:r>
          </a:p>
        </p:txBody>
      </p:sp>
    </p:spTree>
    <p:extLst>
      <p:ext uri="{BB962C8B-B14F-4D97-AF65-F5344CB8AC3E}">
        <p14:creationId xmlns:p14="http://schemas.microsoft.com/office/powerpoint/2010/main" val="29206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b/b7/Th%C3%A9odore_G%C3%A9ricault_-_Evening%2C_Landscape_with_an_Aqueduct.jpg">
            <a:extLst>
              <a:ext uri="{FF2B5EF4-FFF2-40B4-BE49-F238E27FC236}">
                <a16:creationId xmlns:a16="http://schemas.microsoft.com/office/drawing/2014/main" xmlns="" id="{92DD42D9-3162-4FF3-BC2B-218A5426E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344" y="62062"/>
            <a:ext cx="5918639" cy="6733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DD9888C1-6CA2-45A7-A73A-DD19FA8C2521}"/>
              </a:ext>
            </a:extLst>
          </p:cNvPr>
          <p:cNvSpPr txBox="1"/>
          <p:nvPr/>
        </p:nvSpPr>
        <p:spPr>
          <a:xfrm>
            <a:off x="1135463" y="637302"/>
            <a:ext cx="399695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latin typeface="Georgia" panose="02040502050405020303" pitchFamily="18" charset="0"/>
              </a:rPr>
              <a:t>Esti táj vízvezetékkel</a:t>
            </a:r>
          </a:p>
          <a:p>
            <a:pPr algn="ctr"/>
            <a:r>
              <a:rPr lang="hu-HU" sz="1400" dirty="0">
                <a:latin typeface="Georgia" panose="02040502050405020303" pitchFamily="18" charset="0"/>
              </a:rPr>
              <a:t>1818</a:t>
            </a:r>
          </a:p>
          <a:p>
            <a:pPr algn="ctr"/>
            <a:r>
              <a:rPr lang="hu-HU" sz="1400" dirty="0">
                <a:latin typeface="Georgia" panose="02040502050405020303" pitchFamily="18" charset="0"/>
              </a:rPr>
              <a:t>Olaj, vászon </a:t>
            </a:r>
          </a:p>
          <a:p>
            <a:pPr algn="ctr"/>
            <a:r>
              <a:rPr lang="hu-HU" sz="1400" dirty="0">
                <a:latin typeface="Georgia" panose="02040502050405020303" pitchFamily="18" charset="0"/>
              </a:rPr>
              <a:t>250,2 x 219,7 cm</a:t>
            </a:r>
          </a:p>
          <a:p>
            <a:pPr algn="ctr"/>
            <a:r>
              <a:rPr lang="hu-HU" sz="1400" dirty="0">
                <a:latin typeface="Georgia" panose="02040502050405020303" pitchFamily="18" charset="0"/>
              </a:rPr>
              <a:t>Metropolitan Museum of Art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5DE12356-1913-4FB1-BDF7-01C39D7B90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924" y="2724150"/>
            <a:ext cx="5503971" cy="3990975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E20143DE-3719-4038-A1D7-E89FA98ADA4A}"/>
              </a:ext>
            </a:extLst>
          </p:cNvPr>
          <p:cNvSpPr txBox="1"/>
          <p:nvPr/>
        </p:nvSpPr>
        <p:spPr>
          <a:xfrm>
            <a:off x="2522136" y="2250831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>
                <a:latin typeface="Georgia" panose="02040502050405020303" pitchFamily="18" charset="0"/>
              </a:rPr>
              <a:t>   Részlet</a:t>
            </a:r>
          </a:p>
        </p:txBody>
      </p:sp>
    </p:spTree>
    <p:extLst>
      <p:ext uri="{BB962C8B-B14F-4D97-AF65-F5344CB8AC3E}">
        <p14:creationId xmlns:p14="http://schemas.microsoft.com/office/powerpoint/2010/main" val="12028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Szürkeárnyalato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10337</TotalTime>
  <Words>317</Words>
  <Application>Microsoft Office PowerPoint</Application>
  <PresentationFormat>Egyéni</PresentationFormat>
  <Paragraphs>120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Theodor Gericould</dc:title>
  <dc:creator>Kati</dc:creator>
  <cp:lastModifiedBy>Judit</cp:lastModifiedBy>
  <cp:revision>168</cp:revision>
  <dcterms:created xsi:type="dcterms:W3CDTF">2024-05-23T15:27:23Z</dcterms:created>
  <dcterms:modified xsi:type="dcterms:W3CDTF">2024-08-03T05:35:34Z</dcterms:modified>
</cp:coreProperties>
</file>