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5" r:id="rId2"/>
    <p:sldId id="256" r:id="rId3"/>
    <p:sldId id="262" r:id="rId4"/>
    <p:sldId id="325" r:id="rId5"/>
    <p:sldId id="257" r:id="rId6"/>
    <p:sldId id="276" r:id="rId7"/>
    <p:sldId id="258" r:id="rId8"/>
    <p:sldId id="259" r:id="rId9"/>
    <p:sldId id="260" r:id="rId10"/>
    <p:sldId id="261" r:id="rId11"/>
    <p:sldId id="316" r:id="rId12"/>
    <p:sldId id="263" r:id="rId13"/>
    <p:sldId id="289" r:id="rId14"/>
    <p:sldId id="328" r:id="rId15"/>
    <p:sldId id="287" r:id="rId16"/>
    <p:sldId id="329" r:id="rId17"/>
    <p:sldId id="327" r:id="rId18"/>
    <p:sldId id="324" r:id="rId19"/>
    <p:sldId id="266" r:id="rId20"/>
    <p:sldId id="264" r:id="rId21"/>
    <p:sldId id="268" r:id="rId22"/>
    <p:sldId id="269" r:id="rId23"/>
    <p:sldId id="270" r:id="rId24"/>
    <p:sldId id="271" r:id="rId25"/>
    <p:sldId id="273" r:id="rId26"/>
    <p:sldId id="272" r:id="rId27"/>
    <p:sldId id="278" r:id="rId28"/>
    <p:sldId id="279" r:id="rId29"/>
    <p:sldId id="280" r:id="rId30"/>
    <p:sldId id="306" r:id="rId31"/>
    <p:sldId id="308" r:id="rId32"/>
    <p:sldId id="291" r:id="rId33"/>
    <p:sldId id="281" r:id="rId34"/>
    <p:sldId id="285" r:id="rId35"/>
    <p:sldId id="283" r:id="rId36"/>
    <p:sldId id="331" r:id="rId37"/>
    <p:sldId id="284" r:id="rId38"/>
    <p:sldId id="323" r:id="rId39"/>
    <p:sldId id="322" r:id="rId40"/>
    <p:sldId id="274" r:id="rId41"/>
    <p:sldId id="286" r:id="rId42"/>
    <p:sldId id="288" r:id="rId43"/>
    <p:sldId id="320" r:id="rId44"/>
    <p:sldId id="292" r:id="rId45"/>
    <p:sldId id="293" r:id="rId46"/>
    <p:sldId id="309" r:id="rId47"/>
    <p:sldId id="310" r:id="rId48"/>
    <p:sldId id="311" r:id="rId49"/>
    <p:sldId id="314" r:id="rId50"/>
    <p:sldId id="304" r:id="rId51"/>
    <p:sldId id="332" r:id="rId52"/>
    <p:sldId id="330" r:id="rId53"/>
    <p:sldId id="33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CDE"/>
    <a:srgbClr val="E4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8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CCB1-7C25-4F24-BD74-F6E30535D87E}" type="datetimeFigureOut">
              <a:rPr lang="hu-HU" smtClean="0"/>
              <a:t>2024. 09. 28.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D602-E9F8-4C7B-8D62-41F3071E79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43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72DB-1D8A-4EE4-9264-BC22900984F5}" type="datetime1">
              <a:rPr lang="hu-HU" smtClean="0"/>
              <a:t>2024. 09. 28.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2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E2C2-0293-467C-A4B0-E619DF7A60C0}" type="datetime1">
              <a:rPr lang="hu-HU" smtClean="0"/>
              <a:t>2024. 09. 28.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47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211-AF0A-42BD-9809-A469D807491C}" type="datetime1">
              <a:rPr lang="hu-HU" smtClean="0"/>
              <a:t>2024. 09. 28.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8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8467-9F89-489A-8272-8F4CB8D86D15}" type="datetime1">
              <a:rPr lang="hu-HU" smtClean="0"/>
              <a:t>2024. 09. 28.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60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79F7-18A2-4808-960A-2B685BE7A3D6}" type="datetime1">
              <a:rPr lang="hu-HU" smtClean="0"/>
              <a:t>2024. 09. 28.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57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176-ABE5-4C0F-8ADA-F1FE270AE2B0}" type="datetime1">
              <a:rPr lang="hu-HU" smtClean="0"/>
              <a:t>2024. 09. 28.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52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8103-8EDB-4CBA-A8D0-22D3AAA3AB0E}" type="datetime1">
              <a:rPr lang="hu-HU" smtClean="0"/>
              <a:t>2024. 09. 28.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97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369-4E47-4D38-A8DC-42EDAF042F80}" type="datetime1">
              <a:rPr lang="hu-HU" smtClean="0"/>
              <a:t>2024. 09. 28.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7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1629-8701-4E3A-833B-5B27B7C6A4D5}" type="datetime1">
              <a:rPr lang="hu-HU" smtClean="0"/>
              <a:t>2024. 09. 28.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61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961F-16B1-46A7-B75E-1B72E136A25C}" type="datetime1">
              <a:rPr lang="hu-HU" smtClean="0"/>
              <a:t>2024. 09. 28.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70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2B35-DD75-4518-B937-1D15DB36D7D3}" type="datetime1">
              <a:rPr lang="hu-HU" smtClean="0"/>
              <a:t>2024. 09. 28.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9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FDDFA-2C35-4320-BB96-1CB053FD1B42}" type="datetime1">
              <a:rPr lang="hu-HU" smtClean="0"/>
              <a:t>2024. 09. 28.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B57E2-E67F-4B08-B747-DA3FF7DDF9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6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-m-wikipedia-org.translate.goog/wiki/File:Friedrich_C_D_autograph.svg?_x_tr_sl=en&amp;_x_tr_tl=hu&amp;_x_tr_hl=hu&amp;_x_tr_pto=s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-m-wikipedia-org.translate.goog/wiki/Vasily_Zhukovsky?_x_tr_sl=en&amp;_x_tr_tl=hu&amp;_x_tr_hl=hu&amp;_x_tr_pto=s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https://en-m-wikipedia-org.translate.goog/wiki/Alexander_II_of_Russia?_x_tr_sl=en&amp;_x_tr_tl=hu&amp;_x_tr_hl=hu&amp;_x_tr_pto=s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story/ZQVB7PWYnEBuKw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ugorj+a+k%C3%A9pbe+caspar+david+friedrich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7BBC309-CE16-4783-B1E9-ABA47F86D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944E4F5-3C2A-402A-BFA2-63246ECFC4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955"/>
            <a:ext cx="9144000" cy="51435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2D819DBC-8443-4B76-B19D-434BB68E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39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35B2F48C-2291-4CD2-9988-8DF265542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82"/>
          <a:stretch/>
        </p:blipFill>
        <p:spPr>
          <a:xfrm>
            <a:off x="4992222" y="0"/>
            <a:ext cx="3967451" cy="444649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CC844DD1-4288-4352-B6B7-6E382C53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" y="-80963"/>
            <a:ext cx="5220559" cy="573769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BF009EB-FE1C-4839-8745-E70CDEDE25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002" y="4074458"/>
            <a:ext cx="3035163" cy="278354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F00E7FA8-E193-48CE-9914-EA7A2A4726D6}"/>
              </a:ext>
            </a:extLst>
          </p:cNvPr>
          <p:cNvSpPr txBox="1"/>
          <p:nvPr/>
        </p:nvSpPr>
        <p:spPr>
          <a:xfrm>
            <a:off x="3070580" y="6060141"/>
            <a:ext cx="215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Önarckép </a:t>
            </a:r>
          </a:p>
          <a:p>
            <a:pPr algn="r"/>
            <a:r>
              <a:rPr lang="hu-HU" dirty="0"/>
              <a:t>1800 ceruza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D8B24D27-98FB-48D4-96BF-DC0B797D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3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31221C2-6839-4B66-B8A5-C79080AC20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391" y="213871"/>
            <a:ext cx="6165609" cy="643025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68E3209F-A893-40BB-8C7A-21A504D97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0330" y="104578"/>
            <a:ext cx="288663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Kereszt a hegyekben</a:t>
            </a:r>
            <a:b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1808</a:t>
            </a:r>
            <a:b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/>
            </a:r>
            <a:b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Tetschen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oltárkép</a:t>
            </a:r>
            <a:r>
              <a:rPr kumimoji="0" lang="hu-HU" altLang="hu-H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</a:t>
            </a:r>
            <a:r>
              <a:rPr kumimoji="0" lang="hu-HU" altLang="hu-H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EC855325-1424-49EE-B3FA-E38DDB0F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84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8BA23D8-1FFA-46FD-B47F-275AF6F1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388" y="365126"/>
            <a:ext cx="3279962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Önarckép</a:t>
            </a:r>
            <a:br>
              <a:rPr lang="hu-HU" sz="2400" dirty="0"/>
            </a:br>
            <a:r>
              <a:rPr lang="hu-HU" sz="2400" dirty="0"/>
              <a:t>1810</a:t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7988002D-17B5-4A71-8598-E9305012AD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542" y="-31151"/>
            <a:ext cx="5262283" cy="706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BC29684B-0E21-4288-BB30-C8D496A2BE34}"/>
              </a:ext>
            </a:extLst>
          </p:cNvPr>
          <p:cNvSpPr txBox="1"/>
          <p:nvPr/>
        </p:nvSpPr>
        <p:spPr>
          <a:xfrm>
            <a:off x="4278406" y="2845405"/>
            <a:ext cx="4630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5" name="Kép 4">
            <a:hlinkClick r:id="rId3"/>
            <a:extLst>
              <a:ext uri="{FF2B5EF4-FFF2-40B4-BE49-F238E27FC236}">
                <a16:creationId xmlns="" xmlns:a16="http://schemas.microsoft.com/office/drawing/2014/main" id="{715870F8-3258-4BF1-84F4-1F978FB93C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388" y="4995094"/>
            <a:ext cx="3498182" cy="1622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FFCE0621-99D5-4BCC-9801-6DB4D9E2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220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F2C9970-C220-49A5-B5B1-AB63AD72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794"/>
            <a:ext cx="7886700" cy="869288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Holdfény a felhők felett</a:t>
            </a:r>
            <a:br>
              <a:rPr lang="hu-HU" sz="2400" dirty="0"/>
            </a:br>
            <a:r>
              <a:rPr lang="hu-HU" sz="2400" dirty="0"/>
              <a:t>1822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EA6A2406-D566-47A3-ADE3-A527D1F6F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18" y="1025052"/>
            <a:ext cx="7459561" cy="570715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C5E07693-1947-43E9-BCC9-DEA2CF06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58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66FF124-6F4A-4EE8-97A2-625E6C01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60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Halásznép a tenger mellett </a:t>
            </a:r>
            <a:endParaRPr lang="hu-HU" sz="2400" dirty="0"/>
          </a:p>
        </p:txBody>
      </p:sp>
      <p:pic>
        <p:nvPicPr>
          <p:cNvPr id="4" name="Tartalom helye 3">
            <a:extLst>
              <a:ext uri="{FF2B5EF4-FFF2-40B4-BE49-F238E27FC236}">
                <a16:creationId xmlns="" xmlns:a16="http://schemas.microsoft.com/office/drawing/2014/main" id="{1DE4AA20-7B53-4828-A28A-46ADCAD63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" y="914814"/>
            <a:ext cx="8415130" cy="5943186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44EDCFD-9033-4ECE-94BB-B689893F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86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3F34639-A3AE-4E53-832C-A21A62DC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040982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Rügeni krétasziklák</a:t>
            </a:r>
            <a:br>
              <a:rPr lang="hu-HU" sz="2400" dirty="0"/>
            </a:br>
            <a:r>
              <a:rPr lang="hu-HU" sz="2400" dirty="0"/>
              <a:t>1818</a:t>
            </a:r>
            <a:br>
              <a:rPr lang="hu-HU" sz="2400" dirty="0"/>
            </a:b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90,5 × 71 cm</a:t>
            </a: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3FF48B32-BCF6-40F5-A3A4-5DE16F1C3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0"/>
            <a:ext cx="5295900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CBCFCA5-F43A-4554-A729-765FB59F3F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40" y="2922494"/>
            <a:ext cx="1903879" cy="246545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203A31A-870E-460B-A70A-7463AD0097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972" y="2852382"/>
            <a:ext cx="2110346" cy="253556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4BC7676E-AD86-43A3-AEEC-E21B8374B159}"/>
              </a:ext>
            </a:extLst>
          </p:cNvPr>
          <p:cNvSpPr txBox="1"/>
          <p:nvPr/>
        </p:nvSpPr>
        <p:spPr>
          <a:xfrm>
            <a:off x="1111624" y="5818094"/>
            <a:ext cx="142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Bikás Ákos elemző szerint…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20CD71E-AEC2-4887-B8ED-8FB71575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3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90C1B1A8-3D9E-4A17-A5C1-57AFB2D08F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42" y="203760"/>
            <a:ext cx="3434122" cy="43492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6D137686-F607-409A-90BC-CBB7BE7DA375}"/>
              </a:ext>
            </a:extLst>
          </p:cNvPr>
          <p:cNvSpPr txBox="1"/>
          <p:nvPr/>
        </p:nvSpPr>
        <p:spPr>
          <a:xfrm>
            <a:off x="4304002" y="4785538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b="1" dirty="0">
                <a:effectLst/>
                <a:hlinkClick r:id="rId3" tooltip="Vaszilij Zsukovszkij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Vaszilij </a:t>
            </a:r>
            <a:r>
              <a:rPr lang="hu-HU" sz="2400" b="1" dirty="0" err="1">
                <a:effectLst/>
                <a:hlinkClick r:id="rId3" tooltip="Vaszilij Zsukovszkij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Zsukovszkij</a:t>
            </a:r>
            <a:r>
              <a:rPr lang="hu-HU" sz="2400" b="1" dirty="0">
                <a:effectLst/>
              </a:rPr>
              <a:t> </a:t>
            </a:r>
          </a:p>
          <a:p>
            <a:pPr algn="r"/>
            <a:r>
              <a:rPr lang="hu-HU" sz="2400" dirty="0">
                <a:effectLst/>
              </a:rPr>
              <a:t>költő </a:t>
            </a:r>
            <a:endParaRPr lang="hu-HU" sz="2400" dirty="0"/>
          </a:p>
          <a:p>
            <a:pPr algn="r"/>
            <a:r>
              <a:rPr lang="hu-HU" sz="2400" dirty="0">
                <a:effectLst/>
              </a:rPr>
              <a:t>a nagyherceg fiának </a:t>
            </a:r>
          </a:p>
          <a:p>
            <a:pPr algn="r"/>
            <a:r>
              <a:rPr lang="hu-HU" sz="2400" dirty="0">
                <a:effectLst/>
              </a:rPr>
              <a:t>(később </a:t>
            </a:r>
            <a:r>
              <a:rPr lang="hu-HU" sz="2400" dirty="0">
                <a:effectLst/>
                <a:hlinkClick r:id="rId4" tooltip="Oroszország II. Sándo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II. Sándor cár</a:t>
            </a:r>
            <a:r>
              <a:rPr lang="hu-HU" sz="2400" dirty="0">
                <a:effectLst/>
              </a:rPr>
              <a:t> ) tanítója </a:t>
            </a:r>
            <a:endParaRPr lang="hu-HU" sz="2400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253EAD97-E079-4982-BEC6-1033529A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16</a:t>
            </a:fld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211B9B38-DF8B-4FEA-80C9-E96CEC97E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04" y="203760"/>
            <a:ext cx="4126801" cy="336176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7CCE9FDF-1F4A-42CF-9748-EEFC6FA720BB}"/>
              </a:ext>
            </a:extLst>
          </p:cNvPr>
          <p:cNvSpPr txBox="1"/>
          <p:nvPr/>
        </p:nvSpPr>
        <p:spPr>
          <a:xfrm>
            <a:off x="645421" y="3675529"/>
            <a:ext cx="30569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Orosz költők</a:t>
            </a:r>
          </a:p>
          <a:p>
            <a:pPr algn="ctr"/>
            <a:endParaRPr lang="hu-HU" sz="2400" dirty="0"/>
          </a:p>
          <a:p>
            <a:pPr algn="ctr"/>
            <a:r>
              <a:rPr lang="hu-HU" b="1" dirty="0" err="1">
                <a:effectLst/>
              </a:rPr>
              <a:t>Vassili</a:t>
            </a:r>
            <a:r>
              <a:rPr lang="hu-HU" b="1" dirty="0">
                <a:effectLst/>
              </a:rPr>
              <a:t> </a:t>
            </a:r>
            <a:r>
              <a:rPr lang="hu-HU" b="1" dirty="0" err="1">
                <a:effectLst/>
              </a:rPr>
              <a:t>Joukovski</a:t>
            </a:r>
            <a:r>
              <a:rPr lang="hu-HU" b="1" dirty="0">
                <a:effectLst/>
              </a:rPr>
              <a:t> </a:t>
            </a:r>
          </a:p>
          <a:p>
            <a:pPr algn="ctr"/>
            <a:r>
              <a:rPr lang="hu-HU" dirty="0">
                <a:effectLst/>
              </a:rPr>
              <a:t>(1783-1852) </a:t>
            </a:r>
          </a:p>
          <a:p>
            <a:pPr algn="ctr"/>
            <a:r>
              <a:rPr lang="hu-HU" b="1" dirty="0">
                <a:effectLst/>
              </a:rPr>
              <a:t>Ivan </a:t>
            </a:r>
            <a:r>
              <a:rPr lang="hu-HU" b="1" dirty="0" err="1">
                <a:effectLst/>
              </a:rPr>
              <a:t>Tourgueniev</a:t>
            </a:r>
            <a:r>
              <a:rPr lang="hu-HU" b="1" dirty="0">
                <a:effectLst/>
              </a:rPr>
              <a:t> </a:t>
            </a:r>
          </a:p>
          <a:p>
            <a:pPr algn="ctr"/>
            <a:r>
              <a:rPr lang="hu-HU" dirty="0">
                <a:effectLst/>
              </a:rPr>
              <a:t>(1818-1883)</a:t>
            </a:r>
            <a:r>
              <a:rPr lang="hu-HU" b="1" dirty="0">
                <a:effectLst/>
              </a:rPr>
              <a:t> és </a:t>
            </a:r>
          </a:p>
          <a:p>
            <a:pPr algn="ctr"/>
            <a:r>
              <a:rPr lang="hu-HU" b="1" dirty="0">
                <a:effectLst/>
              </a:rPr>
              <a:t>Alexandre Ivan </a:t>
            </a:r>
            <a:r>
              <a:rPr lang="hu-HU" b="1" dirty="0" err="1">
                <a:effectLst/>
              </a:rPr>
              <a:t>Tourgueniev</a:t>
            </a:r>
            <a:r>
              <a:rPr lang="hu-HU" b="1" dirty="0">
                <a:effectLst/>
              </a:rPr>
              <a:t> </a:t>
            </a:r>
          </a:p>
          <a:p>
            <a:pPr algn="ctr"/>
            <a:r>
              <a:rPr lang="hu-HU" dirty="0">
                <a:effectLst/>
              </a:rPr>
              <a:t>(1784-1846)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6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4B4EBAF-EAD6-4AA1-B64E-02FE988C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684" y="365126"/>
            <a:ext cx="2920666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Sziklás táj az Elbai homokkő-hegységben</a:t>
            </a:r>
            <a:br>
              <a:rPr lang="hu-H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(1822-1823)</a:t>
            </a:r>
            <a:endParaRPr lang="hu-HU" sz="1800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7042BFC-910A-4D66-81A4-F6AA502DE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221"/>
            <a:ext cx="5203371" cy="68580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2D54114-1BF8-4D95-B3C5-F9A6FABC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79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9585FBE-9674-419D-85E2-9D53E3B4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285"/>
            <a:ext cx="7886700" cy="132347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700" b="1" dirty="0">
                <a:effectLst/>
              </a:rPr>
              <a:t>Holdkelte a tenger felet</a:t>
            </a:r>
            <a:r>
              <a:rPr lang="hu-HU" sz="2700" b="1" dirty="0">
                <a:effectLst/>
              </a:rPr>
              <a:t/>
            </a:r>
            <a:br>
              <a:rPr lang="hu-HU" sz="2700" b="1" dirty="0">
                <a:effectLst/>
              </a:rPr>
            </a:br>
            <a:r>
              <a:rPr lang="nb-NO" sz="2700" dirty="0">
                <a:effectLst/>
              </a:rPr>
              <a:t> 1821</a:t>
            </a:r>
            <a:r>
              <a:rPr lang="nb-NO" dirty="0"/>
              <a:t/>
            </a:r>
            <a:br>
              <a:rPr lang="nb-NO" dirty="0"/>
            </a:b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EDE9B0F0-E75E-41F9-AF8A-AC1D19AB9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67" y="1076049"/>
            <a:ext cx="7357732" cy="5781951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C60CF4F4-7627-4A5C-A23B-C5EF84AC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62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5CDA679-046E-4C37-8063-29741A6D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238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b="1" dirty="0">
                <a:solidFill>
                  <a:srgbClr val="730167"/>
                </a:solidFill>
                <a:effectLst/>
              </a:rPr>
              <a:t>Este a Balti-tenger strandján</a:t>
            </a:r>
            <a:br>
              <a:rPr lang="hu-HU" sz="2700" b="1" dirty="0">
                <a:solidFill>
                  <a:srgbClr val="730167"/>
                </a:solidFill>
                <a:effectLst/>
              </a:rPr>
            </a:br>
            <a:r>
              <a:rPr lang="hu-HU" sz="2700" b="1" dirty="0">
                <a:solidFill>
                  <a:srgbClr val="730167"/>
                </a:solidFill>
                <a:effectLst/>
              </a:rPr>
              <a:t>1831</a:t>
            </a:r>
            <a:r>
              <a:rPr lang="hu-HU" sz="1050" b="1" dirty="0">
                <a:solidFill>
                  <a:srgbClr val="730167"/>
                </a:solidFill>
                <a:effectLst/>
              </a:rPr>
              <a:t/>
            </a:r>
            <a:br>
              <a:rPr lang="hu-HU" sz="1050" b="1" dirty="0">
                <a:solidFill>
                  <a:srgbClr val="730167"/>
                </a:solidFill>
                <a:effectLst/>
              </a:rPr>
            </a:b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80CB92A-C76D-4FD0-8FBF-12369A604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2" y="1039906"/>
            <a:ext cx="5473307" cy="401618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A36593B8-6B1A-4A4A-B9DB-86C19539A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525" y="3899647"/>
            <a:ext cx="3011380" cy="2752164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8C62DC4F-3A86-42CC-92D6-C70FD811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54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6BF8F17-62AE-48C4-AB07-A4B2D1C0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76" y="326185"/>
            <a:ext cx="4329953" cy="2387600"/>
          </a:xfrm>
        </p:spPr>
        <p:txBody>
          <a:bodyPr/>
          <a:lstStyle/>
          <a:p>
            <a:r>
              <a:rPr lang="hu-HU" sz="3200" b="1" dirty="0" err="1">
                <a:effectLst/>
              </a:rPr>
              <a:t>Caspar</a:t>
            </a:r>
            <a:r>
              <a:rPr lang="hu-HU" sz="3200" b="1" dirty="0">
                <a:effectLst/>
              </a:rPr>
              <a:t> David Friedrich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78E12CC2-2A2A-4415-AFB0-4D00CC641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416" y="2301155"/>
            <a:ext cx="2953871" cy="1655762"/>
          </a:xfrm>
        </p:spPr>
        <p:txBody>
          <a:bodyPr>
            <a:normAutofit/>
          </a:bodyPr>
          <a:lstStyle/>
          <a:p>
            <a:r>
              <a:rPr lang="hu-HU" dirty="0">
                <a:effectLst/>
              </a:rPr>
              <a:t>(1774. szeptember 5. – 1840. május 7.)</a:t>
            </a:r>
          </a:p>
          <a:p>
            <a:r>
              <a:rPr lang="hu-HU" dirty="0"/>
              <a:t>Német romantikus festő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1067E83A-873B-4A19-B610-11B48170C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082" y="451691"/>
            <a:ext cx="4186517" cy="535469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61E07BE8-0DF7-49E1-81B2-B7AC551F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65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19E512D-9482-44CE-88A5-B7A63B08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621"/>
            <a:ext cx="7886700" cy="53134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dirty="0"/>
              <a:t>Szerzetes a tengerparton</a:t>
            </a:r>
            <a:br>
              <a:rPr lang="hu-HU" sz="2400" dirty="0"/>
            </a:br>
            <a:r>
              <a:rPr lang="hu-HU" sz="2400" dirty="0"/>
              <a:t>1808 - 1810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4A9DC98-C6F7-466D-B3DA-33F2847316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9085"/>
            <a:ext cx="9144000" cy="589788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923311C-F520-4FD3-9DD2-1BC50BBA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159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="" xmlns:a16="http://schemas.microsoft.com/office/drawing/2014/main" id="{CD83B0A5-F056-474F-93E1-4E938F9D7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12" y="135118"/>
            <a:ext cx="4473388" cy="313764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="" xmlns:a16="http://schemas.microsoft.com/office/drawing/2014/main" id="{9AA4733B-B583-4BB1-8BDD-CE2573FE9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003551"/>
            <a:ext cx="4320988" cy="33528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D4949B85-87A0-4764-AEE7-304EA450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39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72C58AF-7733-4332-9E9A-6B99CD57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CB6FCF93-CD0A-4B9E-9A8B-53C0B78B53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58" y="206188"/>
            <a:ext cx="7873568" cy="4404344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6DA85C8D-32C3-4C97-BD55-6E733AE0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46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917512A-6489-41F2-8A90-41B6F23B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549"/>
            <a:ext cx="7886700" cy="359591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Apátság a tölgyerdőben</a:t>
            </a:r>
            <a:br>
              <a:rPr lang="hu-HU" sz="2400" dirty="0"/>
            </a:br>
            <a:r>
              <a:rPr lang="hu-HU" sz="2400" dirty="0"/>
              <a:t>1808 - 10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D87AEEE-2E83-4211-A9A3-96FB1B5E0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98" y="1111624"/>
            <a:ext cx="8374467" cy="5381249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848B04D3-B6EB-43D9-A9DC-5D96A348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21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8DA310A-EC42-4CD4-B85B-A234B9C1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18361761-6DDD-42B0-9637-574C954E0B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6"/>
            <a:ext cx="9144000" cy="51435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BA2D9CB9-5E41-4260-AF1C-FB8BD5146D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75" y="1027637"/>
            <a:ext cx="4516016" cy="4802725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47B0F4AC-2355-4328-8FA5-90EB2E4E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6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47117FA-5BA9-4B5F-B7E8-8D62380E72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7283"/>
            <a:ext cx="9144000" cy="5138927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04B00D57-17DA-4ABF-A5FD-8C07FC9D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4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A8D11DA-D59C-442B-96E0-F4BD6405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2938CCCE-F617-49B3-89F4-ED579274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1" y="186611"/>
            <a:ext cx="9054225" cy="5374433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656A2B28-80A8-47F4-992E-E570EA82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33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36AE01B-0143-4DD9-ABEF-806D5C5A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892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b="1" dirty="0">
                <a:effectLst/>
              </a:rPr>
              <a:t>Séta alkonyatkor</a:t>
            </a:r>
            <a:r>
              <a:rPr lang="hu-HU" sz="2400" b="1" dirty="0">
                <a:effectLst/>
              </a:rPr>
              <a:t>, </a:t>
            </a:r>
            <a:br>
              <a:rPr lang="hu-HU" sz="2400" b="1" dirty="0">
                <a:effectLst/>
              </a:rPr>
            </a:br>
            <a:r>
              <a:rPr lang="hu-HU" sz="2000" b="1" dirty="0">
                <a:effectLst/>
              </a:rPr>
              <a:t>1830-1835</a:t>
            </a:r>
            <a:r>
              <a:rPr lang="hu-HU" sz="2000" b="1" dirty="0">
                <a:solidFill>
                  <a:srgbClr val="730167"/>
                </a:solidFill>
                <a:effectLst/>
              </a:rPr>
              <a:t/>
            </a:r>
            <a:br>
              <a:rPr lang="hu-HU" sz="2000" b="1" dirty="0">
                <a:solidFill>
                  <a:srgbClr val="730167"/>
                </a:solidFill>
                <a:effectLst/>
              </a:rPr>
            </a:b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C35F5487-B8BB-4D24-81CB-CE19BA3B5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2" y="1004047"/>
            <a:ext cx="7373795" cy="562983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A1622F84-F1EE-4E9F-9291-0649D859BA10}"/>
              </a:ext>
            </a:extLst>
          </p:cNvPr>
          <p:cNvSpPr txBox="1"/>
          <p:nvPr/>
        </p:nvSpPr>
        <p:spPr>
          <a:xfrm>
            <a:off x="1742661" y="6596390"/>
            <a:ext cx="61158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100" dirty="0"/>
              <a:t>Forrás: </a:t>
            </a:r>
            <a:r>
              <a:rPr lang="hu-HU" sz="1100" dirty="0">
                <a:hlinkClick r:id="rId3"/>
              </a:rPr>
              <a:t>https://artsandculture.google.com/story/ZQVB7PWYnEBuKw</a:t>
            </a:r>
            <a:endParaRPr lang="hu-HU" sz="110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F24AB8A2-FC49-4E3F-B53E-7AB6E7D1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13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D3E0881-0EB8-4641-B025-3B0C95C0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Két férfi szemléli a Holdat</a:t>
            </a:r>
            <a:br>
              <a:rPr lang="hu-HU" sz="2400" dirty="0"/>
            </a:br>
            <a:r>
              <a:rPr lang="hu-HU" sz="2000" dirty="0"/>
              <a:t>1819-20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5322E57-C367-4AE3-B38A-50E921421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37" y="1210236"/>
            <a:ext cx="7073740" cy="5647764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40A3360-A244-4F39-AB41-9A3EF141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069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ABCAABF-14D2-478E-9141-780AD99B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44" y="409949"/>
            <a:ext cx="33068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dirty="0"/>
              <a:t>Nő az ablakban </a:t>
            </a:r>
            <a:br>
              <a:rPr lang="hu-HU" sz="2400" dirty="0"/>
            </a:br>
            <a:r>
              <a:rPr lang="hu-HU" sz="2400" dirty="0"/>
              <a:t>1825</a:t>
            </a:r>
            <a:br>
              <a:rPr lang="hu-HU" sz="2400" dirty="0"/>
            </a:br>
            <a:r>
              <a:rPr lang="hu-HU" sz="2000" dirty="0"/>
              <a:t>(A berlini Nemzeti Múzeumok </a:t>
            </a:r>
            <a:r>
              <a:rPr lang="hu-HU" sz="2000" dirty="0" err="1"/>
              <a:t>Alte</a:t>
            </a:r>
            <a:r>
              <a:rPr lang="hu-HU" sz="2000" dirty="0"/>
              <a:t> </a:t>
            </a:r>
            <a:r>
              <a:rPr lang="hu-HU" sz="2000" dirty="0" err="1"/>
              <a:t>Nationalgalerie</a:t>
            </a:r>
            <a:r>
              <a:rPr lang="hu-HU" sz="2000" dirty="0"/>
              <a:t> gyűjteményéből)</a:t>
            </a:r>
            <a:r>
              <a:rPr lang="hu-HU" dirty="0"/>
              <a:t/>
            </a:r>
            <a:br>
              <a:rPr lang="hu-HU" dirty="0"/>
            </a:b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E02DB9FD-0535-41B0-80BF-4F2F7A7DEC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36671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D6506FF-0588-44C3-989A-07BB3EB7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70495" cy="6671189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900095DF-981F-4325-89C1-C7B9650E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6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42927CC-2B52-49F1-B4C8-69FA58DD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26" y="221691"/>
            <a:ext cx="4846427" cy="1089751"/>
          </a:xfrm>
        </p:spPr>
        <p:txBody>
          <a:bodyPr>
            <a:normAutofit/>
          </a:bodyPr>
          <a:lstStyle/>
          <a:p>
            <a:pPr algn="ctr"/>
            <a:r>
              <a:rPr kumimoji="0" lang="hu-HU" altLang="hu-H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F2266E15-1412-4BFF-910D-DE6C7E71F7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88" y="982553"/>
            <a:ext cx="6587939" cy="48339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DD16E39F-83F0-4D61-9720-42F0628FC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46" y="5822538"/>
            <a:ext cx="36615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Greifswald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 holdfényben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400" dirty="0">
                <a:latin typeface="Arial Unicode MS"/>
              </a:rPr>
              <a:t>1817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E87B21E-8FD6-41EA-887E-B7F1A3A08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70" y="22496"/>
            <a:ext cx="2100617" cy="230832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61162290-33B2-4F07-881D-95974C2642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201" y="-1"/>
            <a:ext cx="1893922" cy="242047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B97E80EE-A4C7-441A-8FC1-9C88D4A82A6F}"/>
              </a:ext>
            </a:extLst>
          </p:cNvPr>
          <p:cNvSpPr txBox="1"/>
          <p:nvPr/>
        </p:nvSpPr>
        <p:spPr>
          <a:xfrm>
            <a:off x="2381635" y="63271"/>
            <a:ext cx="2432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Tanára: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Gottfried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Quistorp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építész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B238C7F-A5B9-4790-B728-6CAED459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851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F50EE5D-4497-43FC-83E4-F4C57456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859" y="275479"/>
            <a:ext cx="2168338" cy="1325563"/>
          </a:xfrm>
        </p:spPr>
        <p:txBody>
          <a:bodyPr>
            <a:normAutofit/>
          </a:bodyPr>
          <a:lstStyle/>
          <a:p>
            <a:r>
              <a:rPr lang="hu-HU" sz="1400" dirty="0"/>
              <a:t>Forrás:</a:t>
            </a:r>
            <a:br>
              <a:rPr lang="hu-HU" sz="1400" dirty="0"/>
            </a:br>
            <a:r>
              <a:rPr lang="hu-HU" sz="1400" dirty="0"/>
              <a:t>https://artecrehaes.wordpress.com/2021/02/12/de-friedrich-a-salvador-dali/</a:t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endParaRPr lang="hu-HU" sz="1400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E3A0B6E6-DA38-472F-9169-B446B24C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9425" cy="4953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1AD4A59C-EA64-4EFE-944C-9998470C2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4" y="5433973"/>
            <a:ext cx="27611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Nő az ablakon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hu-HU" altLang="hu-H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Alte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Nationalgalerie. Berlin. (1822)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87E45999-EC56-4536-80B0-5287D9AEBB01}"/>
              </a:ext>
            </a:extLst>
          </p:cNvPr>
          <p:cNvSpPr txBox="1"/>
          <p:nvPr/>
        </p:nvSpPr>
        <p:spPr>
          <a:xfrm>
            <a:off x="3532094" y="5116542"/>
            <a:ext cx="3711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Lány az ablakban,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Salvador Dalí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Museo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Nacional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Centro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de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Arte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Reina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Sofía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 Madrid 1925).</a:t>
            </a:r>
            <a:r>
              <a:rPr kumimoji="0" lang="hu-HU" altLang="hu-H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6473D8A-6D31-4CC2-B69B-6FFA969D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438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CF87045-7EB7-4A50-AD9F-0C88EA1FEB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72" y="433446"/>
            <a:ext cx="3847841" cy="542050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D19F28DF-B405-492C-8AE2-4683A9FC9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8584" y="268941"/>
            <a:ext cx="5445416" cy="3884938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47C2F940-F9C0-4F2F-A62C-9D4A360F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91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233F37A-BF80-4A9B-B759-573F9740E5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42" y="129840"/>
            <a:ext cx="4777145" cy="343499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3C1F9950-C86D-4D07-9977-67200D1981D7}"/>
              </a:ext>
            </a:extLst>
          </p:cNvPr>
          <p:cNvSpPr txBox="1"/>
          <p:nvPr/>
        </p:nvSpPr>
        <p:spPr>
          <a:xfrm>
            <a:off x="5378822" y="2616037"/>
            <a:ext cx="331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Vándor a ködtenger felett: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57FDCDF-A09E-4363-A577-34963773E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0"/>
          <a:stretch/>
        </p:blipFill>
        <p:spPr>
          <a:xfrm>
            <a:off x="5554055" y="3046102"/>
            <a:ext cx="2872769" cy="3736038"/>
          </a:xfrm>
          <a:prstGeom prst="rect">
            <a:avLst/>
          </a:prstGeom>
        </p:spPr>
      </p:pic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0C7F4F09-CC52-4B7B-AD19-AB14B4BA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32</a:t>
            </a:fld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6D3D9CCA-63E2-4B60-8834-6611939B9DA0}"/>
              </a:ext>
            </a:extLst>
          </p:cNvPr>
          <p:cNvSpPr txBox="1"/>
          <p:nvPr/>
        </p:nvSpPr>
        <p:spPr>
          <a:xfrm>
            <a:off x="148516" y="35648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</a:rPr>
              <a:t>Nő</a:t>
            </a:r>
            <a:r>
              <a:rPr lang="en-US" sz="1800" b="1" dirty="0">
                <a:effectLst/>
              </a:rPr>
              <a:t> a </a:t>
            </a:r>
            <a:r>
              <a:rPr lang="en-US" sz="1800" b="1" dirty="0" err="1">
                <a:effectLst/>
              </a:rPr>
              <a:t>felkelő</a:t>
            </a:r>
            <a:r>
              <a:rPr lang="en-US" sz="1800" b="1" dirty="0">
                <a:effectLst/>
              </a:rPr>
              <a:t> nap </a:t>
            </a:r>
            <a:r>
              <a:rPr lang="en-US" sz="1800" b="1" dirty="0" err="1">
                <a:effectLst/>
              </a:rPr>
              <a:t>előtt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4849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D6D4CDE-3A77-4C7A-AE05-E21D91F0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effectLst/>
              </a:rPr>
              <a:t>Nő</a:t>
            </a:r>
            <a:r>
              <a:rPr lang="en-US" sz="2700" b="1" dirty="0">
                <a:effectLst/>
              </a:rPr>
              <a:t> a </a:t>
            </a:r>
            <a:r>
              <a:rPr lang="en-US" sz="2700" b="1" dirty="0" err="1">
                <a:effectLst/>
              </a:rPr>
              <a:t>felkelő</a:t>
            </a:r>
            <a:r>
              <a:rPr lang="en-US" sz="2700" b="1" dirty="0">
                <a:effectLst/>
              </a:rPr>
              <a:t> nap </a:t>
            </a:r>
            <a:r>
              <a:rPr lang="en-US" sz="2700" b="1" dirty="0" err="1">
                <a:effectLst/>
              </a:rPr>
              <a:t>előtt</a:t>
            </a:r>
            <a:r>
              <a:rPr lang="en-US" sz="2700" b="1" dirty="0">
                <a:effectLst/>
              </a:rPr>
              <a:t>,</a:t>
            </a:r>
            <a:r>
              <a:rPr lang="en-US" sz="2400" b="1" dirty="0">
                <a:effectLst/>
              </a:rPr>
              <a:t> </a:t>
            </a:r>
            <a:r>
              <a:rPr lang="hu-HU" sz="2400" b="1" dirty="0">
                <a:effectLst/>
              </a:rPr>
              <a:t/>
            </a:r>
            <a:br>
              <a:rPr lang="hu-HU" sz="2400" b="1" dirty="0">
                <a:effectLst/>
              </a:rPr>
            </a:br>
            <a:r>
              <a:rPr lang="en-US" sz="2000" b="1" dirty="0">
                <a:effectLst/>
              </a:rPr>
              <a:t>1818 </a:t>
            </a:r>
            <a:r>
              <a:rPr lang="en-US" sz="2000" b="1" dirty="0" err="1">
                <a:effectLst/>
              </a:rPr>
              <a:t>körül</a:t>
            </a:r>
            <a:r>
              <a:rPr lang="en-US" sz="2000" b="1" dirty="0">
                <a:effectLst/>
              </a:rPr>
              <a:t> </a:t>
            </a:r>
            <a:r>
              <a:rPr lang="en-US" sz="2400" b="1" dirty="0">
                <a:effectLst/>
              </a:rPr>
              <a:t/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/>
            </a:r>
            <a:br>
              <a:rPr lang="en-US" sz="2400" b="1" dirty="0">
                <a:effectLst/>
              </a:rPr>
            </a:br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0E68721C-9174-416A-9D90-73EAEE0723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" y="1330404"/>
            <a:ext cx="7440706" cy="5350221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DE77C902-970B-4DDC-B550-7B9D223F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33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1EC45E2-16F1-40D4-B3CD-9AC0C1384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8" y="365126"/>
            <a:ext cx="2663492" cy="315557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BD2C8FBC-0D2B-423E-9FCD-7E56F8FC866D}"/>
              </a:ext>
            </a:extLst>
          </p:cNvPr>
          <p:cNvSpPr txBox="1"/>
          <p:nvPr/>
        </p:nvSpPr>
        <p:spPr>
          <a:xfrm>
            <a:off x="628650" y="71718"/>
            <a:ext cx="2124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Antoine Watteau</a:t>
            </a:r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33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A8344E9-CC08-492A-8B94-58F23EEB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03962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Két férfi nézi a Holdat</a:t>
            </a:r>
            <a:br>
              <a:rPr lang="hu-HU" sz="2400" dirty="0"/>
            </a:br>
            <a:r>
              <a:rPr lang="hu-HU" sz="1800" b="1" dirty="0"/>
              <a:t>1819-20</a:t>
            </a:r>
            <a:r>
              <a:rPr lang="hu-HU" sz="1800" dirty="0"/>
              <a:t> (olaj, vászon, 33 x 44,5 cm)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2F709D2-40CF-432D-BCB7-EA948610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34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28794DBB-DF6C-4E26-9A58-C584BB853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22" y="762478"/>
            <a:ext cx="7463556" cy="59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29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A1407A2-6314-413A-93B3-F5CEDD3B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178502"/>
            <a:ext cx="7886700" cy="63892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dirty="0"/>
              <a:t>Férfi és nő szemléli a Holdat</a:t>
            </a:r>
            <a:br>
              <a:rPr lang="hu-HU" sz="2400" dirty="0"/>
            </a:br>
            <a:r>
              <a:rPr lang="hu-HU" sz="2000" dirty="0"/>
              <a:t>34 x 44cm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1824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07CCFE25-57DF-4674-BEF1-7BC7812A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35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BB27AE5A-38B3-4493-A17D-4A96A2F559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5" y="977153"/>
            <a:ext cx="7673230" cy="58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8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2E60E415-AD70-41F3-9E83-EA4BEE75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36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A84AEBD7-B233-486C-9BE9-43D414927C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07" y="1156010"/>
            <a:ext cx="4179310" cy="33393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DEEAD6E-4416-4A67-88B3-4F23012923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56010"/>
            <a:ext cx="4353267" cy="33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4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8EB3FE1-507A-4D5C-9C99-3C6D266D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29858D9-C4C2-4521-854E-6E91D6FD5A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43E3C9A2-313A-493C-AB77-17181D1FDE33}"/>
              </a:ext>
            </a:extLst>
          </p:cNvPr>
          <p:cNvSpPr txBox="1"/>
          <p:nvPr/>
        </p:nvSpPr>
        <p:spPr>
          <a:xfrm>
            <a:off x="5620871" y="4639309"/>
            <a:ext cx="3325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 err="1">
                <a:hlinkClick r:id="rId3"/>
              </a:rPr>
              <a:t>Forráss</a:t>
            </a:r>
            <a:r>
              <a:rPr lang="hu-HU" sz="1200" dirty="0">
                <a:hlinkClick r:id="rId3"/>
              </a:rPr>
              <a:t> Budai Rita https://www.google.com/search?q=ugorj+a+k%C3%A9pbe+caspar+david+friedrich</a:t>
            </a: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0F362895-8D01-45D9-B9CB-D362F9EC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37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70DECD6E-EB28-4AAD-ADDC-79525F300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4207" y="41625"/>
            <a:ext cx="2582956" cy="1951207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631917EE-15CC-462E-BA5E-155B0128D40E}"/>
              </a:ext>
            </a:extLst>
          </p:cNvPr>
          <p:cNvSpPr txBox="1"/>
          <p:nvPr/>
        </p:nvSpPr>
        <p:spPr>
          <a:xfrm>
            <a:off x="6100481" y="1992832"/>
            <a:ext cx="236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Zirkelstein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1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EDD0BA1-A381-4D5E-AE0D-7D46A5A79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070" y="1"/>
            <a:ext cx="5369859" cy="685799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A1F78A5-1EB6-41E1-AB74-08C1C35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2" y="0"/>
            <a:ext cx="8127998" cy="6857998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5E560E9D-0660-4C41-861E-FDF5DB1A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6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899D8483-F8AD-4752-89EE-517DCC556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423" y="0"/>
            <a:ext cx="6693648" cy="6858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D56D051F-8CA3-49A6-93F1-F6C0D31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2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284FAACD-3CE8-4260-886D-CCDF6E2F8B9C}"/>
              </a:ext>
            </a:extLst>
          </p:cNvPr>
          <p:cNvSpPr txBox="1"/>
          <p:nvPr/>
        </p:nvSpPr>
        <p:spPr>
          <a:xfrm>
            <a:off x="0" y="2854436"/>
            <a:ext cx="206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Allegória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87E8D09E-70F0-4E9A-BBA3-E6187014D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137" y="0"/>
            <a:ext cx="3999864" cy="257238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B382A86B-EF92-41A6-A343-6FF700F3AE96}"/>
              </a:ext>
            </a:extLst>
          </p:cNvPr>
          <p:cNvSpPr txBox="1"/>
          <p:nvPr/>
        </p:nvSpPr>
        <p:spPr>
          <a:xfrm>
            <a:off x="6494575" y="2560234"/>
            <a:ext cx="239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Gótikus rom</a:t>
            </a:r>
          </a:p>
        </p:txBody>
      </p:sp>
      <p:pic>
        <p:nvPicPr>
          <p:cNvPr id="9" name="Kép 8">
            <a:extLst>
              <a:ext uri="{FF2B5EF4-FFF2-40B4-BE49-F238E27FC236}">
                <a16:creationId xmlns="" xmlns:a16="http://schemas.microsoft.com/office/drawing/2014/main" id="{FBB8E9B6-97D4-4150-9A8B-40642DF30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597" y="3247337"/>
            <a:ext cx="4458806" cy="361066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962E0137-561E-4250-8C8B-6BA0ED0A4CB6}"/>
              </a:ext>
            </a:extLst>
          </p:cNvPr>
          <p:cNvSpPr txBox="1"/>
          <p:nvPr/>
        </p:nvSpPr>
        <p:spPr>
          <a:xfrm>
            <a:off x="7221424" y="5761239"/>
            <a:ext cx="16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Misztikum, magány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E819A21C-2861-4FF4-91F7-6336AB21A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39275" cy="285443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1EF98461-72FF-487B-8834-F44C99F7D4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721" y="0"/>
            <a:ext cx="2857970" cy="3652544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10D4CF0F-FBA0-46D1-8EC6-67FAEC0D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9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98B566D-38B3-48E2-A0A4-9585B138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50" y="471835"/>
            <a:ext cx="4345479" cy="988545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effectLst/>
              </a:rPr>
              <a:t>Reggel az Óriás-hegységben, </a:t>
            </a:r>
            <a:br>
              <a:rPr lang="hu-HU" sz="2400" dirty="0">
                <a:effectLst/>
              </a:rPr>
            </a:br>
            <a:r>
              <a:rPr lang="hu-HU" sz="1800" dirty="0">
                <a:effectLst/>
              </a:rPr>
              <a:t>1810-11.</a:t>
            </a:r>
            <a:endParaRPr lang="hu-HU" sz="1800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5F953A3-30CF-4343-9523-1142FBD5D2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50" y="1588923"/>
            <a:ext cx="7437182" cy="466559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0588F69-92E6-4602-AEA4-D6691C659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972" y="0"/>
            <a:ext cx="5630519" cy="6721476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EDFDCDCA-5053-48D9-A18C-2E65D6B3930D}"/>
              </a:ext>
            </a:extLst>
          </p:cNvPr>
          <p:cNvSpPr txBox="1"/>
          <p:nvPr/>
        </p:nvSpPr>
        <p:spPr>
          <a:xfrm>
            <a:off x="215153" y="20323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474DA41-E218-4AD5-A77E-0F14E13A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8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4BBC9BC-C1EB-461D-8D03-2C52B2BE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7" y="311337"/>
            <a:ext cx="2608729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/>
              <a:t>Juno</a:t>
            </a:r>
            <a:r>
              <a:rPr lang="hu-HU" sz="2400" dirty="0"/>
              <a:t> temploma </a:t>
            </a:r>
            <a:r>
              <a:rPr lang="hu-HU" sz="2400" dirty="0" err="1"/>
              <a:t>Agrigentóban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1800" dirty="0">
                <a:effectLst/>
              </a:rPr>
              <a:t>1828-1830</a:t>
            </a:r>
            <a:endParaRPr lang="hu-HU" sz="1800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5F5C23B9-C99A-43A5-A81F-7D7ED22387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1999" cy="323323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0EB28AB-CA51-4934-A33F-6030D1A41C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7" y="67757"/>
            <a:ext cx="6017274" cy="4499238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39C83129-9783-40CA-9D88-387F22A3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24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CBEB547-7665-4DEF-9C7F-10138DB4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Elba parti árterület 1832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10F24AEA-23C8-4FBA-AB30-32508D26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80004"/>
            <a:ext cx="7620000" cy="535305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BE0361C0-D084-492D-9C1B-D856A10B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235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0229841-3EA0-4509-BC7E-816BEC0E0E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034"/>
            <a:ext cx="9144000" cy="4881966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31D98EED-9076-4757-9023-2A2EACB7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B66A8E0-A354-4AB7-996C-2FAC00B2F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235" y="699399"/>
            <a:ext cx="4019574" cy="307630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821006E8-9E91-4DEB-A94D-EA53378EC784}"/>
              </a:ext>
            </a:extLst>
          </p:cNvPr>
          <p:cNvSpPr txBox="1"/>
          <p:nvPr/>
        </p:nvSpPr>
        <p:spPr>
          <a:xfrm>
            <a:off x="6078071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Holdfény a tenger felett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A6ACAFF-3A38-47C5-BBE5-4FAE5476E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91462"/>
            <a:ext cx="30283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Holdkelte a tengeren</a:t>
            </a:r>
            <a:b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lang="hu-HU" altLang="hu-HU" sz="1800" dirty="0">
                <a:latin typeface="Arial Unicode MS"/>
              </a:rPr>
              <a:t>1821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4B97D19-AB93-4621-AAA3-5C229A16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6" y="230655"/>
            <a:ext cx="2752165" cy="836145"/>
          </a:xfrm>
        </p:spPr>
        <p:txBody>
          <a:bodyPr>
            <a:normAutofit/>
          </a:bodyPr>
          <a:lstStyle/>
          <a:p>
            <a:r>
              <a:rPr lang="hu-HU" sz="2400" dirty="0"/>
              <a:t>Páros képek: Téli táj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5D9FCCFA-9583-4148-82A4-C2B6F81A3B8A}"/>
              </a:ext>
            </a:extLst>
          </p:cNvPr>
          <p:cNvSpPr txBox="1"/>
          <p:nvPr/>
        </p:nvSpPr>
        <p:spPr>
          <a:xfrm>
            <a:off x="5902978" y="2308629"/>
            <a:ext cx="2142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Téli táj templommal (1811)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EB480FF6-B4F8-4956-93D8-3D702ABAA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176" y="3227294"/>
            <a:ext cx="4851823" cy="349735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DE3E279B-3962-4E3A-A71D-18B615D4C0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471"/>
            <a:ext cx="5103015" cy="374752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14D71C9C-2B97-4FF1-A868-7CB5E3D64F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957" y="1413800"/>
            <a:ext cx="5371042" cy="54442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C05970AA-012F-42A4-A88C-94584928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9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EA00810-FEF6-41AA-B29B-8CF86632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76" y="365126"/>
            <a:ext cx="3442447" cy="1325563"/>
          </a:xfrm>
        </p:spPr>
        <p:txBody>
          <a:bodyPr>
            <a:normAutofit/>
          </a:bodyPr>
          <a:lstStyle/>
          <a:p>
            <a:r>
              <a:rPr lang="hu-HU" sz="2400" dirty="0"/>
              <a:t>Holdfényes éjszaka a  keleti tengerpartnál</a:t>
            </a:r>
            <a:br>
              <a:rPr lang="hu-HU" sz="2400" dirty="0"/>
            </a:br>
            <a:r>
              <a:rPr lang="hu-HU" sz="2400" dirty="0"/>
              <a:t>1816 - 18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7CD1FA1-4DC3-4B6F-87B0-BD6B652AF6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3" y="64230"/>
            <a:ext cx="5098728" cy="368808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CD9EC5AC-ADC6-473A-A1FD-545054E95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001" y="3334871"/>
            <a:ext cx="4703999" cy="335439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ABF789D9-C36D-4700-BF0C-CDB10699B7E2}"/>
              </a:ext>
            </a:extLst>
          </p:cNvPr>
          <p:cNvSpPr txBox="1"/>
          <p:nvPr/>
        </p:nvSpPr>
        <p:spPr>
          <a:xfrm>
            <a:off x="344047" y="5266329"/>
            <a:ext cx="4095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dirty="0"/>
              <a:t>Holdfényes éjszaka a  hajókkal a Keleti tengeren</a:t>
            </a:r>
          </a:p>
          <a:p>
            <a:pPr algn="r"/>
            <a:r>
              <a:rPr lang="hu-HU" dirty="0"/>
              <a:t>1816 - 18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79B8C08E-98E2-4538-A66A-5E3298CF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766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AD9B29F1-74E7-4432-9BE7-876E700A9423}"/>
              </a:ext>
            </a:extLst>
          </p:cNvPr>
          <p:cNvSpPr txBox="1"/>
          <p:nvPr/>
        </p:nvSpPr>
        <p:spPr>
          <a:xfrm>
            <a:off x="1174377" y="107629"/>
            <a:ext cx="2734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dirty="0" err="1"/>
              <a:t>Théodore</a:t>
            </a:r>
            <a:r>
              <a:rPr lang="hu-HU" dirty="0"/>
              <a:t> Géricault</a:t>
            </a:r>
          </a:p>
          <a:p>
            <a:pPr algn="r"/>
            <a:r>
              <a:rPr lang="en-US" dirty="0"/>
              <a:t>A </a:t>
            </a:r>
            <a:r>
              <a:rPr lang="en-US" dirty="0" err="1"/>
              <a:t>Medúza</a:t>
            </a:r>
            <a:r>
              <a:rPr lang="en-US" dirty="0"/>
              <a:t> </a:t>
            </a:r>
            <a:r>
              <a:rPr lang="en-US" dirty="0" err="1"/>
              <a:t>tutaja</a:t>
            </a:r>
            <a:r>
              <a:rPr lang="en-US" dirty="0"/>
              <a:t> </a:t>
            </a:r>
            <a:endParaRPr lang="hu-HU" dirty="0"/>
          </a:p>
          <a:p>
            <a:pPr algn="r"/>
            <a:r>
              <a:rPr lang="en-US" dirty="0"/>
              <a:t>1819.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338BEE4F-90F2-4F4D-9E76-E01BEF36B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612" y="0"/>
            <a:ext cx="4922928" cy="396303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DB884A71-CF8F-4037-838F-AE3B859DB3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85247"/>
            <a:ext cx="5165525" cy="386203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78EF16D6-F3C1-430F-9A31-FE491DA179E9}"/>
              </a:ext>
            </a:extLst>
          </p:cNvPr>
          <p:cNvSpPr txBox="1"/>
          <p:nvPr/>
        </p:nvSpPr>
        <p:spPr>
          <a:xfrm>
            <a:off x="5289176" y="5790166"/>
            <a:ext cx="354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Jégtenger </a:t>
            </a:r>
            <a:b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1823 - 24</a:t>
            </a:r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8F2C5C2A-C55C-41B1-95A9-9374FAB7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811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807B2D1-5D7E-4DCC-A5E8-127A4F351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10" y="956797"/>
            <a:ext cx="7896240" cy="5901203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2EDE50B-114E-4564-B2FA-46B0B3726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34236" y="46166"/>
            <a:ext cx="3514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Jégtenger </a:t>
            </a:r>
            <a:b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1823 - 24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CEA8EF55-06F0-494E-8B21-E8DAC9EF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986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A5CBA9C8-BA7C-4718-B545-C5559E34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787" y="-6263"/>
            <a:ext cx="26484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Az élet szakaszai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1835.</a:t>
            </a:r>
            <a:r>
              <a:rPr kumimoji="0" lang="hu-HU" altLang="hu-H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1B5A61A8-57CE-4348-B7E2-6DEBCB316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29" y="777816"/>
            <a:ext cx="7668700" cy="6080184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26516B13-DDE9-4E56-835A-5E91F978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972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32247BA-CF92-4B04-A2F7-455B5449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987"/>
            <a:ext cx="7886700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dirty="0"/>
              <a:t>Holdfelkelte a tengerparton</a:t>
            </a:r>
            <a:r>
              <a:rPr lang="hu-HU" sz="2700" b="1" dirty="0">
                <a:effectLst/>
              </a:rPr>
              <a:t/>
            </a:r>
            <a:br>
              <a:rPr lang="hu-HU" sz="2700" b="1" dirty="0">
                <a:effectLst/>
              </a:rPr>
            </a:br>
            <a:r>
              <a:rPr lang="hu-HU" sz="2000" b="1" dirty="0">
                <a:effectLst/>
              </a:rPr>
              <a:t>1822</a:t>
            </a:r>
            <a:r>
              <a:rPr lang="hu-HU" sz="2700" b="1" dirty="0">
                <a:effectLst/>
              </a:rPr>
              <a:t> </a:t>
            </a:r>
            <a:r>
              <a:rPr lang="hu-HU" sz="1050" b="1" dirty="0">
                <a:solidFill>
                  <a:srgbClr val="730167"/>
                </a:solidFill>
                <a:effectLst/>
              </a:rPr>
              <a:t/>
            </a:r>
            <a:br>
              <a:rPr lang="hu-HU" sz="1050" b="1" dirty="0">
                <a:solidFill>
                  <a:srgbClr val="730167"/>
                </a:solidFill>
                <a:effectLst/>
              </a:rPr>
            </a:b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8B721AEE-CED7-4C33-B8ED-82889F872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79" y="968189"/>
            <a:ext cx="7592641" cy="5808972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B6431D52-ACC6-4A31-999E-2BB80891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49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084C576-4C55-44F5-93DA-0F7AFDD34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929" y="982565"/>
            <a:ext cx="4428565" cy="45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91302FD1-C5CF-4E09-8855-4418970E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757" y="1155032"/>
            <a:ext cx="8577185" cy="489661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EF367B3-591D-4D95-B7E8-A1565C6EF6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5121" y="406242"/>
            <a:ext cx="7878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Caspar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David Friedrich vázlatfüzetet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7CA0E52B-E60F-4ACF-A168-167ADCB0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864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C395A87-DB2E-4612-9DDB-B949E46B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270" y="365126"/>
            <a:ext cx="2742079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Temetőkapu</a:t>
            </a:r>
            <a:br>
              <a:rPr lang="hu-HU" sz="2400" dirty="0"/>
            </a:br>
            <a:r>
              <a:rPr lang="hu-HU" sz="2400" dirty="0"/>
              <a:t>1825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F0FD0809-9537-462D-A945-51CCE80D3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99413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4429851-C15A-4013-892A-DDB3B80D0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129" y="2924406"/>
            <a:ext cx="5099413" cy="3933593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BDE8227-1E4F-40F2-94E3-58218FF5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1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D4ECE3B-0E21-46BD-8299-EFCFD992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2" y="365126"/>
            <a:ext cx="3539938" cy="1325563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effectLst/>
              </a:rPr>
              <a:t>Bagoly egy gótikus ablakban</a:t>
            </a:r>
            <a:br>
              <a:rPr lang="hu-HU" sz="2400" b="1" dirty="0">
                <a:effectLst/>
              </a:rPr>
            </a:br>
            <a:r>
              <a:rPr lang="hu-HU" sz="1800" b="1" dirty="0">
                <a:effectLst/>
              </a:rPr>
              <a:t>ceruza, ecset és szépia papíron </a:t>
            </a:r>
            <a:r>
              <a:rPr lang="hu-HU" sz="2400" b="1" dirty="0">
                <a:effectLst/>
              </a:rPr>
              <a:t/>
            </a:r>
            <a:br>
              <a:rPr lang="hu-HU" sz="2400" b="1" dirty="0">
                <a:effectLst/>
              </a:rPr>
            </a:br>
            <a:endParaRPr lang="hu-HU" sz="2400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D59E356E-FEF1-48E4-AD39-AD7C40C0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51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FCD6D0B-DC87-4D08-910A-1BC3E3E92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718"/>
            <a:ext cx="478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2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3B99829-6569-4782-8C91-06D17EEA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27FC0D7-9DEA-4008-A502-0DD2AF89B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066" y="0"/>
            <a:ext cx="5141026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8019B47D-DE02-4FBE-B67D-40121EEA2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295" y="37609"/>
            <a:ext cx="4347882" cy="682039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1401A23D-F738-473C-ADD1-15A0746287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6188"/>
            <a:ext cx="3227295" cy="433776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342BA4F0-8F19-4BE8-A836-C5C3441C5E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9184"/>
            <a:ext cx="3449556" cy="2274775"/>
          </a:xfrm>
          <a:prstGeom prst="rect">
            <a:avLst/>
          </a:prstGeom>
        </p:spPr>
      </p:pic>
      <p:sp>
        <p:nvSpPr>
          <p:cNvPr id="8" name="Dia számának helye 7">
            <a:extLst>
              <a:ext uri="{FF2B5EF4-FFF2-40B4-BE49-F238E27FC236}">
                <a16:creationId xmlns="" xmlns:a16="http://schemas.microsoft.com/office/drawing/2014/main" id="{30E2BF37-563A-4073-A46B-FA3CFE5E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1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BC74FD91-80F7-46FF-8204-ED4472EE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53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8D3C3D9E-C137-464D-8E91-CE219B310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09" y="1951861"/>
            <a:ext cx="6637391" cy="490613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733AD7BA-16D4-4F68-A55A-42BA6EF4E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556592" y="243701"/>
            <a:ext cx="363109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Edvard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hu-HU" altLang="hu-H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Munch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b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Norvég festő</a:t>
            </a:r>
            <a:b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1899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b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magányosok</a:t>
            </a:r>
            <a:br>
              <a:rPr kumimoji="0" lang="hu-HU" altLang="hu-H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hu-HU" altLang="hu-H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fametszet</a:t>
            </a:r>
            <a:endParaRPr kumimoji="0" lang="hu-HU" altLang="hu-H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2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C032D0B-D0DB-4D0E-9AC9-9D26EB9580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14" y="1548047"/>
            <a:ext cx="8755016" cy="437750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82664C3-E0AD-4E20-ADFA-BBE50B346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0329" y="70719"/>
            <a:ext cx="88653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1804.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400" dirty="0">
                <a:latin typeface="Arial Unicode MS"/>
              </a:rPr>
              <a:t>V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ázlatfüzet 20 pergamenlappal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18,4 x 11,8 cm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5C9813C3-3418-42B3-B225-0A51EB3FA5AE}"/>
              </a:ext>
            </a:extLst>
          </p:cNvPr>
          <p:cNvSpPr txBox="1"/>
          <p:nvPr/>
        </p:nvSpPr>
        <p:spPr>
          <a:xfrm>
            <a:off x="2755231" y="61409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 Friedrich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Kersting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alkotása </a:t>
            </a:r>
          </a:p>
          <a:p>
            <a:pPr algn="ctr"/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Fotó: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Grisebach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(részlet). 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AE552CFF-EC55-40CD-B65E-2ED7395C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29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E78BDD5-2962-41E8-94C8-DA4DD4A0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090" y="87220"/>
            <a:ext cx="5225157" cy="6770780"/>
          </a:xfrm>
          <a:prstGeom prst="rect">
            <a:avLst/>
          </a:prstGeom>
        </p:spPr>
      </p:pic>
      <p:sp>
        <p:nvSpPr>
          <p:cNvPr id="7" name="Cím 6">
            <a:extLst>
              <a:ext uri="{FF2B5EF4-FFF2-40B4-BE49-F238E27FC236}">
                <a16:creationId xmlns="" xmlns:a16="http://schemas.microsoft.com/office/drawing/2014/main" id="{58FE25B4-5306-4B40-A87A-07C761F6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" y="607173"/>
            <a:ext cx="3486150" cy="253047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dirty="0" err="1"/>
              <a:t>Caspar</a:t>
            </a:r>
            <a:r>
              <a:rPr lang="hu-HU" sz="2400" dirty="0"/>
              <a:t> David Friedrich</a:t>
            </a:r>
            <a:br>
              <a:rPr lang="hu-HU" sz="2400" dirty="0"/>
            </a:b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b="1" dirty="0"/>
              <a:t>Kilátás a műteremből</a:t>
            </a:r>
            <a:br>
              <a:rPr lang="hu-HU" sz="2400" b="1" dirty="0"/>
            </a:b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/>
              <a:t> </a:t>
            </a:r>
            <a:r>
              <a:rPr lang="hu-HU" sz="2400" dirty="0"/>
              <a:t>baloldali ablak</a:t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1805-1806</a:t>
            </a:r>
            <a:br>
              <a:rPr lang="hu-HU" sz="2400" dirty="0"/>
            </a:br>
            <a:r>
              <a:rPr lang="hu-HU" sz="2400" dirty="0"/>
              <a:t>Ceruza, szépia</a:t>
            </a:r>
            <a:br>
              <a:rPr lang="hu-HU" sz="2400" dirty="0"/>
            </a:br>
            <a:r>
              <a:rPr lang="hu-HU" sz="2400" dirty="0"/>
              <a:t>Bécs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E374492E-7178-440D-A75E-B2E6CC89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79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4A786C0-DE96-4B44-9A49-E212503AE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9EF29B2-3A56-4AB4-8EE3-D0C539F5B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9494"/>
            <a:ext cx="9108141" cy="510757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FC37A356-AC51-40E4-BD50-F8BB9C7D0F71}"/>
              </a:ext>
            </a:extLst>
          </p:cNvPr>
          <p:cNvSpPr txBox="1"/>
          <p:nvPr/>
        </p:nvSpPr>
        <p:spPr>
          <a:xfrm>
            <a:off x="1909482" y="349624"/>
            <a:ext cx="464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„Az ablakpárkányon lévő borítékon: </a:t>
            </a:r>
          </a:p>
          <a:p>
            <a:pPr algn="ctr"/>
            <a:r>
              <a:rPr lang="hu-HU" dirty="0"/>
              <a:t>C.D. </a:t>
            </a:r>
            <a:r>
              <a:rPr lang="hu-HU" dirty="0" err="1"/>
              <a:t>Fidrich</a:t>
            </a:r>
            <a:r>
              <a:rPr lang="hu-HU" dirty="0"/>
              <a:t> úrnak Drezdában, </a:t>
            </a:r>
            <a:r>
              <a:rPr lang="hu-HU" dirty="0" err="1"/>
              <a:t>Pirnai</a:t>
            </a:r>
            <a:r>
              <a:rPr lang="hu-HU" dirty="0"/>
              <a:t> Kapu”</a:t>
            </a:r>
          </a:p>
          <a:p>
            <a:pPr algn="ctr"/>
            <a:r>
              <a:rPr lang="hu-HU" sz="1200" dirty="0"/>
              <a:t>Forrás: </a:t>
            </a:r>
            <a:r>
              <a:rPr lang="hu-HU" sz="1200" dirty="0" err="1"/>
              <a:t>Földényi</a:t>
            </a:r>
            <a:r>
              <a:rPr lang="hu-HU" sz="1200" dirty="0"/>
              <a:t> F László: A festészet éjszakai oldala c. könyv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16B97F27-18BA-40EF-B4AA-5AF528C6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41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31A44FE-51BA-4CF0-9C60-F89E71D1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27186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hu-HU" sz="2400" dirty="0"/>
              <a:t> … a másik ablak</a:t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dirty="0"/>
              <a:t>Kilátás a műteremből</a:t>
            </a:r>
            <a:br>
              <a:rPr lang="hu-HU" sz="2400" b="1" dirty="0"/>
            </a:b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/>
              <a:t> </a:t>
            </a:r>
            <a:r>
              <a:rPr lang="hu-HU" sz="2400" dirty="0"/>
              <a:t>jobboldali ablak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2E2EF246-E3D6-4620-AE8B-48057908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519" y="0"/>
            <a:ext cx="5243482" cy="685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0A95934-13A7-41E0-B187-6C06DE8264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96" y="2055815"/>
            <a:ext cx="3271869" cy="4545393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E5D9DDB2-2C15-438B-8DB0-1AF25906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57E2-E67F-4B08-B747-DA3FF7DDF994}" type="slidenum">
              <a:rPr lang="hu-HU" smtClean="0"/>
              <a:t>9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5C1D54FD-B192-4B8F-B96B-E54F58AFDB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741" y="-731423"/>
            <a:ext cx="5436198" cy="86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21745</TotalTime>
  <Words>375</Words>
  <Application>Microsoft Office PowerPoint</Application>
  <PresentationFormat>Diavetítés a képernyőre (4:3 oldalarány)</PresentationFormat>
  <Paragraphs>140</Paragraphs>
  <Slides>53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Office-téma</vt:lpstr>
      <vt:lpstr>PowerPoint bemutató</vt:lpstr>
      <vt:lpstr>Caspar David Friedrich </vt:lpstr>
      <vt:lpstr> </vt:lpstr>
      <vt:lpstr>PowerPoint bemutató</vt:lpstr>
      <vt:lpstr>PowerPoint bemutató</vt:lpstr>
      <vt:lpstr>PowerPoint bemutató</vt:lpstr>
      <vt:lpstr>Caspar David Friedrich   Kilátás a műteremből   baloldali ablak  1805-1806 Ceruza, szépia Bécs</vt:lpstr>
      <vt:lpstr>PowerPoint bemutató</vt:lpstr>
      <vt:lpstr> … a másik ablak  Kilátás a műteremből   jobboldali ablak</vt:lpstr>
      <vt:lpstr>PowerPoint bemutató</vt:lpstr>
      <vt:lpstr>Kereszt a hegyekben 1808   Tetschen oltárkép) </vt:lpstr>
      <vt:lpstr>Önarckép 1810 </vt:lpstr>
      <vt:lpstr>Holdfény a felhők felett 1822</vt:lpstr>
      <vt:lpstr>Halásznép a tenger mellett </vt:lpstr>
      <vt:lpstr>Rügeni krétasziklák 1818 90,5 × 71 cm</vt:lpstr>
      <vt:lpstr>PowerPoint bemutató</vt:lpstr>
      <vt:lpstr>Sziklás táj az Elbai homokkő-hegységben  (1822-1823)</vt:lpstr>
      <vt:lpstr>Holdkelte a tenger felet  1821 </vt:lpstr>
      <vt:lpstr>Este a Balti-tenger strandján 1831 </vt:lpstr>
      <vt:lpstr>Szerzetes a tengerparton 1808 - 1810</vt:lpstr>
      <vt:lpstr>PowerPoint bemutató</vt:lpstr>
      <vt:lpstr>PowerPoint bemutató</vt:lpstr>
      <vt:lpstr>Apátság a tölgyerdőben 1808 - 10</vt:lpstr>
      <vt:lpstr>PowerPoint bemutató</vt:lpstr>
      <vt:lpstr>PowerPoint bemutató</vt:lpstr>
      <vt:lpstr>PowerPoint bemutató</vt:lpstr>
      <vt:lpstr>Séta alkonyatkor,  1830-1835 </vt:lpstr>
      <vt:lpstr>Két férfi szemléli a Holdat 1819-20</vt:lpstr>
      <vt:lpstr>Nő az ablakban  1825 (A berlini Nemzeti Múzeumok Alte Nationalgalerie gyűjteményéből) </vt:lpstr>
      <vt:lpstr>Forrás: https://artecrehaes.wordpress.com/2021/02/12/de-friedrich-a-salvador-dali/  </vt:lpstr>
      <vt:lpstr>PowerPoint bemutató</vt:lpstr>
      <vt:lpstr>PowerPoint bemutató</vt:lpstr>
      <vt:lpstr>Nő a felkelő nap előtt,  1818 körül   </vt:lpstr>
      <vt:lpstr>Két férfi nézi a Holdat 1819-20 (olaj, vászon, 33 x 44,5 cm)</vt:lpstr>
      <vt:lpstr>Férfi és nő szemléli a Holdat 34 x 44cm 1824</vt:lpstr>
      <vt:lpstr>PowerPoint bemutató</vt:lpstr>
      <vt:lpstr>PowerPoint bemutató</vt:lpstr>
      <vt:lpstr>PowerPoint bemutató</vt:lpstr>
      <vt:lpstr>PowerPoint bemutató</vt:lpstr>
      <vt:lpstr>Reggel az Óriás-hegységben,  1810-11.</vt:lpstr>
      <vt:lpstr>Juno temploma Agrigentóban 1828-1830</vt:lpstr>
      <vt:lpstr>Elba parti árterület 1832</vt:lpstr>
      <vt:lpstr>Holdkelte a tengeren 1821 </vt:lpstr>
      <vt:lpstr>Páros képek: Téli táj </vt:lpstr>
      <vt:lpstr>Holdfényes éjszaka a  keleti tengerpartnál 1816 - 18</vt:lpstr>
      <vt:lpstr>PowerPoint bemutató</vt:lpstr>
      <vt:lpstr>A Jégtenger  1823 - 24 </vt:lpstr>
      <vt:lpstr>PowerPoint bemutató</vt:lpstr>
      <vt:lpstr>Holdfelkelte a tengerparton 1822  </vt:lpstr>
      <vt:lpstr>Temetőkapu 1825</vt:lpstr>
      <vt:lpstr>Bagoly egy gótikus ablakban ceruza, ecset és szépia papíron  </vt:lpstr>
      <vt:lpstr>PowerPoint bemutató</vt:lpstr>
      <vt:lpstr>Edvard Munch  Norvég festő 1899  A magányosok fametszet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Caspar David Friedrich</dc:title>
  <dc:creator>Haranghy Géza</dc:creator>
  <cp:lastModifiedBy>Judit</cp:lastModifiedBy>
  <cp:revision>138</cp:revision>
  <dcterms:created xsi:type="dcterms:W3CDTF">2024-08-13T10:29:09Z</dcterms:created>
  <dcterms:modified xsi:type="dcterms:W3CDTF">2024-09-28T01:54:21Z</dcterms:modified>
</cp:coreProperties>
</file>