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3" r:id="rId4"/>
    <p:sldId id="264" r:id="rId5"/>
    <p:sldId id="265" r:id="rId6"/>
    <p:sldId id="266" r:id="rId7"/>
    <p:sldId id="318" r:id="rId8"/>
    <p:sldId id="258" r:id="rId9"/>
    <p:sldId id="267" r:id="rId10"/>
    <p:sldId id="268" r:id="rId11"/>
    <p:sldId id="269" r:id="rId12"/>
    <p:sldId id="270" r:id="rId13"/>
    <p:sldId id="259" r:id="rId14"/>
    <p:sldId id="271" r:id="rId15"/>
    <p:sldId id="272" r:id="rId16"/>
    <p:sldId id="273" r:id="rId17"/>
    <p:sldId id="260" r:id="rId18"/>
    <p:sldId id="286" r:id="rId19"/>
    <p:sldId id="287" r:id="rId20"/>
    <p:sldId id="288" r:id="rId21"/>
    <p:sldId id="289" r:id="rId22"/>
    <p:sldId id="261" r:id="rId23"/>
    <p:sldId id="290" r:id="rId24"/>
    <p:sldId id="291" r:id="rId25"/>
    <p:sldId id="292" r:id="rId26"/>
    <p:sldId id="293" r:id="rId27"/>
    <p:sldId id="294" r:id="rId28"/>
    <p:sldId id="274" r:id="rId29"/>
    <p:sldId id="295" r:id="rId30"/>
    <p:sldId id="296" r:id="rId31"/>
    <p:sldId id="297" r:id="rId32"/>
    <p:sldId id="298" r:id="rId33"/>
    <p:sldId id="275" r:id="rId34"/>
    <p:sldId id="299" r:id="rId35"/>
    <p:sldId id="300" r:id="rId36"/>
    <p:sldId id="301" r:id="rId37"/>
    <p:sldId id="302" r:id="rId38"/>
    <p:sldId id="319" r:id="rId39"/>
    <p:sldId id="303" r:id="rId40"/>
    <p:sldId id="304" r:id="rId41"/>
    <p:sldId id="305" r:id="rId42"/>
    <p:sldId id="306" r:id="rId43"/>
    <p:sldId id="276" r:id="rId44"/>
    <p:sldId id="307" r:id="rId45"/>
    <p:sldId id="277" r:id="rId46"/>
    <p:sldId id="308" r:id="rId47"/>
    <p:sldId id="309" r:id="rId48"/>
    <p:sldId id="310" r:id="rId49"/>
    <p:sldId id="278" r:id="rId50"/>
    <p:sldId id="311" r:id="rId51"/>
    <p:sldId id="312" r:id="rId52"/>
    <p:sldId id="279" r:id="rId53"/>
    <p:sldId id="313" r:id="rId54"/>
    <p:sldId id="314" r:id="rId55"/>
    <p:sldId id="315" r:id="rId56"/>
    <p:sldId id="316" r:id="rId57"/>
    <p:sldId id="280" r:id="rId58"/>
    <p:sldId id="317" r:id="rId5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457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743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42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906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065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602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150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842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32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256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526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8298F-2458-426D-9EB7-B9477547D950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932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4700" y="5008563"/>
            <a:ext cx="328930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363" y="5008563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8563"/>
            <a:ext cx="2998788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Szövegdoboz 1"/>
          <p:cNvSpPr txBox="1">
            <a:spLocks noChangeArrowheads="1"/>
          </p:cNvSpPr>
          <p:nvPr/>
        </p:nvSpPr>
        <p:spPr bwMode="auto">
          <a:xfrm>
            <a:off x="3492500" y="4638675"/>
            <a:ext cx="180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Herculaneum</a:t>
            </a:r>
          </a:p>
        </p:txBody>
      </p:sp>
      <p:sp>
        <p:nvSpPr>
          <p:cNvPr id="2054" name="Szövegdoboz 2"/>
          <p:cNvSpPr txBox="1">
            <a:spLocks noChangeArrowheads="1"/>
          </p:cNvSpPr>
          <p:nvPr/>
        </p:nvSpPr>
        <p:spPr bwMode="auto">
          <a:xfrm>
            <a:off x="827088" y="4638675"/>
            <a:ext cx="125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Paestum</a:t>
            </a:r>
          </a:p>
        </p:txBody>
      </p:sp>
      <p:sp>
        <p:nvSpPr>
          <p:cNvPr id="2055" name="Szövegdoboz 3"/>
          <p:cNvSpPr txBox="1">
            <a:spLocks noChangeArrowheads="1"/>
          </p:cNvSpPr>
          <p:nvPr/>
        </p:nvSpPr>
        <p:spPr bwMode="auto">
          <a:xfrm>
            <a:off x="6588125" y="4638675"/>
            <a:ext cx="1111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Pompei</a:t>
            </a:r>
          </a:p>
        </p:txBody>
      </p:sp>
      <p:sp>
        <p:nvSpPr>
          <p:cNvPr id="2056" name="Téglalap 4"/>
          <p:cNvSpPr>
            <a:spLocks noChangeArrowheads="1"/>
          </p:cNvSpPr>
          <p:nvPr/>
        </p:nvSpPr>
        <p:spPr bwMode="auto">
          <a:xfrm>
            <a:off x="2390775" y="692150"/>
            <a:ext cx="4572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4400" b="1">
                <a:latin typeface="Arial" charset="0"/>
              </a:rPr>
              <a:t>Néhány épület</a:t>
            </a:r>
            <a:br>
              <a:rPr lang="hu-HU" altLang="hu-HU" sz="4400" b="1">
                <a:latin typeface="Arial" charset="0"/>
              </a:rPr>
            </a:br>
            <a:r>
              <a:rPr lang="hu-HU" altLang="hu-HU" sz="4400" b="1">
                <a:latin typeface="Arial" charset="0"/>
              </a:rPr>
              <a:t>           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4400" b="1">
                <a:latin typeface="Arial" charset="0"/>
              </a:rPr>
              <a:t>klasszicizmus</a:t>
            </a:r>
            <a:br>
              <a:rPr lang="hu-HU" altLang="hu-HU" sz="4400" b="1">
                <a:latin typeface="Arial" charset="0"/>
              </a:rPr>
            </a:br>
            <a:r>
              <a:rPr lang="hu-HU" altLang="hu-HU" sz="4400" b="1">
                <a:latin typeface="Arial" charset="0"/>
              </a:rPr>
              <a:t>korszakából</a:t>
            </a:r>
            <a:endParaRPr lang="hu-HU" altLang="hu-HU" sz="4400"/>
          </a:p>
        </p:txBody>
      </p:sp>
      <p:sp>
        <p:nvSpPr>
          <p:cNvPr id="2057" name="Szövegdoboz 5"/>
          <p:cNvSpPr txBox="1">
            <a:spLocks noChangeArrowheads="1"/>
          </p:cNvSpPr>
          <p:nvPr/>
        </p:nvSpPr>
        <p:spPr bwMode="auto">
          <a:xfrm>
            <a:off x="323850" y="404813"/>
            <a:ext cx="139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szaju2023</a:t>
            </a:r>
          </a:p>
        </p:txBody>
      </p:sp>
    </p:spTree>
    <p:extLst>
      <p:ext uri="{BB962C8B-B14F-4D97-AF65-F5344CB8AC3E}">
        <p14:creationId xmlns:p14="http://schemas.microsoft.com/office/powerpoint/2010/main" val="207845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6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1" t="13348" r="2985" b="12880"/>
          <a:stretch>
            <a:fillRect/>
          </a:stretch>
        </p:blipFill>
        <p:spPr bwMode="auto">
          <a:xfrm>
            <a:off x="0" y="-100013"/>
            <a:ext cx="9636125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23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396413" cy="700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9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9592" y="908720"/>
            <a:ext cx="75608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Sainte-Geneviève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Könyvtár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Párizs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Sainte-Geneviève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Könyvtár egy nyilvános és egyetemi könyvtár, amely a Szent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Genevieve-i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apátság gyűjteményén alapul.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1851-ben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Pierre-François-Henri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Labrouste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által épített új könyvtár prototípussá vált. 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könyvtár feladatai határozták meg az épületszerkezet kialakítását, bővítési és korszerűsítési lehetőségeit.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Egyszerű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külseje mögött márvány előtér, majd a bazilika tervére tervezett vasszerkezetű, világos olvasóterem öntöttvas oszlopokkal.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8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324976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églalap 2"/>
          <p:cNvSpPr>
            <a:spLocks noChangeArrowheads="1"/>
          </p:cNvSpPr>
          <p:nvPr/>
        </p:nvSpPr>
        <p:spPr bwMode="auto">
          <a:xfrm>
            <a:off x="250825" y="260350"/>
            <a:ext cx="5164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Sainte-Geneviève Könyvtár Párizs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Pierre-François-Henri Labrouste 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latin typeface="Arial" charset="0"/>
              </a:rPr>
              <a:t>1851</a:t>
            </a:r>
            <a:endParaRPr lang="hu-HU" altLang="hu-HU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pariszigzag.fr/wp-content/uploads/2020/03/Vestibule-Sainte-Genevieve-scale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05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2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83568" y="332656"/>
            <a:ext cx="799288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Altes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Múzeum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</a:p>
          <a:p>
            <a:endParaRPr lang="hu-H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Építési helyszíne a város talán legreprezentatívabb tere.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Frigyes porosz király bízta meg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 Friedrich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Schinkel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építészt nyilvános múzeum építésével a királyi művészeti gyűjtemény számára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Keletről a székesegyház és a tőzsde, délről a palota, nyugatról pedig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Spree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ága határolja, mégis úgy hat, hogy a múzeum a téren egyedül áll, megkerülhető.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Újszerű és érdekes a bejárati lépcsősor. Az épület teljes szélességében visz fel az oszlopokig a lépcsősor. de a bejárathoz még négy oszlop után újabb lépcsőkön kell továbbhaladni.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Karl Friedrich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Schinkel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múzeumával az "először gyönyörködj, aztán taníts" elvét követte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múzeumépítéssel kapcsolatos elveket, pl. megvilágítással, figyelmen kívül hagyja épületének formája javára. Inkább kiállító termek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sora jellemző a belső térre.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5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25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2106613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églalap 1"/>
          <p:cNvSpPr>
            <a:spLocks noChangeArrowheads="1"/>
          </p:cNvSpPr>
          <p:nvPr/>
        </p:nvSpPr>
        <p:spPr bwMode="auto">
          <a:xfrm>
            <a:off x="5003800" y="227013"/>
            <a:ext cx="7416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Berlin</a:t>
            </a:r>
            <a:r>
              <a:rPr lang="hu-HU" altLang="hu-HU" sz="2400" b="1">
                <a:latin typeface="Arial" charset="0"/>
              </a:rPr>
              <a:t>: a Spree folyón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Múzeumsziget</a:t>
            </a:r>
            <a:endParaRPr lang="hu-HU" altLang="hu-HU" sz="2400"/>
          </a:p>
        </p:txBody>
      </p:sp>
    </p:spTree>
    <p:extLst>
      <p:ext uri="{BB962C8B-B14F-4D97-AF65-F5344CB8AC3E}">
        <p14:creationId xmlns:p14="http://schemas.microsoft.com/office/powerpoint/2010/main" val="426115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22" r="4865"/>
          <a:stretch>
            <a:fillRect/>
          </a:stretch>
        </p:blipFill>
        <p:spPr bwMode="auto">
          <a:xfrm>
            <a:off x="0" y="0"/>
            <a:ext cx="9893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églalap 1"/>
          <p:cNvSpPr>
            <a:spLocks noChangeArrowheads="1"/>
          </p:cNvSpPr>
          <p:nvPr/>
        </p:nvSpPr>
        <p:spPr bwMode="auto">
          <a:xfrm>
            <a:off x="0" y="50847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Altes Museum Berlin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Karl Friedrich Schinkel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chemeClr val="bg1"/>
                </a:solidFill>
                <a:latin typeface="Arial" charset="0"/>
              </a:rPr>
              <a:t>/ 1781- 1841/ </a:t>
            </a:r>
          </a:p>
        </p:txBody>
      </p:sp>
    </p:spTree>
    <p:extLst>
      <p:ext uri="{BB962C8B-B14F-4D97-AF65-F5344CB8AC3E}">
        <p14:creationId xmlns:p14="http://schemas.microsoft.com/office/powerpoint/2010/main" val="421947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9592" y="404664"/>
            <a:ext cx="77768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klasszicista építészetben az épületeket nyugalom, a tömegképzésben mértani formák, szimmetrikusan kialakított homlokzatok, egyszerű alaprajzi elrendezések, harmonikus egyensúly, gondosan mérlegelt arányok jellemzik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Felhasználták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görög-római építészet elemeit, főként a dór, ion és korinthoszi oszloprendeket az épületek tagoló és díszítőelemeként, és a görög eredetű timpanont. Középületeknél, múzeumoknál gyakori a homlokzat teljes hosszán végighúzódó oszlopcsarnok. A stílus a homlokzatképzést tekintette a legfontosabb építészeti eszközének.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klasszicizmusban az építészeti arányoknak ismét nagy szerepe lett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belső térben a tengelyre fűzött térsorozat helyett statikus jellegű, centrális karakterű tereket, félkörös térbővülteket, belső oszlopsorokat, faltagolásokat alkalmaztak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84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ájl:Altes Múzeum, Berlin 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10293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25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8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476673"/>
            <a:ext cx="792088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Razumovszkij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palota</a:t>
            </a:r>
          </a:p>
          <a:p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palota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Andrei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Kirillowitsch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Rasumofsky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hercegének épült, aki korábbi orosz nagykövet volt, Sándor cár uralkodása alatt, az 1806-os Bécsi Kongresszus idején. Nemcsak Beethovent támogatta, hanem művészeti mozgalmakat is.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Rasumofsky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hercege kiválasztotta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Montoyer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belga építészt, hogy saját költségén megépíttesse a három épületből álló együttest nagykövetségnek is.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Mind az utcai, mind kerti oldalon ion oszlopokkal emelte ki az építész a bejáratot, az utcai oldalon timpanonnal, míg a kert felől attikával.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öt bálterem egyikében 16 korinthoszi márványoszlop áll, mellette a termek szintén márványdíszítésűek, de van kupolás terem is.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Magántulajdon és alapítványként működik.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hatalmas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épületegyüttes egy részét lakóépületként hasznosították.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16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églalap 1"/>
          <p:cNvSpPr>
            <a:spLocks noChangeArrowheads="1"/>
          </p:cNvSpPr>
          <p:nvPr/>
        </p:nvSpPr>
        <p:spPr bwMode="auto">
          <a:xfrm>
            <a:off x="179388" y="188913"/>
            <a:ext cx="52705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Palais Rasumofsky  Bécs</a:t>
            </a:r>
            <a:r>
              <a:rPr lang="hu-HU" altLang="hu-HU" sz="2400" b="1">
                <a:latin typeface="Arial" charset="0"/>
              </a:rPr>
              <a:t> </a:t>
            </a:r>
            <a:r>
              <a:rPr lang="hu-HU" altLang="hu-HU" sz="2000" b="1">
                <a:latin typeface="Arial" charset="0"/>
              </a:rPr>
              <a:t>1803-07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Louis Montoyer</a:t>
            </a:r>
            <a:r>
              <a:rPr lang="hu-HU" altLang="hu-HU" sz="2000" b="1">
                <a:latin typeface="Arial" charset="0"/>
              </a:rPr>
              <a:t>  belga-osztrák építész</a:t>
            </a:r>
            <a:r>
              <a:rPr lang="hu-HU" altLang="hu-HU" sz="1800" b="1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/>
          </a:p>
        </p:txBody>
      </p:sp>
      <p:pic>
        <p:nvPicPr>
          <p:cNvPr id="18435" name="Picture 2" descr="https://upload.wikimedia.org/wikipedia/commons/thumb/8/82/Palais_rasumofsky2_2002.jpg/800px-Palais_rasumofsky2_2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163638"/>
            <a:ext cx="7591425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04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églalap 1"/>
          <p:cNvSpPr>
            <a:spLocks noChangeArrowheads="1"/>
          </p:cNvSpPr>
          <p:nvPr/>
        </p:nvSpPr>
        <p:spPr bwMode="auto">
          <a:xfrm>
            <a:off x="1979613" y="26035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Akvarell, c. 1823, </a:t>
            </a: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Eduard Gurk </a:t>
            </a:r>
            <a:r>
              <a:rPr lang="hu-HU" altLang="hu-HU" sz="2000" b="1">
                <a:latin typeface="Arial" charset="0"/>
              </a:rPr>
              <a:t>(1801–1841).</a:t>
            </a:r>
            <a:br>
              <a:rPr lang="hu-HU" altLang="hu-HU" sz="2000" b="1">
                <a:latin typeface="Arial" charset="0"/>
              </a:rPr>
            </a:br>
            <a:r>
              <a:rPr lang="hu-HU" altLang="hu-HU" sz="2000" b="1">
                <a:latin typeface="Arial" charset="0"/>
              </a:rPr>
              <a:t>Bécs, Wien Múzeum.</a:t>
            </a:r>
          </a:p>
        </p:txBody>
      </p:sp>
      <p:pic>
        <p:nvPicPr>
          <p:cNvPr id="19459" name="Picture 2" descr="akg-images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9144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14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-14288"/>
            <a:ext cx="9134475" cy="700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31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Sanziany kollekció, a Palais Rasumofsky-ban, fotó: Kortárs Lyn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5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tallungenpalaisrasumofsk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églalap 1"/>
          <p:cNvSpPr>
            <a:spLocks noChangeArrowheads="1"/>
          </p:cNvSpPr>
          <p:nvPr/>
        </p:nvSpPr>
        <p:spPr bwMode="auto">
          <a:xfrm>
            <a:off x="3708400" y="5805488"/>
            <a:ext cx="542448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chemeClr val="bg1"/>
                </a:solidFill>
                <a:latin typeface="Arial" charset="0"/>
              </a:rPr>
              <a:t>Rasumofskygasse 24 ház: A Rasumofsky palota korábbi istállóit a 19. század közepén három emelettel növelték.</a:t>
            </a:r>
          </a:p>
        </p:txBody>
      </p:sp>
    </p:spTree>
    <p:extLst>
      <p:ext uri="{BB962C8B-B14F-4D97-AF65-F5344CB8AC3E}">
        <p14:creationId xmlns:p14="http://schemas.microsoft.com/office/powerpoint/2010/main" val="361853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476672"/>
            <a:ext cx="799288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legnagyobb és legfontosabb francia klasszicista épület Párizsban 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Genovéva, azaz a Pantheon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 A templom építését XV. Lajos parancsára kezdték el,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Jacques-Germain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Soufflot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  kapta a megbízatást.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munkálatok 1757-től 1790-ig tartottak.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görög kereszt alakú, hatalmas, tamburos kupolával megkoronázott templom a klasszicista templomépítészet egyik alaptípusa lett. 130 m hosszú, 82 m széles és 83 m magas.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 felvilágosodás eszméinek elterjedése a templomok építését visszavetette. A Szent Genovéva templom szerepe a francia forradalom idején elvilágiasodott, így a nagy franciák emlékének szentelték, és a Pantheon nevet kapta.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Kialakítása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jól példázta a visszatérést a klasszikus építészeti elemek szigorúan logikus használatához.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korinthoszi oszlopcsarnok a római Pantheont idézi.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4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églalap 3"/>
          <p:cNvSpPr>
            <a:spLocks noChangeArrowheads="1"/>
          </p:cNvSpPr>
          <p:nvPr/>
        </p:nvSpPr>
        <p:spPr bwMode="auto">
          <a:xfrm>
            <a:off x="-127000" y="125413"/>
            <a:ext cx="939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>
                <a:solidFill>
                  <a:srgbClr val="FF0000"/>
                </a:solidFill>
                <a:latin typeface="Arial" charset="0"/>
              </a:rPr>
              <a:t>The Pantheon</a:t>
            </a:r>
            <a:r>
              <a:rPr lang="hu-HU" altLang="hu-HU" sz="2400" b="1">
                <a:latin typeface="Arial" charset="0"/>
              </a:rPr>
              <a:t>, Paris, </a:t>
            </a:r>
            <a:r>
              <a:rPr lang="hu-HU" altLang="hu-HU" sz="2800" b="1">
                <a:solidFill>
                  <a:srgbClr val="00B050"/>
                </a:solidFill>
                <a:latin typeface="Arial" charset="0"/>
              </a:rPr>
              <a:t>Jacques-Germain Soufflot </a:t>
            </a:r>
            <a:r>
              <a:rPr lang="hu-HU" altLang="hu-HU" sz="2000" b="1">
                <a:latin typeface="Arial" charset="0"/>
              </a:rPr>
              <a:t>1</a:t>
            </a:r>
            <a:r>
              <a:rPr lang="hu-HU" altLang="hu-HU" sz="1800" b="1">
                <a:latin typeface="Arial" charset="0"/>
              </a:rPr>
              <a:t>758-1790</a:t>
            </a:r>
            <a:r>
              <a:rPr lang="hu-HU" altLang="hu-HU" sz="2400"/>
              <a:t>, </a:t>
            </a:r>
            <a:endParaRPr lang="hu-HU" altLang="hu-HU" sz="1800"/>
          </a:p>
        </p:txBody>
      </p:sp>
      <p:pic>
        <p:nvPicPr>
          <p:cNvPr id="23555" name="Picture 1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4363"/>
            <a:ext cx="9144000" cy="62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4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Szövegdoboz 2"/>
          <p:cNvSpPr txBox="1">
            <a:spLocks noChangeArrowheads="1"/>
          </p:cNvSpPr>
          <p:nvPr/>
        </p:nvSpPr>
        <p:spPr bwMode="auto">
          <a:xfrm>
            <a:off x="611188" y="260350"/>
            <a:ext cx="70564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RÓMA Colosseum </a:t>
            </a:r>
            <a:r>
              <a:rPr lang="hu-HU" altLang="hu-HU" sz="2400" b="1">
                <a:latin typeface="Arial" charset="0"/>
              </a:rPr>
              <a:t>/ i. sz. 72-  i. sz. 80/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76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89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Szövegdoboz 2"/>
          <p:cNvSpPr txBox="1">
            <a:spLocks noChangeArrowheads="1"/>
          </p:cNvSpPr>
          <p:nvPr/>
        </p:nvSpPr>
        <p:spPr bwMode="auto">
          <a:xfrm>
            <a:off x="139700" y="796925"/>
            <a:ext cx="3465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Róma Pantheon </a:t>
            </a:r>
            <a:r>
              <a:rPr lang="hu-HU" altLang="hu-HU" sz="2000" b="1">
                <a:latin typeface="Arial" charset="0"/>
              </a:rPr>
              <a:t>i.e.27</a:t>
            </a:r>
            <a:r>
              <a:rPr lang="hu-HU" altLang="hu-HU" sz="2400" b="1">
                <a:latin typeface="Arial" charset="0"/>
              </a:rPr>
              <a:t>.</a:t>
            </a:r>
          </a:p>
        </p:txBody>
      </p:sp>
      <p:sp>
        <p:nvSpPr>
          <p:cNvPr id="26628" name="Szövegdoboz 3"/>
          <p:cNvSpPr txBox="1">
            <a:spLocks noChangeArrowheads="1"/>
          </p:cNvSpPr>
          <p:nvPr/>
        </p:nvSpPr>
        <p:spPr bwMode="auto">
          <a:xfrm>
            <a:off x="611188" y="6308725"/>
            <a:ext cx="299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Haranghy Gézáné 2019</a:t>
            </a:r>
          </a:p>
        </p:txBody>
      </p:sp>
    </p:spTree>
    <p:extLst>
      <p:ext uri="{BB962C8B-B14F-4D97-AF65-F5344CB8AC3E}">
        <p14:creationId xmlns:p14="http://schemas.microsoft.com/office/powerpoint/2010/main" val="368800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43608" y="1340768"/>
            <a:ext cx="67687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Míg az ókori diadalívek újkori megjelenése Párizsban Napóleon dicsőségét hirdetik, a német területen a sikeres Napóleoni háborúk emlékére építettek monumentális emlékműveket. A politikailag és gazdaságilag is megosztott területen a nemzeti egység vágyát jelenítette meg, formai hatásában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közizlést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közakaratot fejezett ki, mozgósító hatású volt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Walhalla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néven ismert regensburgi emlékmű előképe az athéni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Parthenon.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églalap 1"/>
          <p:cNvSpPr>
            <a:spLocks noChangeArrowheads="1"/>
          </p:cNvSpPr>
          <p:nvPr/>
        </p:nvSpPr>
        <p:spPr bwMode="auto">
          <a:xfrm>
            <a:off x="1331913" y="157163"/>
            <a:ext cx="5043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Walhalla</a:t>
            </a:r>
            <a:r>
              <a:rPr lang="hu-HU" altLang="hu-HU" sz="2000" b="1">
                <a:latin typeface="Arial" charset="0"/>
              </a:rPr>
              <a:t> </a:t>
            </a: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Leo von Klenze</a:t>
            </a:r>
            <a:r>
              <a:rPr lang="hu-HU" altLang="hu-HU" sz="2000" b="1">
                <a:latin typeface="Arial" charset="0"/>
              </a:rPr>
              <a:t> 1830-1842</a:t>
            </a:r>
          </a:p>
        </p:txBody>
      </p:sp>
      <p:pic>
        <p:nvPicPr>
          <p:cNvPr id="27651" name="Picture 2" descr="Kép: Walha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31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2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2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églalap 1"/>
          <p:cNvSpPr>
            <a:spLocks noChangeArrowheads="1"/>
          </p:cNvSpPr>
          <p:nvPr/>
        </p:nvSpPr>
        <p:spPr bwMode="auto">
          <a:xfrm>
            <a:off x="215900" y="115888"/>
            <a:ext cx="8712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Duna felőli déli oromfalcsoport a Német Szövetség létrejöttét jelképezi: a szövetségi államok a trónra kerülő Germania előtt tisztelegnek.</a:t>
            </a:r>
          </a:p>
        </p:txBody>
      </p:sp>
      <p:pic>
        <p:nvPicPr>
          <p:cNvPr id="29699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91440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00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2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260648"/>
            <a:ext cx="842493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Kelheim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melletti Felszabadulás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Csarnok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méter magas, téglából épült kerek épület mintájául a római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Pantheon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szolgált. I. Ludwig bajor király is ezt a monumentális épületet rendelte meg. A Felszabadítási Csarnok 1842 és 1863 között épült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Friedrich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Gärtner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Leo von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Klenze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tervei alapján, az 1813-1815-ös felszabadítási háborúk során Napóleon császár ellen vívott csaták emlékére.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Szintén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Regensburg közelében található 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Michelsbergen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épületet kívülről 18 támpillér díszíti, amelyeken 18 szűz tartja a résztvevő germán törzsek névtábláit. 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Fent 54 toszkán oszlop tartja a járható párkányt, amely fölött 18 trófea emelkedik a fehér-kék égbolt felé.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Felszabadulás Csarnok belső tere egy magas kupolás csarnokból áll.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gazdagon díszített kupolát 72 oszlop tartja, fülkékre, árkádokra és galériára tagolódik, és kazettás mennyezettel rendelkezik.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Ludwig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Schwanthaler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által fehér „carrarai márványból” készített, harmincnégy monumentális győzelemistennő fog egymás kezét egy ünnepélyes körtáncra.</a:t>
            </a:r>
          </a:p>
        </p:txBody>
      </p:sp>
    </p:spTree>
    <p:extLst>
      <p:ext uri="{BB962C8B-B14F-4D97-AF65-F5344CB8AC3E}">
        <p14:creationId xmlns:p14="http://schemas.microsoft.com/office/powerpoint/2010/main" val="8019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-17463"/>
            <a:ext cx="6443662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églalap 2"/>
          <p:cNvSpPr>
            <a:spLocks noChangeArrowheads="1"/>
          </p:cNvSpPr>
          <p:nvPr/>
        </p:nvSpPr>
        <p:spPr bwMode="auto">
          <a:xfrm>
            <a:off x="179388" y="1125538"/>
            <a:ext cx="2520950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Kelheim melletti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Felszabadulás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Csarnok</a:t>
            </a:r>
            <a:r>
              <a:rPr lang="hu-HU" altLang="hu-HU" sz="240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1842 – 1863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Friedrich Gärtner és Leo von Klenze </a:t>
            </a:r>
          </a:p>
        </p:txBody>
      </p:sp>
    </p:spTree>
    <p:extLst>
      <p:ext uri="{BB962C8B-B14F-4D97-AF65-F5344CB8AC3E}">
        <p14:creationId xmlns:p14="http://schemas.microsoft.com/office/powerpoint/2010/main" val="35584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9117012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Szövegdoboz 1"/>
          <p:cNvSpPr txBox="1">
            <a:spLocks noChangeArrowheads="1"/>
          </p:cNvSpPr>
          <p:nvPr/>
        </p:nvSpPr>
        <p:spPr bwMode="auto">
          <a:xfrm>
            <a:off x="8064500" y="723900"/>
            <a:ext cx="109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i.e.5.sz.</a:t>
            </a:r>
          </a:p>
        </p:txBody>
      </p:sp>
    </p:spTree>
    <p:extLst>
      <p:ext uri="{BB962C8B-B14F-4D97-AF65-F5344CB8AC3E}">
        <p14:creationId xmlns:p14="http://schemas.microsoft.com/office/powerpoint/2010/main" val="164289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638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-30163"/>
            <a:ext cx="4643437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Szövegdoboz 1"/>
          <p:cNvSpPr txBox="1">
            <a:spLocks noChangeArrowheads="1"/>
          </p:cNvSpPr>
          <p:nvPr/>
        </p:nvSpPr>
        <p:spPr bwMode="auto">
          <a:xfrm>
            <a:off x="1331913" y="6311900"/>
            <a:ext cx="5999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92D050"/>
                </a:solidFill>
                <a:latin typeface="Arial" charset="0"/>
              </a:rPr>
              <a:t>Ludwig Schwanthaler  </a:t>
            </a:r>
            <a:r>
              <a:rPr lang="hu-HU" altLang="hu-HU" sz="2400" b="1">
                <a:latin typeface="Arial" charset="0"/>
              </a:rPr>
              <a:t>carrarai márvány</a:t>
            </a:r>
          </a:p>
        </p:txBody>
      </p:sp>
    </p:spTree>
    <p:extLst>
      <p:ext uri="{BB962C8B-B14F-4D97-AF65-F5344CB8AC3E}">
        <p14:creationId xmlns:p14="http://schemas.microsoft.com/office/powerpoint/2010/main" val="7082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1588"/>
            <a:ext cx="952817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0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14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43608" y="1124744"/>
            <a:ext cx="748883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propilea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,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propilea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vagy 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propylaia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Monumentális átjáró. Válaszfalnak tekintik őket, kifejezetten a város világi és vallási részeinek elválasztására. Stílusa, idomulva a Parthenónhoz, kívülről dór templom formáját mutatja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klasszicizmus idején épült kapuk vagy épületekhez tartozóan a kapuk szerepének megfelelően épültek, vagy korábbi, városrészeket összekötő, vagy várost megnyitó szerepük volt, ennek megfelelően építették újjá. Több, az idők folyamán a </a:t>
            </a:r>
            <a:r>
              <a:rPr lang="hu-H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diadalív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szerepét is betöltötte.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99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z Akropolisz rekonstrukciójának rajza, amelyen számos épület látható a falakon belü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692150"/>
            <a:ext cx="913447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églalap 1"/>
          <p:cNvSpPr>
            <a:spLocks noChangeArrowheads="1"/>
          </p:cNvSpPr>
          <p:nvPr/>
        </p:nvSpPr>
        <p:spPr bwMode="auto">
          <a:xfrm>
            <a:off x="395288" y="233363"/>
            <a:ext cx="27368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athéni Akropolisz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Periklész, Pheidiasz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i.e. 5.sz.</a:t>
            </a:r>
          </a:p>
        </p:txBody>
      </p:sp>
      <p:sp>
        <p:nvSpPr>
          <p:cNvPr id="35844" name="Téglalap 2"/>
          <p:cNvSpPr>
            <a:spLocks noChangeArrowheads="1"/>
          </p:cNvSpPr>
          <p:nvPr/>
        </p:nvSpPr>
        <p:spPr bwMode="auto">
          <a:xfrm>
            <a:off x="5435600" y="541338"/>
            <a:ext cx="1705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smtClean="0">
                <a:solidFill>
                  <a:srgbClr val="FF0000"/>
                </a:solidFill>
                <a:latin typeface="Arial" charset="0"/>
              </a:rPr>
              <a:t>Parthenon</a:t>
            </a:r>
            <a:endParaRPr lang="hu-HU" altLang="hu-HU" sz="2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5845" name="Téglalap 3"/>
          <p:cNvSpPr>
            <a:spLocks noChangeArrowheads="1"/>
          </p:cNvSpPr>
          <p:nvPr/>
        </p:nvSpPr>
        <p:spPr bwMode="auto">
          <a:xfrm>
            <a:off x="6732588" y="4076700"/>
            <a:ext cx="1585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Propülaia</a:t>
            </a:r>
          </a:p>
        </p:txBody>
      </p:sp>
    </p:spTree>
    <p:extLst>
      <p:ext uri="{BB962C8B-B14F-4D97-AF65-F5344CB8AC3E}">
        <p14:creationId xmlns:p14="http://schemas.microsoft.com/office/powerpoint/2010/main" val="388825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16632"/>
            <a:ext cx="896448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Brandenburgi kapu</a:t>
            </a:r>
            <a:endParaRPr lang="hu-H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brandenburgi kapu 26 méter magas, 65,5 méter széles és 11 méter mélységű kora klasszicista homokkő-építmény, melyet az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Akropolisz-beli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Propülaia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mintájára alakítottak ki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Gotthard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Langhans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kapunak két kapuháza és öt kapunyílása van, melyek közül a középső valamivel szélesebb. II. Vilmos német császár 1918-as lemondásáig a középső – legnagyobb – átjárót csak az uralkodó család használhatta.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Mindkét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oldalon hat-hat 15 méter magas dór oszlop áll, amelynek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kannelúrája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ión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stílusú.Az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attika és a kapunyílások belseje domborművekkel díszített, amelyek többek között Héraklész, Herkules cselekedeteit jelenítik meg.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két kapuházban Mars és Minerva hatalmas szobrai állnak.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kaput öt méter magas bronzszobor koronázza, amely a győzelem szárnyas istennőjét (Niké) ábrázolja, ahogy négylovas dísz kocsiján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quadriga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behajt a városba.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quadrigát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1806-ban Napóleon eltávolíttatta és Párizsba vitette, de felállíttatni már nem volt ideje, végül 1814-ben visszaszállították Berlinbe.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II. világháború után csak egy lófej maradt meg az eredeti szoborcsoportból.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4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églalap 1"/>
          <p:cNvSpPr>
            <a:spLocks noChangeArrowheads="1"/>
          </p:cNvSpPr>
          <p:nvPr/>
        </p:nvSpPr>
        <p:spPr bwMode="auto">
          <a:xfrm>
            <a:off x="384175" y="333375"/>
            <a:ext cx="811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Brandenburgi kapu </a:t>
            </a:r>
            <a:r>
              <a:rPr lang="hu-HU" altLang="hu-HU" sz="2000" b="1">
                <a:latin typeface="Arial" charset="0"/>
              </a:rPr>
              <a:t>Berlin 1788-1791 </a:t>
            </a:r>
            <a:r>
              <a:rPr lang="sv-SE" altLang="hu-HU" sz="2000" b="1">
                <a:solidFill>
                  <a:srgbClr val="00B050"/>
                </a:solidFill>
                <a:latin typeface="Arial" charset="0"/>
              </a:rPr>
              <a:t>Carl Gotthard Langhans</a:t>
            </a:r>
            <a:endParaRPr lang="hu-HU" altLang="hu-HU" sz="2000">
              <a:latin typeface="Arial" charset="0"/>
            </a:endParaRPr>
          </a:p>
        </p:txBody>
      </p:sp>
      <p:pic>
        <p:nvPicPr>
          <p:cNvPr id="36867" name="Picture 2" descr="Fájl: Karte berlin akzisemau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800100"/>
            <a:ext cx="8396288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755650" y="2852738"/>
            <a:ext cx="2232025" cy="5651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6869" name="Téglalap 1"/>
          <p:cNvSpPr>
            <a:spLocks noChangeArrowheads="1"/>
          </p:cNvSpPr>
          <p:nvPr/>
        </p:nvSpPr>
        <p:spPr bwMode="auto">
          <a:xfrm>
            <a:off x="100013" y="60928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FF0000"/>
                </a:solidFill>
              </a:rPr>
              <a:t>18 </a:t>
            </a:r>
            <a:r>
              <a:rPr lang="hu-HU" altLang="hu-HU" sz="1800" b="1">
                <a:latin typeface="Arial" charset="0"/>
              </a:rPr>
              <a:t>kapu a vámfalon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Arial" charset="0"/>
              </a:rPr>
              <a:t>1734 vámfal-1867-68lebontva</a:t>
            </a:r>
          </a:p>
        </p:txBody>
      </p:sp>
    </p:spTree>
    <p:extLst>
      <p:ext uri="{BB962C8B-B14F-4D97-AF65-F5344CB8AC3E}">
        <p14:creationId xmlns:p14="http://schemas.microsoft.com/office/powerpoint/2010/main" val="21821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ájl: 2005-10-26 Brandenburger-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églalap 1"/>
          <p:cNvSpPr>
            <a:spLocks noChangeArrowheads="1"/>
          </p:cNvSpPr>
          <p:nvPr/>
        </p:nvSpPr>
        <p:spPr bwMode="auto">
          <a:xfrm>
            <a:off x="539750" y="549275"/>
            <a:ext cx="3089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Brandenburgi kapu </a:t>
            </a:r>
            <a:endParaRPr lang="hu-HU" altLang="hu-HU" sz="2400"/>
          </a:p>
        </p:txBody>
      </p:sp>
      <p:sp>
        <p:nvSpPr>
          <p:cNvPr id="37892" name="Téglalap 1"/>
          <p:cNvSpPr>
            <a:spLocks noChangeArrowheads="1"/>
          </p:cNvSpPr>
          <p:nvPr/>
        </p:nvSpPr>
        <p:spPr bwMode="auto">
          <a:xfrm>
            <a:off x="187325" y="5661025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oszlopok közötti falakon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20 dombormű található Héraklész (latinul Hercules) tetteivel.</a:t>
            </a:r>
          </a:p>
        </p:txBody>
      </p:sp>
    </p:spTree>
    <p:extLst>
      <p:ext uri="{BB962C8B-B14F-4D97-AF65-F5344CB8AC3E}">
        <p14:creationId xmlns:p14="http://schemas.microsoft.com/office/powerpoint/2010/main" val="11312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3.eu-central-1.amazonaws.com/kozterkep/photos/f6411c365ccb3a13db116cca350292c6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6350"/>
            <a:ext cx="9218612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églalap 1"/>
          <p:cNvSpPr>
            <a:spLocks noChangeArrowheads="1"/>
          </p:cNvSpPr>
          <p:nvPr/>
        </p:nvSpPr>
        <p:spPr bwMode="auto">
          <a:xfrm>
            <a:off x="5127625" y="404813"/>
            <a:ext cx="4097338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Quadriga</a:t>
            </a:r>
            <a:r>
              <a:rPr lang="hu-HU" altLang="hu-HU" sz="2000" b="1">
                <a:latin typeface="Arial" charset="0"/>
              </a:rPr>
              <a:t> 1793</a:t>
            </a:r>
          </a:p>
          <a:p>
            <a:pPr eaLnBrk="1" hangingPunct="1"/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Johann Gottfried Schadow</a:t>
            </a:r>
          </a:p>
          <a:p>
            <a:pPr eaLnBrk="1" hangingPunct="1"/>
            <a:r>
              <a:rPr lang="hu-HU" altLang="hu-HU" sz="2000" b="1">
                <a:latin typeface="Arial" charset="0"/>
              </a:rPr>
              <a:t>/1764-1850/</a:t>
            </a:r>
            <a:r>
              <a:rPr lang="hu-HU" altLang="hu-HU" sz="2000">
                <a:latin typeface="Arial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548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1600" y="1268760"/>
            <a:ext cx="705678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Marble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Márvány boltív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Buckingham palota egy királyi rezidencia Londonban és az Egyesült Királyság uralkodójának adminisztratív központja. Ennek bejárataként épült meg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Marble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Arch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majd a Buckingham-palota bővítése miatt a Hyde parkba költöztették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háromíves terve a római Konstantin diadalív és a párizsi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Carrousel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Diadalív alapján készült. 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újjáépített boltíven belül három kis helyiséget rendőrőrsként használtak 1851-től legalább 1968-ig. </a:t>
            </a:r>
          </a:p>
        </p:txBody>
      </p:sp>
    </p:spTree>
    <p:extLst>
      <p:ext uri="{BB962C8B-B14F-4D97-AF65-F5344CB8AC3E}">
        <p14:creationId xmlns:p14="http://schemas.microsoft.com/office/powerpoint/2010/main" val="3113814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ájl: Konstantin íve (Róma) - Déli oldal, a Via triumphalis.jpg-rő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églalap 1"/>
          <p:cNvSpPr>
            <a:spLocks noChangeArrowheads="1"/>
          </p:cNvSpPr>
          <p:nvPr/>
        </p:nvSpPr>
        <p:spPr bwMode="auto">
          <a:xfrm>
            <a:off x="755650" y="260350"/>
            <a:ext cx="492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Konstantin diadalíve (Róma) </a:t>
            </a:r>
            <a:r>
              <a:rPr lang="hu-HU" altLang="hu-HU" sz="2000" b="1">
                <a:latin typeface="Arial" charset="0"/>
              </a:rPr>
              <a:t>315 </a:t>
            </a:r>
          </a:p>
        </p:txBody>
      </p:sp>
    </p:spTree>
    <p:extLst>
      <p:ext uri="{BB962C8B-B14F-4D97-AF65-F5344CB8AC3E}">
        <p14:creationId xmlns:p14="http://schemas.microsoft.com/office/powerpoint/2010/main" val="23369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églalap 1"/>
          <p:cNvSpPr>
            <a:spLocks noChangeArrowheads="1"/>
          </p:cNvSpPr>
          <p:nvPr/>
        </p:nvSpPr>
        <p:spPr bwMode="auto">
          <a:xfrm>
            <a:off x="468313" y="158750"/>
            <a:ext cx="742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Marble Arch </a:t>
            </a:r>
            <a:r>
              <a:rPr lang="hu-HU" altLang="hu-HU" sz="2000" b="1">
                <a:latin typeface="Arial" charset="0"/>
              </a:rPr>
              <a:t>London 1827-1833 </a:t>
            </a: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John Nash </a:t>
            </a:r>
            <a:r>
              <a:rPr lang="hu-HU" altLang="hu-HU" sz="2000" b="1">
                <a:latin typeface="Arial" charset="0"/>
              </a:rPr>
              <a:t>brit építész </a:t>
            </a:r>
          </a:p>
        </p:txBody>
      </p:sp>
      <p:pic>
        <p:nvPicPr>
          <p:cNvPr id="39939" name="Picture 2" descr="Fájl:Marble Arch (2979725196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7713"/>
            <a:ext cx="9153525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8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ájl: J.Woods metszett Buckingham-palota Hablot Browne és R.Garland publikációja, 1837 edi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églalap 1"/>
          <p:cNvSpPr>
            <a:spLocks noChangeArrowheads="1"/>
          </p:cNvSpPr>
          <p:nvPr/>
        </p:nvSpPr>
        <p:spPr bwMode="auto">
          <a:xfrm>
            <a:off x="179388" y="115888"/>
            <a:ext cx="878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>
                <a:solidFill>
                  <a:srgbClr val="00B050"/>
                </a:solidFill>
                <a:latin typeface="Arial" charset="0"/>
              </a:rPr>
              <a:t>J.Woods</a:t>
            </a:r>
            <a:r>
              <a:rPr lang="hu-HU" altLang="hu-HU" sz="2000" b="1" dirty="0">
                <a:latin typeface="Arial" charset="0"/>
              </a:rPr>
              <a:t> metszet </a:t>
            </a:r>
            <a:r>
              <a:rPr lang="hu-HU" altLang="hu-HU" sz="2000" b="1" dirty="0">
                <a:solidFill>
                  <a:srgbClr val="FF0000"/>
                </a:solidFill>
                <a:latin typeface="Arial" charset="0"/>
              </a:rPr>
              <a:t>Buckingham-palota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>
                <a:latin typeface="Arial" charset="0"/>
              </a:rPr>
              <a:t>Hablot</a:t>
            </a:r>
            <a:r>
              <a:rPr lang="hu-HU" altLang="hu-HU" sz="2000" b="1" dirty="0">
                <a:latin typeface="Arial" charset="0"/>
              </a:rPr>
              <a:t> </a:t>
            </a:r>
            <a:r>
              <a:rPr lang="hu-HU" altLang="hu-HU" sz="2000" b="1" dirty="0" err="1">
                <a:latin typeface="Arial" charset="0"/>
              </a:rPr>
              <a:t>Browne</a:t>
            </a:r>
            <a:r>
              <a:rPr lang="hu-HU" altLang="hu-HU" sz="2000" b="1" dirty="0">
                <a:latin typeface="Arial" charset="0"/>
              </a:rPr>
              <a:t> és </a:t>
            </a:r>
            <a:r>
              <a:rPr lang="hu-HU" altLang="hu-HU" sz="2000" b="1" dirty="0" err="1">
                <a:latin typeface="Arial" charset="0"/>
              </a:rPr>
              <a:t>R.Garland</a:t>
            </a:r>
            <a:r>
              <a:rPr lang="hu-HU" altLang="hu-HU" sz="2000" b="1" dirty="0">
                <a:latin typeface="Arial" charset="0"/>
              </a:rPr>
              <a:t> publikációja, 1837 </a:t>
            </a:r>
          </a:p>
        </p:txBody>
      </p:sp>
    </p:spTree>
    <p:extLst>
      <p:ext uri="{BB962C8B-B14F-4D97-AF65-F5344CB8AC3E}">
        <p14:creationId xmlns:p14="http://schemas.microsoft.com/office/powerpoint/2010/main" val="364283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328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Wellington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  <a:p>
            <a:endParaRPr lang="hu-H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IV. György rendeletére készült a Wellington diadalív, a britek Napóleon felett aratott győzelmének állít emléket. De: azzal a céllal is készült, hogy a nyugati városrész és így a Buckingham palota – nyugat felőli – külső bejárata legyen. Tervezője: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Decimus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Burton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Decimüsz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Börtön/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1846-ban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diadalív tetejére helyezték Wellington hercegének 8,5 méter magas, 40 tonnás lovas szobrát, amely a valaha készített leghatalmasabb lovas szobor volt. A bronz szobor anyagául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Waterloo-i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ütközetben zsákmányolt ágyúk szolgáltak. Nem volt túl népszerű, aránytalansága miatt.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Később – útszélesítési tervek miatt – a diadalívet 1882-83-ban áthelyezték jelenlegi helyére és mindeközben eltávolították az épület tetejéről a lovas szobrot. Helyére a ma is látható szoborcsoport került, amely a béke angyalát ábrázolja. A legnagyobb bronzszobor Európában.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Wellington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Arch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belseje üreges és az emlékmű egészen 1992-ig helyet adott London második legkisebb rendőrőrszobájának (legkisebb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Trafalgar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téren).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diadalív, miután betöltötte a diadalív szerepet, majd a kapuét, most egy tér közepén ismét diadalív. Nagyságát a mellette mozgó emberek, járművek érzékeltetik.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38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églalap 1"/>
          <p:cNvSpPr>
            <a:spLocks noChangeArrowheads="1"/>
          </p:cNvSpPr>
          <p:nvPr/>
        </p:nvSpPr>
        <p:spPr bwMode="auto">
          <a:xfrm>
            <a:off x="323850" y="333375"/>
            <a:ext cx="25622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Wellington Arch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London 1824-1828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Decimus Burton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/1800-1881/</a:t>
            </a:r>
          </a:p>
        </p:txBody>
      </p:sp>
      <p:pic>
        <p:nvPicPr>
          <p:cNvPr id="41987" name="Picture 2" descr="https://upload.wikimedia.org/wikipedia/commons/thumb/a/a5/London_Wellington_Arch_P1130942.jpg/250px-London_Wellington_Arch_P1130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0"/>
            <a:ext cx="5148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6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Wellington Arch 1870 körül, a Wellington-szobor még mindig a helyén v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3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églalap 1"/>
          <p:cNvSpPr>
            <a:spLocks noChangeArrowheads="1"/>
          </p:cNvSpPr>
          <p:nvPr/>
        </p:nvSpPr>
        <p:spPr bwMode="auto">
          <a:xfrm>
            <a:off x="388938" y="476250"/>
            <a:ext cx="34750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0000"/>
                </a:solidFill>
                <a:latin typeface="Arial" charset="0"/>
              </a:rPr>
              <a:t>Wellington Arch 1870 körül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Matthew Cotes Wyatt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(1777–1862</a:t>
            </a:r>
            <a:r>
              <a:rPr lang="hu-HU" altLang="hu-HU" sz="1800"/>
              <a:t>)</a:t>
            </a:r>
            <a:endParaRPr lang="hu-HU" altLang="hu-HU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2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drian Jones quadriga szobra, amelyet 1912-ben a wellingtoni boltív tetejére állítottak f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85288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79388" y="404813"/>
            <a:ext cx="3673475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QUADRIGA</a:t>
            </a:r>
          </a:p>
          <a:p>
            <a:pPr>
              <a:defRPr/>
            </a:pPr>
            <a:r>
              <a:rPr lang="hu-HU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Adrian Jones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(1845–1938)</a:t>
            </a:r>
          </a:p>
        </p:txBody>
      </p:sp>
    </p:spTree>
    <p:extLst>
      <p:ext uri="{BB962C8B-B14F-4D97-AF65-F5344CB8AC3E}">
        <p14:creationId xmlns:p14="http://schemas.microsoft.com/office/powerpoint/2010/main" val="144097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égifelvételek a Wellington Arch helyéről a Hyde Park Cornerben 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9144000" cy="759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4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86000" y="26903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klasszicista stílusú épületek azzal is naggyá váltak, hogy felújították, megőrizték az ókori görög és római építőművészet nagyszerű remekeit, értékeit, nemcsak a 19. század első felében.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879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Szövegdoboz 2"/>
          <p:cNvSpPr txBox="1">
            <a:spLocks noChangeArrowheads="1"/>
          </p:cNvSpPr>
          <p:nvPr/>
        </p:nvSpPr>
        <p:spPr bwMode="auto">
          <a:xfrm>
            <a:off x="684213" y="5876925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latin typeface="Arial" charset="0"/>
              </a:rPr>
              <a:t>Athén Akropolisz</a:t>
            </a:r>
          </a:p>
        </p:txBody>
      </p:sp>
    </p:spTree>
    <p:extLst>
      <p:ext uri="{BB962C8B-B14F-4D97-AF65-F5344CB8AC3E}">
        <p14:creationId xmlns:p14="http://schemas.microsoft.com/office/powerpoint/2010/main" val="3450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zövegdoboz 2"/>
          <p:cNvSpPr txBox="1">
            <a:spLocks noChangeArrowheads="1"/>
          </p:cNvSpPr>
          <p:nvPr/>
        </p:nvSpPr>
        <p:spPr bwMode="auto">
          <a:xfrm>
            <a:off x="5508625" y="317500"/>
            <a:ext cx="3465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Róma Pantheon </a:t>
            </a:r>
            <a:r>
              <a:rPr lang="hu-HU" altLang="hu-HU" sz="2000" b="1">
                <a:latin typeface="Arial" charset="0"/>
              </a:rPr>
              <a:t>i.e.27</a:t>
            </a:r>
            <a:r>
              <a:rPr lang="hu-HU" altLang="hu-HU" sz="2400" b="1">
                <a:latin typeface="Arial" charset="0"/>
              </a:rPr>
              <a:t>.</a:t>
            </a:r>
          </a:p>
        </p:txBody>
      </p:sp>
      <p:sp>
        <p:nvSpPr>
          <p:cNvPr id="6148" name="Szövegdoboz 3"/>
          <p:cNvSpPr txBox="1">
            <a:spLocks noChangeArrowheads="1"/>
          </p:cNvSpPr>
          <p:nvPr/>
        </p:nvSpPr>
        <p:spPr bwMode="auto">
          <a:xfrm>
            <a:off x="611188" y="6308725"/>
            <a:ext cx="299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Haranghy Gézáné 2019</a:t>
            </a:r>
          </a:p>
        </p:txBody>
      </p:sp>
    </p:spTree>
    <p:extLst>
      <p:ext uri="{BB962C8B-B14F-4D97-AF65-F5344CB8AC3E}">
        <p14:creationId xmlns:p14="http://schemas.microsoft.com/office/powerpoint/2010/main" val="8461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1600" y="1124745"/>
            <a:ext cx="720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hagyományos középületek mellett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különféle új rendeltetésű, feladatú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közigazgatási és kormányzati épületek bíróságok, vásárcsarnokok, tőzsdék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épültek.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korra különösképpen jellemző új típusokként megjelentek és a közgyűjtemények bemutatására szolgáló múzeumok, a közcélú könyvtárak, és a monumentális emlékművek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bemutatóban kevésbé ismert, de a klasszikus építészet fő vonásait mutató, új tartalmú, és újszerű építményeket mutatok be.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23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260648"/>
            <a:ext cx="820891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courts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  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Dublinban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1775-ös döntés, hogy Írország jogrendszerét egy fedél alatt helyezték el, véget vetve az ír bíróságok évszázados nomád, szétszórt jellegének.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A jelenlegi Négy Udvar az 1776 és 1796 közötti húsz év során alakult ki.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Cooley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ír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James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Gandon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angol építészek munkájaként 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1922-ben a polgárháború során az épület nagy része megsemmisült, és több évszázadnyi nyilvános irat elveszett. 1932-ben nyitották meg újra. 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lenyűgöző épületnek egy központi tömbje van boltíves udvarral és mindkét oldalán végpavilonnal rendelkezik. A karzatot hat korinthoszi oszlop támasztja alá, magasan Mózes, Igazságosság, Irgalmasság, Tekintély és Bölcsesség szobrai állnak, mögötte rézkupolás oszlopos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rotundával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központban található a 64 láb átmérőjű Kerek Csarnok, belső és külső kupolákkal, valamint korinthoszi oszlopokkal. Egykor úgy írták le, mint „az épület fizikai és szellemi központja”.</a:t>
            </a:r>
          </a:p>
        </p:txBody>
      </p:sp>
    </p:spTree>
    <p:extLst>
      <p:ext uri="{BB962C8B-B14F-4D97-AF65-F5344CB8AC3E}">
        <p14:creationId xmlns:p14="http://schemas.microsoft.com/office/powerpoint/2010/main" val="399811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églalap 1"/>
          <p:cNvSpPr>
            <a:spLocks noChangeArrowheads="1"/>
          </p:cNvSpPr>
          <p:nvPr/>
        </p:nvSpPr>
        <p:spPr bwMode="auto">
          <a:xfrm>
            <a:off x="295275" y="254000"/>
            <a:ext cx="5975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Four Courts Building</a:t>
            </a:r>
            <a:r>
              <a:rPr lang="hu-HU" altLang="hu-HU" sz="2000" b="1">
                <a:latin typeface="Arial" charset="0"/>
              </a:rPr>
              <a:t>, Dublin /1776 és 1796/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Thomas Cooley és James Gandon  </a:t>
            </a:r>
          </a:p>
        </p:txBody>
      </p:sp>
      <p:pic>
        <p:nvPicPr>
          <p:cNvPr id="7171" name="Ké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35063"/>
            <a:ext cx="9144000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5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939</Words>
  <Application>Microsoft Office PowerPoint</Application>
  <PresentationFormat>Diavetítés a képernyőre (4:3 oldalarány)</PresentationFormat>
  <Paragraphs>148</Paragraphs>
  <Slides>58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58</vt:i4>
      </vt:variant>
    </vt:vector>
  </HeadingPairs>
  <TitlesOfParts>
    <vt:vector size="59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Judit</dc:creator>
  <cp:lastModifiedBy>Judit</cp:lastModifiedBy>
  <cp:revision>15</cp:revision>
  <dcterms:created xsi:type="dcterms:W3CDTF">2023-11-13T10:19:07Z</dcterms:created>
  <dcterms:modified xsi:type="dcterms:W3CDTF">2024-11-09T09:52:36Z</dcterms:modified>
</cp:coreProperties>
</file>