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6" r:id="rId2"/>
    <p:sldId id="256" r:id="rId3"/>
    <p:sldId id="278" r:id="rId4"/>
    <p:sldId id="285" r:id="rId5"/>
    <p:sldId id="283" r:id="rId6"/>
    <p:sldId id="277" r:id="rId7"/>
    <p:sldId id="347" r:id="rId8"/>
    <p:sldId id="259" r:id="rId9"/>
    <p:sldId id="307" r:id="rId10"/>
    <p:sldId id="304" r:id="rId11"/>
    <p:sldId id="293" r:id="rId12"/>
    <p:sldId id="297" r:id="rId13"/>
    <p:sldId id="308" r:id="rId14"/>
    <p:sldId id="309" r:id="rId15"/>
    <p:sldId id="262" r:id="rId16"/>
    <p:sldId id="261" r:id="rId17"/>
    <p:sldId id="291" r:id="rId18"/>
    <p:sldId id="319" r:id="rId19"/>
    <p:sldId id="336" r:id="rId20"/>
    <p:sldId id="294" r:id="rId21"/>
    <p:sldId id="292" r:id="rId22"/>
    <p:sldId id="287" r:id="rId23"/>
    <p:sldId id="339" r:id="rId24"/>
    <p:sldId id="340" r:id="rId25"/>
    <p:sldId id="338" r:id="rId26"/>
    <p:sldId id="341" r:id="rId27"/>
    <p:sldId id="313" r:id="rId28"/>
    <p:sldId id="334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1" autoAdjust="0"/>
    <p:restoredTop sz="95840" autoAdjust="0"/>
  </p:normalViewPr>
  <p:slideViewPr>
    <p:cSldViewPr>
      <p:cViewPr varScale="1">
        <p:scale>
          <a:sx n="51" d="100"/>
          <a:sy n="51" d="100"/>
        </p:scale>
        <p:origin x="-8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99F1-8E92-418A-8A80-3A6DDA5B1DA6}" type="datetimeFigureOut">
              <a:rPr lang="hu-HU" smtClean="0"/>
              <a:t>2024. 11. 12.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8F8E-25AA-410A-BFC3-331EAA8B86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00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8F8E-25AA-410A-BFC3-331EAA8B8684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002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E931-B8D9-4D75-8FE2-77BD18672E0C}" type="datetime1">
              <a:rPr lang="hu-HU" smtClean="0"/>
              <a:t>2024. 11. 12.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F0DC-13FC-4899-965F-7AE1E86896D8}" type="datetime1">
              <a:rPr lang="hu-HU" smtClean="0"/>
              <a:t>2024. 11. 12.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C3A3-0B8A-406D-BF0D-B5F1BB70DA4C}" type="datetime1">
              <a:rPr lang="hu-HU" smtClean="0"/>
              <a:t>2024. 11. 12.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52B4-9C08-4482-B955-6F3E8637D4AA}" type="datetime1">
              <a:rPr lang="hu-HU" smtClean="0"/>
              <a:t>2024. 11. 12.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BCBC-5484-4E9A-8CD3-1B91F3B3022C}" type="datetime1">
              <a:rPr lang="hu-HU" smtClean="0"/>
              <a:t>2024. 11. 12.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3741A-C9C9-4B35-814B-02FC0E0DE25A}" type="datetime1">
              <a:rPr lang="hu-HU" smtClean="0"/>
              <a:t>2024. 11. 12.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79D-9689-488D-9930-DDECB76EACAE}" type="datetime1">
              <a:rPr lang="hu-HU" smtClean="0"/>
              <a:t>2024. 11. 12.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FA3D-A295-464C-BB62-AE750537691E}" type="datetime1">
              <a:rPr lang="hu-HU" smtClean="0"/>
              <a:t>2024. 11. 12.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25E7-F2FB-472E-85CB-2CBB4D79030D}" type="datetime1">
              <a:rPr lang="hu-HU" smtClean="0"/>
              <a:t>2024. 11. 12.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ABC9-89C8-456E-88CC-92793BEA08EA}" type="datetime1">
              <a:rPr lang="hu-HU" smtClean="0"/>
              <a:t>2024. 11. 12.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642-65DC-478B-BFCC-037696EF9970}" type="datetime1">
              <a:rPr lang="hu-HU" smtClean="0"/>
              <a:t>2024. 11. 12.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CC32D4-F69B-4789-A316-40A1EF618ECC}" type="datetime1">
              <a:rPr lang="hu-HU" smtClean="0"/>
              <a:t>2024. 11. 12.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C76580-AFBA-46EE-A6AC-6718EF8F7E76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frwiki.wiki/wiki/Le_Serment_des_Horac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57028" cy="323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392" y="530341"/>
            <a:ext cx="4232598" cy="323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05936" y="414908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Neoklasszicizmus az ókor művészetéből és kultúrájából merít ihletet. Az 1760-as években kezdődött, az 1700 évek végén érte el csúcspontját és egészen az 1840–50-es évekig tartott. A neoklasszicista művészet az egyszerűség és a szimmetria elvein alapult, amelyeket az ókori Róma és az ókori Görögország klasszikus művészetéből inspirálódnak. </a:t>
            </a:r>
          </a:p>
        </p:txBody>
      </p:sp>
    </p:spTree>
    <p:extLst>
      <p:ext uri="{BB962C8B-B14F-4D97-AF65-F5344CB8AC3E}">
        <p14:creationId xmlns:p14="http://schemas.microsoft.com/office/powerpoint/2010/main" val="18293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10</a:t>
            </a:fld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01907"/>
            <a:ext cx="7848872" cy="54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941444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hu.frwiki.wiki/wiki/Le_Serment_des_Horaces</a:t>
            </a:r>
            <a:endParaRPr lang="hu-HU" dirty="0" smtClean="0"/>
          </a:p>
          <a:p>
            <a:pPr algn="ctr"/>
            <a:r>
              <a:rPr lang="fr-FR" dirty="0" smtClean="0"/>
              <a:t>Előkészítő </a:t>
            </a:r>
            <a:r>
              <a:rPr lang="fr-FR" dirty="0"/>
              <a:t>rajz ( Palais des beaux-arts de Lille 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38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8944" y="15949"/>
            <a:ext cx="8229600" cy="1143000"/>
          </a:xfrm>
        </p:spPr>
        <p:txBody>
          <a:bodyPr>
            <a:normAutofit/>
          </a:bodyPr>
          <a:lstStyle/>
          <a:p>
            <a:r>
              <a:rPr lang="hu-HU" sz="2000" dirty="0"/>
              <a:t>A teniszpálya esküje, 1789. június 20., 1791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11</a:t>
            </a:fld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42" y="908720"/>
            <a:ext cx="8604448" cy="566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11760" y="10282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A francia forradalom kezdetének egyik jelentős epizódja, a labdaházi eskü  („teniszpályai eskü”) </a:t>
            </a:r>
          </a:p>
        </p:txBody>
      </p:sp>
    </p:spTree>
    <p:extLst>
      <p:ext uri="{BB962C8B-B14F-4D97-AF65-F5344CB8AC3E}">
        <p14:creationId xmlns:p14="http://schemas.microsoft.com/office/powerpoint/2010/main" val="38489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16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200" cap="all" dirty="0">
                <a:effectLst/>
              </a:rPr>
              <a:t>a labdaházi eskü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000" dirty="0"/>
              <a:t>1790</a:t>
            </a:r>
            <a:br>
              <a:rPr lang="hu-HU" sz="2000" dirty="0"/>
            </a:br>
            <a:r>
              <a:rPr lang="hu-HU" sz="2000" dirty="0"/>
              <a:t>tus, akvarell (Versailles Múzeum)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12</a:t>
            </a:fld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9246"/>
            <a:ext cx="8762913" cy="572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563888" y="1268760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1789. június 20-án tették le a francia országgyűlés harmadik rendjének képviselői a labdaházi esküt, mellyel a jelenlévő küldöttek megfogadták, hogy addig nem oszlatják fel magukat, míg alkotmányt nem teremtenek Franciaország számára. </a:t>
            </a:r>
          </a:p>
        </p:txBody>
      </p:sp>
    </p:spTree>
    <p:extLst>
      <p:ext uri="{BB962C8B-B14F-4D97-AF65-F5344CB8AC3E}">
        <p14:creationId xmlns:p14="http://schemas.microsoft.com/office/powerpoint/2010/main" val="2187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13</a:t>
            </a:fld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0"/>
          <a:stretch/>
        </p:blipFill>
        <p:spPr bwMode="auto">
          <a:xfrm>
            <a:off x="-180490" y="1412776"/>
            <a:ext cx="9324490" cy="442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01335" y="44266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Az eskü egységesítette a rendi állam lebontására törekvő Nemzetgyűlést, </a:t>
            </a:r>
          </a:p>
        </p:txBody>
      </p:sp>
    </p:spTree>
    <p:extLst>
      <p:ext uri="{BB962C8B-B14F-4D97-AF65-F5344CB8AC3E}">
        <p14:creationId xmlns:p14="http://schemas.microsoft.com/office/powerpoint/2010/main" val="42291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14</a:t>
            </a:fld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62" y="1485344"/>
            <a:ext cx="8352928" cy="393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942271" y="44531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Nagyban </a:t>
            </a:r>
            <a:r>
              <a:rPr lang="hu-HU" dirty="0"/>
              <a:t>hozzájárult a július 14-i forradalom kirobbanásához. </a:t>
            </a:r>
          </a:p>
        </p:txBody>
      </p:sp>
    </p:spTree>
    <p:extLst>
      <p:ext uri="{BB962C8B-B14F-4D97-AF65-F5344CB8AC3E}">
        <p14:creationId xmlns:p14="http://schemas.microsoft.com/office/powerpoint/2010/main" val="41413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4799" y="404664"/>
            <a:ext cx="5472608" cy="601805"/>
          </a:xfrm>
        </p:spPr>
        <p:txBody>
          <a:bodyPr>
            <a:normAutofit fontScale="90000"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Szabin nők</a:t>
            </a:r>
            <a:br>
              <a:rPr lang="hu-HU" sz="2400" dirty="0" smtClean="0">
                <a:solidFill>
                  <a:srgbClr val="FFC000"/>
                </a:solidFill>
              </a:rPr>
            </a:br>
            <a:r>
              <a:rPr lang="hu-HU" sz="2400" dirty="0" smtClean="0">
                <a:solidFill>
                  <a:srgbClr val="FFC000"/>
                </a:solidFill>
              </a:rPr>
              <a:t>1799</a:t>
            </a:r>
            <a:br>
              <a:rPr lang="hu-HU" sz="2400" dirty="0" smtClean="0">
                <a:solidFill>
                  <a:srgbClr val="FFC000"/>
                </a:solidFill>
              </a:rPr>
            </a:br>
            <a:r>
              <a:rPr lang="hu-HU" sz="2000" dirty="0">
                <a:solidFill>
                  <a:srgbClr val="FFC000"/>
                </a:solidFill>
              </a:rPr>
              <a:t>385 cm × 522 </a:t>
            </a:r>
            <a:r>
              <a:rPr lang="hu-HU" sz="2000" dirty="0" smtClean="0">
                <a:solidFill>
                  <a:srgbClr val="FFC000"/>
                </a:solidFill>
              </a:rPr>
              <a:t>cm </a:t>
            </a:r>
            <a:r>
              <a:rPr lang="hu-HU" sz="2200" dirty="0" smtClean="0">
                <a:solidFill>
                  <a:srgbClr val="FFC000"/>
                </a:solidFill>
              </a:rPr>
              <a:t>Musée du Louvre</a:t>
            </a:r>
            <a:endParaRPr lang="hu-HU" sz="2200" dirty="0">
              <a:solidFill>
                <a:srgbClr val="FFC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15</a:t>
            </a:fld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4" y="1268760"/>
            <a:ext cx="6538738" cy="489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711154" y="333137"/>
            <a:ext cx="237199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D</a:t>
            </a:r>
            <a:r>
              <a:rPr lang="hu-HU" sz="1600" dirty="0"/>
              <a:t>avid akkor kezdte tervezni a munkát, </a:t>
            </a:r>
            <a:r>
              <a:rPr lang="hu-HU" sz="1600" dirty="0" smtClean="0"/>
              <a:t>amikor</a:t>
            </a:r>
          </a:p>
          <a:p>
            <a:r>
              <a:rPr lang="hu-HU" sz="1600" dirty="0" smtClean="0"/>
              <a:t>1795</a:t>
            </a:r>
            <a:r>
              <a:rPr lang="hu-HU" sz="1600" dirty="0"/>
              <a:t>. május </a:t>
            </a:r>
            <a:r>
              <a:rPr lang="hu-HU" sz="1600" dirty="0" smtClean="0"/>
              <a:t>- augusztus  között </a:t>
            </a:r>
            <a:r>
              <a:rPr lang="hu-HU" sz="1600" dirty="0"/>
              <a:t>a luxemburgi palotában raboskodott. bebörtönözték Robespierre támogatójaként</a:t>
            </a:r>
            <a:r>
              <a:rPr lang="hu-HU" sz="1600" dirty="0" smtClean="0"/>
              <a:t>.</a:t>
            </a:r>
            <a:r>
              <a:rPr lang="hu-HU" sz="1600" dirty="0"/>
              <a:t> </a:t>
            </a:r>
            <a:endParaRPr lang="hu-HU" sz="1600" dirty="0" smtClean="0"/>
          </a:p>
          <a:p>
            <a:r>
              <a:rPr lang="hu-HU" sz="1600" dirty="0" smtClean="0"/>
              <a:t>A </a:t>
            </a:r>
            <a:r>
              <a:rPr lang="hu-HU" sz="1600" dirty="0"/>
              <a:t>festmény </a:t>
            </a:r>
            <a:r>
              <a:rPr lang="hu-HU" sz="1600" u="sng" dirty="0"/>
              <a:t>Romulus</a:t>
            </a:r>
            <a:r>
              <a:rPr lang="hu-HU" sz="1600" dirty="0"/>
              <a:t> feleségét, </a:t>
            </a:r>
            <a:r>
              <a:rPr lang="hu-HU" sz="1600" u="sng" dirty="0" err="1"/>
              <a:t>Hersiliát</a:t>
            </a:r>
            <a:r>
              <a:rPr lang="hu-HU" sz="1600" dirty="0"/>
              <a:t> – a szabinok vezérének, </a:t>
            </a:r>
            <a:r>
              <a:rPr lang="hu-HU" sz="1600" u="sng" dirty="0"/>
              <a:t>Titusznak</a:t>
            </a:r>
            <a:r>
              <a:rPr lang="hu-HU" sz="1600" dirty="0"/>
              <a:t> a lányát – ábrázolja, amint férje és apja közé </a:t>
            </a:r>
            <a:r>
              <a:rPr lang="hu-HU" sz="1600" dirty="0" smtClean="0"/>
              <a:t>áll, </a:t>
            </a:r>
            <a:r>
              <a:rPr lang="hu-HU" sz="1600" dirty="0"/>
              <a:t>és közéjük helyezi kisbabáit. </a:t>
            </a:r>
            <a:endParaRPr lang="hu-HU" sz="1600" dirty="0" smtClean="0"/>
          </a:p>
          <a:p>
            <a:r>
              <a:rPr lang="hu-HU" sz="1600" dirty="0" smtClean="0"/>
              <a:t>Az </a:t>
            </a:r>
            <a:r>
              <a:rPr lang="hu-HU" sz="1600" dirty="0"/>
              <a:t>emberek könyörgésének is tekintették, hogy a forradalom vérengzése után újra egyesüljenek. Azonban ennek megvalósítása közel négy évig tartott. </a:t>
            </a:r>
          </a:p>
        </p:txBody>
      </p:sp>
    </p:spTree>
    <p:extLst>
      <p:ext uri="{BB962C8B-B14F-4D97-AF65-F5344CB8AC3E}">
        <p14:creationId xmlns:p14="http://schemas.microsoft.com/office/powerpoint/2010/main" val="710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16</a:t>
            </a:fld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6873658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71600" y="188640"/>
            <a:ext cx="4451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Változat a szabin nők beavatkozásáról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1818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134 x 200 mm Fekete zsírkréta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6804248" y="1605002"/>
            <a:ext cx="22542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forradalom történet írói feljegyzéseiből olvasható, hogy a királyt - a párizsi tömeg - megrohanta Versailles </a:t>
            </a:r>
            <a:r>
              <a:rPr lang="hu-HU" dirty="0" smtClean="0"/>
              <a:t>– </a:t>
            </a:r>
            <a:r>
              <a:rPr lang="hu-HU" dirty="0" err="1" smtClean="0"/>
              <a:t>ban</a:t>
            </a:r>
            <a:r>
              <a:rPr lang="hu-HU" dirty="0" smtClean="0"/>
              <a:t> </a:t>
            </a:r>
            <a:r>
              <a:rPr lang="hu-HU" dirty="0"/>
              <a:t>október 5-én („asszonyok menete”)</a:t>
            </a:r>
          </a:p>
          <a:p>
            <a:pPr algn="ctr"/>
            <a:r>
              <a:rPr lang="hu-HU" dirty="0"/>
              <a:t>Az elhíresült esemény során, azt követelték, hogy Párizsba költözzön vissza  és ott, azonnal oldja meg az élelem-hiányt.</a:t>
            </a:r>
          </a:p>
        </p:txBody>
      </p:sp>
    </p:spTree>
    <p:extLst>
      <p:ext uri="{BB962C8B-B14F-4D97-AF65-F5344CB8AC3E}">
        <p14:creationId xmlns:p14="http://schemas.microsoft.com/office/powerpoint/2010/main" val="21742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5464" y="606365"/>
            <a:ext cx="4608512" cy="1166451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solidFill>
                  <a:srgbClr val="FFC000"/>
                </a:solidFill>
                <a:effectLst/>
              </a:rPr>
              <a:t>Marat </a:t>
            </a:r>
            <a:r>
              <a:rPr lang="hu-HU" sz="2200" dirty="0" smtClean="0">
                <a:solidFill>
                  <a:srgbClr val="FFC000"/>
                </a:solidFill>
                <a:effectLst/>
              </a:rPr>
              <a:t>halála</a:t>
            </a:r>
            <a:br>
              <a:rPr lang="hu-HU" sz="2200" dirty="0" smtClean="0">
                <a:solidFill>
                  <a:srgbClr val="FFC000"/>
                </a:solidFill>
                <a:effectLst/>
              </a:rPr>
            </a:br>
            <a:r>
              <a:rPr lang="hu-HU" sz="2000" dirty="0">
                <a:solidFill>
                  <a:srgbClr val="FFC000"/>
                </a:solidFill>
                <a:effectLst/>
              </a:rPr>
              <a:t/>
            </a:r>
            <a:br>
              <a:rPr lang="hu-HU" sz="2000" dirty="0">
                <a:solidFill>
                  <a:srgbClr val="FFC000"/>
                </a:solidFill>
                <a:effectLst/>
              </a:rPr>
            </a:br>
            <a:r>
              <a:rPr lang="hu-HU" sz="1800" dirty="0" smtClean="0">
                <a:solidFill>
                  <a:srgbClr val="FFC000"/>
                </a:solidFill>
                <a:effectLst/>
              </a:rPr>
              <a:t>1793</a:t>
            </a:r>
            <a:br>
              <a:rPr lang="hu-HU" sz="1800" dirty="0" smtClean="0">
                <a:solidFill>
                  <a:srgbClr val="FFC000"/>
                </a:solidFill>
                <a:effectLst/>
              </a:rPr>
            </a:br>
            <a:r>
              <a:rPr lang="hu-HU" sz="1800" dirty="0" smtClean="0">
                <a:solidFill>
                  <a:srgbClr val="FFC000"/>
                </a:solidFill>
                <a:effectLst/>
              </a:rPr>
              <a:t/>
            </a:r>
            <a:br>
              <a:rPr lang="hu-HU" sz="1800" dirty="0" smtClean="0">
                <a:solidFill>
                  <a:srgbClr val="FFC000"/>
                </a:solidFill>
                <a:effectLst/>
              </a:rPr>
            </a:br>
            <a:r>
              <a:rPr lang="hu-HU" sz="1800" dirty="0">
                <a:solidFill>
                  <a:srgbClr val="FFC000"/>
                </a:solidFill>
              </a:rPr>
              <a:t>olaj, vászon,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165 </a:t>
            </a:r>
            <a:r>
              <a:rPr lang="hu-HU" sz="1800" dirty="0"/>
              <a:t>x 128 c</a:t>
            </a:r>
            <a:endParaRPr lang="hu-HU" sz="1800" dirty="0">
              <a:effectLst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17</a:t>
            </a:fld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5316403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724128" y="2204864"/>
            <a:ext cx="32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Marat, a francia forradalom könyörtelen vezére tragikus hősként, halálában megdicsőülve látható Jacques-Louis David festményén. </a:t>
            </a:r>
          </a:p>
        </p:txBody>
      </p:sp>
    </p:spTree>
    <p:extLst>
      <p:ext uri="{BB962C8B-B14F-4D97-AF65-F5344CB8AC3E}">
        <p14:creationId xmlns:p14="http://schemas.microsoft.com/office/powerpoint/2010/main" val="1108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18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121"/>
            <a:ext cx="2051721" cy="253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130" y="332656"/>
            <a:ext cx="6875870" cy="642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-1" y="2590134"/>
            <a:ext cx="20517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Marie-Anne Charlotte Corday </a:t>
            </a:r>
            <a:r>
              <a:rPr lang="hu-HU" b="1" dirty="0" smtClean="0"/>
              <a:t>d’</a:t>
            </a:r>
            <a:r>
              <a:rPr lang="hu-HU" b="1" dirty="0" err="1" smtClean="0"/>
              <a:t>Armont</a:t>
            </a:r>
            <a:endParaRPr lang="hu-HU" b="1" dirty="0" smtClean="0"/>
          </a:p>
          <a:p>
            <a:pPr algn="ctr"/>
            <a:endParaRPr lang="hu-HU" b="1" dirty="0" smtClean="0"/>
          </a:p>
          <a:p>
            <a:pPr algn="ctr"/>
            <a:r>
              <a:rPr lang="hu-HU" dirty="0" smtClean="0"/>
              <a:t> 1768-1793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aki meggyilkolta</a:t>
            </a:r>
          </a:p>
          <a:p>
            <a:pPr algn="ctr"/>
            <a:r>
              <a:rPr lang="hu-HU" dirty="0" smtClean="0"/>
              <a:t> Jean-Paul Marat jakobinus </a:t>
            </a:r>
            <a:r>
              <a:rPr lang="hu-HU" dirty="0"/>
              <a:t>vezért. </a:t>
            </a:r>
          </a:p>
        </p:txBody>
      </p:sp>
    </p:spTree>
    <p:extLst>
      <p:ext uri="{BB962C8B-B14F-4D97-AF65-F5344CB8AC3E}">
        <p14:creationId xmlns:p14="http://schemas.microsoft.com/office/powerpoint/2010/main" val="41668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2073"/>
          </a:xfrm>
        </p:spPr>
        <p:txBody>
          <a:bodyPr>
            <a:noAutofit/>
          </a:bodyPr>
          <a:lstStyle/>
          <a:p>
            <a:r>
              <a:rPr lang="fr-FR" sz="2400" i="1" dirty="0">
                <a:solidFill>
                  <a:srgbClr val="FFFF00"/>
                </a:solidFill>
                <a:effectLst/>
              </a:rPr>
              <a:t>A L'Ami du peuple</a:t>
            </a:r>
            <a:r>
              <a:rPr lang="fr-FR" sz="2400" dirty="0">
                <a:solidFill>
                  <a:srgbClr val="FFFF00"/>
                </a:solidFill>
                <a:effectLst/>
              </a:rPr>
              <a:t> másolata Marat vérével </a:t>
            </a:r>
            <a:r>
              <a:rPr lang="fr-FR" sz="2400" dirty="0" smtClean="0">
                <a:solidFill>
                  <a:srgbClr val="FFFF00"/>
                </a:solidFill>
                <a:effectLst/>
              </a:rPr>
              <a:t>szennyezve</a:t>
            </a:r>
            <a:r>
              <a:rPr lang="hu-HU" sz="2400" dirty="0">
                <a:solidFill>
                  <a:srgbClr val="FFFF00"/>
                </a:solidFill>
                <a:effectLst/>
              </a:rPr>
              <a:t/>
            </a:r>
            <a:br>
              <a:rPr lang="hu-HU" sz="2400" dirty="0">
                <a:solidFill>
                  <a:srgbClr val="FFFF00"/>
                </a:solidFill>
                <a:effectLst/>
              </a:rPr>
            </a:br>
            <a:r>
              <a:rPr lang="hu-HU" sz="1600" dirty="0">
                <a:solidFill>
                  <a:srgbClr val="FFFF00"/>
                </a:solidFill>
                <a:effectLst/>
              </a:rPr>
              <a:t>Forrás:</a:t>
            </a:r>
            <a:r>
              <a:rPr lang="hu-HU" sz="1600" dirty="0" err="1">
                <a:solidFill>
                  <a:srgbClr val="FFFF00"/>
                </a:solidFill>
                <a:effectLst/>
              </a:rPr>
              <a:t>https</a:t>
            </a:r>
            <a:r>
              <a:rPr lang="hu-HU" sz="1600" dirty="0">
                <a:solidFill>
                  <a:srgbClr val="FFFF00"/>
                </a:solidFill>
                <a:effectLst/>
              </a:rPr>
              <a:t>://</a:t>
            </a:r>
            <a:r>
              <a:rPr lang="hu-HU" sz="1600" dirty="0" err="1">
                <a:solidFill>
                  <a:srgbClr val="FFFF00"/>
                </a:solidFill>
                <a:effectLst/>
              </a:rPr>
              <a:t>en.wikipedia.org</a:t>
            </a:r>
            <a:r>
              <a:rPr lang="hu-HU" sz="1600" dirty="0">
                <a:solidFill>
                  <a:srgbClr val="FFFF00"/>
                </a:solidFill>
                <a:effectLst/>
              </a:rPr>
              <a:t>/</a:t>
            </a:r>
            <a:r>
              <a:rPr lang="hu-HU" sz="1600" dirty="0" err="1">
                <a:solidFill>
                  <a:srgbClr val="FFFF00"/>
                </a:solidFill>
                <a:effectLst/>
              </a:rPr>
              <a:t>wiki</a:t>
            </a:r>
            <a:r>
              <a:rPr lang="hu-HU" sz="1600" dirty="0">
                <a:solidFill>
                  <a:srgbClr val="FFFF00"/>
                </a:solidFill>
                <a:effectLst/>
              </a:rPr>
              <a:t>/The_</a:t>
            </a:r>
            <a:r>
              <a:rPr lang="hu-HU" sz="1600" dirty="0" err="1">
                <a:solidFill>
                  <a:srgbClr val="FFFF00"/>
                </a:solidFill>
                <a:effectLst/>
              </a:rPr>
              <a:t>Death</a:t>
            </a:r>
            <a:r>
              <a:rPr lang="hu-HU" sz="1600" dirty="0">
                <a:solidFill>
                  <a:srgbClr val="FFFF00"/>
                </a:solidFill>
                <a:effectLst/>
              </a:rPr>
              <a:t>_of_Marat</a:t>
            </a:r>
            <a:endParaRPr lang="hu-HU" sz="1600" dirty="0">
              <a:solidFill>
                <a:srgbClr val="FFFF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19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43735"/>
            <a:ext cx="6480720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830332" y="5842257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</a:t>
            </a:r>
            <a:r>
              <a:rPr lang="hu-HU" dirty="0" smtClean="0"/>
              <a:t>képen egy újság részlete, amelyen egy feljegyzés  </a:t>
            </a:r>
            <a:r>
              <a:rPr lang="hu-HU" dirty="0"/>
              <a:t>még mindig látható vérfoltokkal és </a:t>
            </a:r>
            <a:r>
              <a:rPr lang="hu-HU" dirty="0" smtClean="0"/>
              <a:t>fürdővíznyomokkal.</a:t>
            </a:r>
          </a:p>
          <a:p>
            <a:pPr algn="ctr"/>
            <a:r>
              <a:rPr lang="hu-HU" dirty="0" smtClean="0"/>
              <a:t> Robert </a:t>
            </a:r>
            <a:r>
              <a:rPr lang="hu-HU" dirty="0" err="1" smtClean="0"/>
              <a:t>Lindsay</a:t>
            </a:r>
            <a:r>
              <a:rPr lang="hu-HU" dirty="0" smtClean="0"/>
              <a:t> Crawford 29. grófja</a:t>
            </a:r>
            <a:r>
              <a:rPr lang="hu-HU" u="sng" dirty="0" smtClean="0"/>
              <a:t> </a:t>
            </a:r>
            <a:r>
              <a:rPr lang="hu-HU" dirty="0" smtClean="0"/>
              <a:t>tulajdona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2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05719" y="461548"/>
            <a:ext cx="3409681" cy="792088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effectLst/>
              </a:rPr>
              <a:t>Jacques-Louis </a:t>
            </a:r>
            <a:r>
              <a:rPr lang="hu-HU" sz="2400" dirty="0" smtClean="0">
                <a:effectLst/>
              </a:rPr>
              <a:t>David</a:t>
            </a:r>
            <a:br>
              <a:rPr lang="hu-HU" sz="2400" dirty="0" smtClean="0">
                <a:effectLst/>
              </a:rPr>
            </a:br>
            <a:r>
              <a:rPr lang="hu-HU" sz="2400" dirty="0" smtClean="0">
                <a:effectLst/>
              </a:rPr>
              <a:t>1748-1825</a:t>
            </a:r>
            <a:endParaRPr lang="hu-HU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2670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1772816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Jacques-Louis David</a:t>
            </a:r>
          </a:p>
          <a:p>
            <a:pPr algn="ctr"/>
            <a:r>
              <a:rPr lang="hu-HU" b="1" dirty="0" smtClean="0"/>
              <a:t> </a:t>
            </a:r>
            <a:r>
              <a:rPr lang="hu-HU" b="1" dirty="0"/>
              <a:t>ecsettel írt </a:t>
            </a:r>
            <a:r>
              <a:rPr lang="hu-HU" b="1" dirty="0" smtClean="0"/>
              <a:t>történelme</a:t>
            </a:r>
          </a:p>
          <a:p>
            <a:pPr algn="ctr"/>
            <a:endParaRPr lang="hu-HU" b="1" dirty="0"/>
          </a:p>
          <a:p>
            <a:r>
              <a:rPr lang="hu-HU" dirty="0" smtClean="0"/>
              <a:t>Személyes </a:t>
            </a:r>
            <a:r>
              <a:rPr lang="hu-HU" dirty="0"/>
              <a:t>művészi stílusa az Olaszországban eltöltött évek során alakult ki. </a:t>
            </a:r>
            <a:endParaRPr lang="hu-HU" dirty="0" smtClean="0"/>
          </a:p>
          <a:p>
            <a:r>
              <a:rPr lang="hu-HU" dirty="0" smtClean="0"/>
              <a:t>Kompozíciói </a:t>
            </a:r>
            <a:r>
              <a:rPr lang="hu-HU" dirty="0"/>
              <a:t>világosak, klasszikusak, kissé szigorúak voltak. Korai művei között sok volt, amely </a:t>
            </a:r>
            <a:r>
              <a:rPr lang="hu-HU" dirty="0" smtClean="0"/>
              <a:t>az ókori történelem </a:t>
            </a:r>
            <a:r>
              <a:rPr lang="hu-HU" dirty="0"/>
              <a:t>allegóriáira támaszkodva kommentálta korának eseményeit és </a:t>
            </a:r>
            <a:r>
              <a:rPr lang="hu-HU" dirty="0" smtClean="0"/>
              <a:t>elképzeléseit. Ő volt </a:t>
            </a:r>
            <a:r>
              <a:rPr lang="hu-HU" dirty="0"/>
              <a:t>az elsők között, aki </a:t>
            </a:r>
            <a:r>
              <a:rPr lang="hu-HU" dirty="0" err="1"/>
              <a:t>mitologizál</a:t>
            </a:r>
            <a:r>
              <a:rPr lang="hu-HU" dirty="0"/>
              <a:t> a kortárs eseményekről. </a:t>
            </a:r>
          </a:p>
        </p:txBody>
      </p:sp>
    </p:spTree>
    <p:extLst>
      <p:ext uri="{BB962C8B-B14F-4D97-AF65-F5344CB8AC3E}">
        <p14:creationId xmlns:p14="http://schemas.microsoft.com/office/powerpoint/2010/main" val="34210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hu-HU" sz="2000" dirty="0"/>
              <a:t>Jacques-Louis David tanulmánya</a:t>
            </a:r>
            <a:r>
              <a:rPr lang="hu-HU" sz="2000" dirty="0" smtClean="0"/>
              <a:t>: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 </a:t>
            </a:r>
            <a:r>
              <a:rPr lang="hu-HU" sz="2000" dirty="0"/>
              <a:t>Marat arca </a:t>
            </a:r>
            <a:r>
              <a:rPr lang="hu-HU" sz="2000" dirty="0" smtClean="0"/>
              <a:t>halálmaszkja után</a:t>
            </a:r>
            <a:br>
              <a:rPr lang="hu-HU" sz="2000" dirty="0" smtClean="0"/>
            </a:br>
            <a:r>
              <a:rPr lang="hu-HU" sz="2000" dirty="0" smtClean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 </a:t>
            </a:r>
            <a:r>
              <a:rPr lang="hu-HU" sz="2000" dirty="0"/>
              <a:t>Versailles-i Palota Nemzeti Múzeuma.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20</a:t>
            </a:fld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975" y="525753"/>
            <a:ext cx="470312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39584"/>
            <a:ext cx="2810032" cy="401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3422749" cy="1143000"/>
          </a:xfrm>
        </p:spPr>
        <p:txBody>
          <a:bodyPr>
            <a:normAutofit fontScale="90000"/>
          </a:bodyPr>
          <a:lstStyle/>
          <a:p>
            <a:r>
              <a:rPr lang="hu-HU" sz="2200" dirty="0"/>
              <a:t>Bonaparte tábornok (1769-1821) befejezetlen portréja 1797-98 körül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21</a:t>
            </a:fld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10"/>
            <a:ext cx="526405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3" y="3068960"/>
            <a:ext cx="3743325" cy="285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6103" y="5939332"/>
            <a:ext cx="386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Vázlatok Bonaparte Napóleonról, 1797 (ceruza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79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Napóleon átkelése az Alpokon </a:t>
            </a:r>
            <a: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1800-1803</a:t>
            </a:r>
            <a:b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olaj, vászon, </a:t>
            </a:r>
            <a:r>
              <a:rPr lang="hu-H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hu-H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261 </a:t>
            </a:r>
            <a:r>
              <a:rPr lang="hu-HU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 221 cm</a:t>
            </a:r>
            <a: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hu-H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hu-H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22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"/>
            <a:ext cx="5508104" cy="65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b="1" dirty="0" smtClean="0"/>
              <a:t>)</a:t>
            </a:r>
            <a:endParaRPr lang="hu-HU" sz="1600" b="1" dirty="0"/>
          </a:p>
        </p:txBody>
      </p:sp>
      <p:sp>
        <p:nvSpPr>
          <p:cNvPr id="4" name="Téglalap 3"/>
          <p:cNvSpPr/>
          <p:nvPr/>
        </p:nvSpPr>
        <p:spPr>
          <a:xfrm>
            <a:off x="0" y="2269954"/>
            <a:ext cx="34563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dirty="0"/>
              <a:t>Vannak, akik merevnek és élettelennek találják, vannak, akik nem művészetnek, hanem tisztán és egyszerű propagandának tekintik a festményeket.</a:t>
            </a:r>
          </a:p>
          <a:p>
            <a:pPr algn="r"/>
            <a:r>
              <a:rPr lang="hu-HU" sz="1600" dirty="0"/>
              <a:t>A forradalmat követő egy évtizednyi terror és bizonytalanság után Franciaország ismét nagyhatalommá emelkedett. </a:t>
            </a:r>
          </a:p>
          <a:p>
            <a:pPr algn="r"/>
            <a:r>
              <a:rPr lang="hu-HU" sz="1600" dirty="0"/>
              <a:t>Ennek az újjászületésnek a középpontjában természetesen Napóleon Bonaparte tábornok állt, aki 1799-ben felkelést szervezett a forradalmi kormány ellen </a:t>
            </a:r>
            <a:r>
              <a:rPr lang="hu-HU" sz="1600" dirty="0" smtClean="0"/>
              <a:t>első </a:t>
            </a:r>
            <a:r>
              <a:rPr lang="hu-HU" sz="1600" dirty="0"/>
              <a:t>konzulnak nevezte ki magát, és gyakorlatilag Franciaország leghatalmasabb emberévé vált.</a:t>
            </a:r>
          </a:p>
        </p:txBody>
      </p:sp>
    </p:spTree>
    <p:extLst>
      <p:ext uri="{BB962C8B-B14F-4D97-AF65-F5344CB8AC3E}">
        <p14:creationId xmlns:p14="http://schemas.microsoft.com/office/powerpoint/2010/main" val="20411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23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32" y="886333"/>
            <a:ext cx="2816109" cy="34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97763" y="4774502"/>
            <a:ext cx="2215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1801</a:t>
            </a:r>
          </a:p>
          <a:p>
            <a:pPr algn="ctr"/>
            <a:r>
              <a:rPr lang="hu-HU" dirty="0" smtClean="0"/>
              <a:t>261</a:t>
            </a:r>
            <a:r>
              <a:rPr lang="hu-HU" dirty="0"/>
              <a:t> cm × 221 </a:t>
            </a:r>
            <a:r>
              <a:rPr lang="hu-HU" dirty="0" smtClean="0"/>
              <a:t>cm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err="1" smtClean="0"/>
              <a:t>Chateau</a:t>
            </a:r>
            <a:r>
              <a:rPr lang="hu-HU" dirty="0" smtClean="0"/>
              <a:t> de </a:t>
            </a:r>
            <a:r>
              <a:rPr lang="hu-HU" dirty="0" err="1" smtClean="0"/>
              <a:t>Malmaison</a:t>
            </a:r>
            <a:endParaRPr lang="hu-H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83" y="886333"/>
            <a:ext cx="2914770" cy="343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6218625" y="5051500"/>
            <a:ext cx="2687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260x226 cm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Második verzió </a:t>
            </a:r>
            <a:r>
              <a:rPr lang="hu-HU" dirty="0" err="1"/>
              <a:t>Charlottenburg</a:t>
            </a:r>
            <a:r>
              <a:rPr lang="hu-HU" dirty="0"/>
              <a:t> </a:t>
            </a:r>
            <a:r>
              <a:rPr lang="hu-HU" dirty="0" smtClean="0"/>
              <a:t>Palota</a:t>
            </a:r>
            <a:endParaRPr lang="hu-H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943" y="894771"/>
            <a:ext cx="2907090" cy="34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863049" y="5051501"/>
            <a:ext cx="1417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272x232 cm 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Első verzió</a:t>
            </a:r>
          </a:p>
          <a:p>
            <a:pPr algn="ctr"/>
            <a:r>
              <a:rPr lang="hu-HU" dirty="0" smtClean="0"/>
              <a:t>Versailles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432" y="29815"/>
            <a:ext cx="8948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Változatok</a:t>
            </a:r>
          </a:p>
          <a:p>
            <a:pPr algn="ctr"/>
            <a:r>
              <a:rPr lang="hu-HU" sz="1400" dirty="0"/>
              <a:t>Forrás: </a:t>
            </a:r>
            <a:r>
              <a:rPr lang="hu-HU" sz="1400" dirty="0" err="1" smtClean="0"/>
              <a:t>wiki</a:t>
            </a:r>
            <a:r>
              <a:rPr lang="hu-HU" sz="1400" dirty="0" smtClean="0"/>
              <a:t>/</a:t>
            </a:r>
            <a:r>
              <a:rPr lang="hu-HU" sz="1400" dirty="0" err="1" smtClean="0"/>
              <a:t>Napoleon</a:t>
            </a:r>
            <a:r>
              <a:rPr lang="hu-HU" sz="1400" dirty="0" smtClean="0"/>
              <a:t>_</a:t>
            </a:r>
            <a:r>
              <a:rPr lang="hu-HU" sz="1400" dirty="0" err="1" smtClean="0"/>
              <a:t>Crossing</a:t>
            </a:r>
            <a:r>
              <a:rPr lang="hu-HU" sz="1400" dirty="0" smtClean="0"/>
              <a:t>_the_</a:t>
            </a:r>
            <a:r>
              <a:rPr lang="hu-HU" sz="1400" dirty="0" err="1" smtClean="0"/>
              <a:t>Alps</a:t>
            </a:r>
            <a:r>
              <a:rPr lang="hu-HU" sz="1400" dirty="0"/>
              <a:t>?_x_</a:t>
            </a:r>
            <a:r>
              <a:rPr lang="hu-HU" sz="1400" dirty="0" err="1"/>
              <a:t>tr</a:t>
            </a:r>
            <a:r>
              <a:rPr lang="hu-HU" sz="1400" dirty="0"/>
              <a:t>_</a:t>
            </a:r>
            <a:r>
              <a:rPr lang="hu-HU" sz="1400" dirty="0" err="1"/>
              <a:t>sl</a:t>
            </a:r>
            <a:r>
              <a:rPr lang="hu-HU" sz="1400" dirty="0"/>
              <a:t>=</a:t>
            </a:r>
            <a:r>
              <a:rPr lang="hu-HU" sz="1400" dirty="0" err="1"/>
              <a:t>en&amp;</a:t>
            </a:r>
            <a:r>
              <a:rPr lang="hu-HU" sz="1400" dirty="0"/>
              <a:t>_x_</a:t>
            </a:r>
            <a:r>
              <a:rPr lang="hu-HU" sz="1400" dirty="0" err="1"/>
              <a:t>tr</a:t>
            </a:r>
            <a:r>
              <a:rPr lang="hu-HU" sz="1400" dirty="0"/>
              <a:t>_</a:t>
            </a:r>
            <a:r>
              <a:rPr lang="hu-HU" sz="1400" dirty="0" err="1"/>
              <a:t>tl</a:t>
            </a:r>
            <a:r>
              <a:rPr lang="hu-HU" sz="1400" dirty="0"/>
              <a:t>=</a:t>
            </a:r>
            <a:r>
              <a:rPr lang="hu-HU" sz="1400" dirty="0" err="1"/>
              <a:t>hu&amp;</a:t>
            </a:r>
            <a:r>
              <a:rPr lang="hu-HU" sz="1400" dirty="0"/>
              <a:t>_x_</a:t>
            </a:r>
            <a:r>
              <a:rPr lang="hu-HU" sz="1400" dirty="0" err="1"/>
              <a:t>tr</a:t>
            </a:r>
            <a:r>
              <a:rPr lang="hu-HU" sz="1400" dirty="0"/>
              <a:t>_hl=</a:t>
            </a:r>
            <a:r>
              <a:rPr lang="hu-HU" sz="1400" dirty="0" err="1"/>
              <a:t>hu&amp;</a:t>
            </a:r>
            <a:r>
              <a:rPr lang="hu-HU" sz="1400" dirty="0"/>
              <a:t>_x_</a:t>
            </a:r>
            <a:r>
              <a:rPr lang="hu-HU" sz="1400" dirty="0" err="1"/>
              <a:t>tr</a:t>
            </a:r>
            <a:r>
              <a:rPr lang="hu-HU" sz="1400" dirty="0"/>
              <a:t>_</a:t>
            </a:r>
            <a:r>
              <a:rPr lang="hu-HU" sz="1400" dirty="0" err="1"/>
              <a:t>pto</a:t>
            </a:r>
            <a:r>
              <a:rPr lang="hu-HU" sz="1400" dirty="0"/>
              <a:t>=</a:t>
            </a:r>
            <a:r>
              <a:rPr lang="hu-HU" sz="1400" dirty="0" err="1"/>
              <a:t>sc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64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24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31" y="191870"/>
            <a:ext cx="4034153" cy="4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717394" y="5370301"/>
            <a:ext cx="353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Charlottenburg</a:t>
            </a:r>
            <a:r>
              <a:rPr lang="hu-HU" dirty="0"/>
              <a:t> </a:t>
            </a:r>
            <a:r>
              <a:rPr lang="hu-HU" dirty="0" smtClean="0"/>
              <a:t>verzió, </a:t>
            </a:r>
          </a:p>
          <a:p>
            <a:pPr algn="ctr"/>
            <a:r>
              <a:rPr lang="hu-HU" dirty="0" smtClean="0"/>
              <a:t>Berlin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245" y="204063"/>
            <a:ext cx="3975499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5762954" y="5366936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 267x230 cm</a:t>
            </a:r>
          </a:p>
          <a:p>
            <a:pPr algn="ctr"/>
            <a:r>
              <a:rPr lang="hu-HU" dirty="0" smtClean="0"/>
              <a:t>Belvedere verzió, </a:t>
            </a:r>
          </a:p>
          <a:p>
            <a:pPr algn="ctr"/>
            <a:r>
              <a:rPr lang="hu-HU" dirty="0" err="1" smtClean="0"/>
              <a:t>Vienna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08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25</a:t>
            </a:fld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501" y="0"/>
            <a:ext cx="563039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2637" y="980728"/>
            <a:ext cx="3481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/>
              <a:t>Bonaparte kesztyű nélküli jobb keze a láthatatlan csúcs felé mutat, az ember úgy érzi, hogy jobban követnünk kell, mint a katonákat a távolban. </a:t>
            </a:r>
            <a:r>
              <a:rPr lang="hu-HU" dirty="0" smtClean="0"/>
              <a:t>A felemelt </a:t>
            </a:r>
            <a:r>
              <a:rPr lang="hu-HU" dirty="0"/>
              <a:t>karok gyakran megtalálhatók David munkáiban, – ez fizikailag összefügg a helyszínnel, - hangsúlyozva a hegygerinc emelkedőjét. Ezek köpenyének vonalával együtt egy sor átlót hoznak létre, amelyet a jobb oldali felhők </a:t>
            </a:r>
            <a:r>
              <a:rPr lang="hu-HU" dirty="0" smtClean="0"/>
              <a:t>ellensúlyoznak.</a:t>
            </a:r>
          </a:p>
          <a:p>
            <a:pPr algn="r"/>
            <a:r>
              <a:rPr lang="hu-HU" dirty="0" smtClean="0"/>
              <a:t>Az </a:t>
            </a:r>
            <a:r>
              <a:rPr lang="hu-HU" dirty="0"/>
              <a:t>összhatás Napóleon alakjának stabilizálása. </a:t>
            </a:r>
          </a:p>
        </p:txBody>
      </p:sp>
    </p:spTree>
    <p:extLst>
      <p:ext uri="{BB962C8B-B14F-4D97-AF65-F5344CB8AC3E}">
        <p14:creationId xmlns:p14="http://schemas.microsoft.com/office/powerpoint/2010/main" val="20943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26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27119"/>
            <a:ext cx="9067485" cy="437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558" y="-27517"/>
            <a:ext cx="3991428" cy="48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Feliratok "Bonaparte", "Hannibal" és "</a:t>
            </a:r>
            <a:r>
              <a:rPr lang="hu-HU" dirty="0" err="1"/>
              <a:t>Karolus</a:t>
            </a:r>
            <a:r>
              <a:rPr lang="hu-HU" dirty="0"/>
              <a:t> Magnus" </a:t>
            </a:r>
            <a:r>
              <a:rPr lang="hu-HU" dirty="0" smtClean="0"/>
              <a:t>(narratív részlet, üzenet) </a:t>
            </a:r>
          </a:p>
        </p:txBody>
      </p:sp>
    </p:spTree>
    <p:extLst>
      <p:ext uri="{BB962C8B-B14F-4D97-AF65-F5344CB8AC3E}">
        <p14:creationId xmlns:p14="http://schemas.microsoft.com/office/powerpoint/2010/main" val="16528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5208" y="1412776"/>
            <a:ext cx="3451392" cy="1143000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solidFill>
                  <a:schemeClr val="bg1"/>
                </a:solidFill>
              </a:rPr>
              <a:t>A Vénusz lefegyverzi </a:t>
            </a:r>
            <a:r>
              <a:rPr lang="hu-HU" sz="2200" dirty="0" err="1" smtClean="0">
                <a:solidFill>
                  <a:schemeClr val="bg1"/>
                </a:solidFill>
              </a:rPr>
              <a:t>Marsot</a:t>
            </a:r>
            <a:r>
              <a:rPr lang="hu-HU" sz="2000" dirty="0" smtClean="0">
                <a:solidFill>
                  <a:schemeClr val="bg1"/>
                </a:solidFill>
              </a:rPr>
              <a:t/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/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 smtClean="0">
                <a:solidFill>
                  <a:schemeClr val="bg1"/>
                </a:solidFill>
              </a:rPr>
              <a:t>1822</a:t>
            </a:r>
            <a:r>
              <a:rPr lang="hu-HU" sz="2000" dirty="0">
                <a:solidFill>
                  <a:schemeClr val="bg1"/>
                </a:solidFill>
              </a:rPr>
              <a:t>.–1824</a:t>
            </a:r>
            <a:r>
              <a:rPr lang="hu-HU" sz="2000" dirty="0" smtClean="0">
                <a:solidFill>
                  <a:schemeClr val="bg1"/>
                </a:solidFill>
              </a:rPr>
              <a:t>.</a:t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3,08 m x 2,65 </a:t>
            </a:r>
            <a:r>
              <a:rPr lang="hu-HU" sz="2000" dirty="0" smtClean="0">
                <a:solidFill>
                  <a:schemeClr val="bg1"/>
                </a:solidFill>
              </a:rPr>
              <a:t>m</a:t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/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 smtClean="0">
                <a:solidFill>
                  <a:schemeClr val="bg1"/>
                </a:solidFill>
              </a:rPr>
              <a:t>Történelmi festmény</a:t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2000" dirty="0" smtClean="0">
                <a:solidFill>
                  <a:schemeClr val="bg1"/>
                </a:solidFill>
              </a:rPr>
              <a:t/>
            </a:r>
            <a:br>
              <a:rPr lang="hu-HU" sz="2000" dirty="0" smtClean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Szépművészeti Múzeum fő </a:t>
            </a:r>
            <a:r>
              <a:rPr lang="hu-HU" sz="1800" dirty="0" smtClean="0">
                <a:solidFill>
                  <a:schemeClr val="bg1"/>
                </a:solidFill>
              </a:rPr>
              <a:t>csarnokában</a:t>
            </a:r>
            <a:r>
              <a:rPr lang="hu-HU" sz="2000" dirty="0">
                <a:solidFill>
                  <a:schemeClr val="bg1"/>
                </a:solidFill>
              </a:rPr>
              <a:t/>
            </a:r>
            <a:br>
              <a:rPr lang="hu-HU" sz="2000" dirty="0">
                <a:solidFill>
                  <a:schemeClr val="bg1"/>
                </a:solidFill>
              </a:rPr>
            </a:b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27</a:t>
            </a:fld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5"/>
          <a:stretch/>
        </p:blipFill>
        <p:spPr bwMode="auto">
          <a:xfrm>
            <a:off x="3275856" y="116632"/>
            <a:ext cx="5868144" cy="437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827584" y="479715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Napóleon bukása után, „belgiumi” száműzetésében, visszatért klasszikus témáihoz. Brüsszelben élő és alkotó festő 73 éves korában látott hozzá ennek a művének megalkotásához. Az idős művész hatalmas energiájú, életörömet sugárzó, provokatív és ironikus képét elküldte szülővárosa rangos kiállítására annak tudatában, hogy ott már az akkor divatossá váló romanticizmus áramlata kerekedett felül.</a:t>
            </a:r>
          </a:p>
        </p:txBody>
      </p:sp>
    </p:spTree>
    <p:extLst>
      <p:ext uri="{BB962C8B-B14F-4D97-AF65-F5344CB8AC3E}">
        <p14:creationId xmlns:p14="http://schemas.microsoft.com/office/powerpoint/2010/main" val="1662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28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1520" y="4509120"/>
            <a:ext cx="8484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Jaques</a:t>
            </a:r>
            <a:r>
              <a:rPr lang="hu-HU" dirty="0"/>
              <a:t> Louis David, </a:t>
            </a:r>
            <a:r>
              <a:rPr lang="hu-HU" dirty="0" smtClean="0"/>
              <a:t>Vénusz </a:t>
            </a:r>
            <a:r>
              <a:rPr lang="hu-HU" dirty="0"/>
              <a:t>lefegyverzi </a:t>
            </a:r>
            <a:r>
              <a:rPr lang="hu-HU" dirty="0" smtClean="0"/>
              <a:t>Mars - t elkészülte </a:t>
            </a:r>
            <a:r>
              <a:rPr lang="hu-HU" dirty="0"/>
              <a:t>után egy </a:t>
            </a:r>
            <a:r>
              <a:rPr lang="hu-HU" dirty="0" smtClean="0"/>
              <a:t>évvel, </a:t>
            </a:r>
          </a:p>
          <a:p>
            <a:pPr algn="ctr"/>
            <a:r>
              <a:rPr lang="hu-HU" dirty="0" smtClean="0"/>
              <a:t>baleset </a:t>
            </a:r>
            <a:r>
              <a:rPr lang="hu-HU" dirty="0"/>
              <a:t>következtében meghalt. </a:t>
            </a:r>
            <a:r>
              <a:rPr lang="hu-HU" dirty="0" smtClean="0"/>
              <a:t>Művei </a:t>
            </a:r>
            <a:r>
              <a:rPr lang="hu-HU" dirty="0"/>
              <a:t>még ma is meglepi nézőit </a:t>
            </a:r>
            <a:r>
              <a:rPr lang="hu-HU" dirty="0" smtClean="0"/>
              <a:t>és a szakértőket </a:t>
            </a:r>
            <a:r>
              <a:rPr lang="hu-HU" dirty="0"/>
              <a:t>az antikvitás, </a:t>
            </a:r>
            <a:r>
              <a:rPr lang="hu-HU" dirty="0" smtClean="0"/>
              <a:t>az idealizmus és realizmus elemeinek </a:t>
            </a:r>
            <a:r>
              <a:rPr lang="hu-HU" dirty="0"/>
              <a:t>egyesítésével. </a:t>
            </a:r>
            <a:endParaRPr lang="hu-HU" dirty="0" smtClean="0"/>
          </a:p>
          <a:p>
            <a:endParaRPr lang="hu-HU" dirty="0"/>
          </a:p>
          <a:p>
            <a:pPr algn="ctr"/>
            <a:r>
              <a:rPr lang="hu-HU" sz="1400" i="1" dirty="0" smtClean="0"/>
              <a:t>Készítette: Haranghy Gézáné</a:t>
            </a:r>
          </a:p>
          <a:p>
            <a:pPr algn="ctr"/>
            <a:r>
              <a:rPr lang="hu-HU" sz="1400" i="1" dirty="0" smtClean="0"/>
              <a:t>2023 július idusán</a:t>
            </a:r>
            <a:endParaRPr lang="hu-H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50146"/>
            <a:ext cx="2625151" cy="319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3" y="1124744"/>
            <a:ext cx="3600400" cy="319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115354"/>
            <a:ext cx="3297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Önarcképe, 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64x81 cm 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Louvre, Paris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71807" y="154292"/>
            <a:ext cx="4080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Önarcképe, </a:t>
            </a:r>
            <a:endParaRPr lang="hu-H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64 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 53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cm</a:t>
            </a:r>
          </a:p>
          <a:p>
            <a:pPr algn="ctr"/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Uffizi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Gallery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Florence,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Italy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38637"/>
            <a:ext cx="3380704" cy="114300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Mestere:</a:t>
            </a:r>
            <a:br>
              <a:rPr lang="hu-HU" sz="2800" dirty="0" smtClean="0"/>
            </a:br>
            <a:r>
              <a:rPr lang="hu-HU" sz="2800" dirty="0" err="1" smtClean="0"/>
              <a:t>François</a:t>
            </a:r>
            <a:r>
              <a:rPr lang="hu-HU" sz="2800" dirty="0" smtClean="0"/>
              <a:t> </a:t>
            </a:r>
            <a:r>
              <a:rPr lang="hu-HU" sz="2800" dirty="0" err="1" smtClean="0"/>
              <a:t>Boucher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festő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 bwMode="auto">
          <a:xfrm>
            <a:off x="4590219" y="1304763"/>
            <a:ext cx="4208814" cy="5327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29"/>
            <a:ext cx="2051720" cy="259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79512" y="29969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Kispolgári családban született. Apja vaskereskedő volt, majd adószedői állást vásárolt magának Calvados vidékén. Anyai részről rokona </a:t>
            </a:r>
            <a:r>
              <a:rPr lang="hu-HU" dirty="0" smtClean="0"/>
              <a:t>volt</a:t>
            </a:r>
          </a:p>
          <a:p>
            <a:r>
              <a:rPr lang="hu-HU" dirty="0" smtClean="0"/>
              <a:t>François </a:t>
            </a:r>
            <a:r>
              <a:rPr lang="hu-HU" dirty="0"/>
              <a:t>Boucher -nek, a kor neves festőjének. </a:t>
            </a:r>
            <a:endParaRPr lang="hu-HU" dirty="0" smtClean="0"/>
          </a:p>
          <a:p>
            <a:r>
              <a:rPr lang="hu-HU" dirty="0" smtClean="0"/>
              <a:t>Már </a:t>
            </a:r>
            <a:r>
              <a:rPr lang="hu-HU" dirty="0"/>
              <a:t>gyermekkorában feltűnt rajztehetsége, ezért édesanyja építésznek akarta taníttatni,  Miután David apja 1757-ben párbajban életét vesztette, </a:t>
            </a:r>
            <a:r>
              <a:rPr lang="hu-HU" dirty="0" smtClean="0"/>
              <a:t>Boucher támogatta </a:t>
            </a:r>
            <a:r>
              <a:rPr lang="hu-HU" dirty="0"/>
              <a:t>tanulmányait.</a:t>
            </a:r>
          </a:p>
        </p:txBody>
      </p:sp>
    </p:spTree>
    <p:extLst>
      <p:ext uri="{BB962C8B-B14F-4D97-AF65-F5344CB8AC3E}">
        <p14:creationId xmlns:p14="http://schemas.microsoft.com/office/powerpoint/2010/main" val="790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9248" y="764704"/>
            <a:ext cx="3538736" cy="850106"/>
          </a:xfrm>
        </p:spPr>
        <p:txBody>
          <a:bodyPr>
            <a:normAutofit fontScale="90000"/>
          </a:bodyPr>
          <a:lstStyle/>
          <a:p>
            <a:r>
              <a:rPr lang="hu-HU" sz="2700" dirty="0">
                <a:solidFill>
                  <a:schemeClr val="bg1"/>
                </a:solidFill>
                <a:effectLst/>
              </a:rPr>
              <a:t>Joseph-Marie </a:t>
            </a:r>
            <a:r>
              <a:rPr lang="hu-HU" sz="2700" dirty="0" err="1" smtClean="0">
                <a:solidFill>
                  <a:schemeClr val="bg1"/>
                </a:solidFill>
                <a:effectLst/>
              </a:rPr>
              <a:t>Vien</a:t>
            </a:r>
            <a:r>
              <a:rPr lang="hu-HU" sz="2700" dirty="0" smtClean="0">
                <a:solidFill>
                  <a:schemeClr val="bg1"/>
                </a:solidFill>
                <a:effectLst/>
              </a:rPr>
              <a:t/>
            </a:r>
            <a:br>
              <a:rPr lang="hu-HU" sz="2700" dirty="0" smtClean="0">
                <a:solidFill>
                  <a:schemeClr val="bg1"/>
                </a:solidFill>
                <a:effectLst/>
              </a:rPr>
            </a:br>
            <a:r>
              <a:rPr lang="hu-HU" sz="2200" dirty="0" smtClean="0">
                <a:solidFill>
                  <a:schemeClr val="bg1"/>
                </a:solidFill>
                <a:effectLst/>
              </a:rPr>
              <a:t>Francia festő,</a:t>
            </a:r>
            <a:br>
              <a:rPr lang="hu-HU" sz="2200" dirty="0" smtClean="0">
                <a:solidFill>
                  <a:schemeClr val="bg1"/>
                </a:solidFill>
                <a:effectLst/>
              </a:rPr>
            </a:br>
            <a:r>
              <a:rPr lang="hu-HU" sz="2200" dirty="0" smtClean="0">
                <a:solidFill>
                  <a:schemeClr val="bg1"/>
                </a:solidFill>
                <a:effectLst/>
              </a:rPr>
              <a:t>mestere a Királyi akadémián</a:t>
            </a:r>
            <a:r>
              <a:rPr lang="hu-HU" dirty="0">
                <a:solidFill>
                  <a:schemeClr val="bg1"/>
                </a:solidFill>
                <a:effectLst/>
              </a:rPr>
              <a:t/>
            </a:r>
            <a:br>
              <a:rPr lang="hu-HU" dirty="0">
                <a:solidFill>
                  <a:schemeClr val="bg1"/>
                </a:solidFill>
                <a:effectLst/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4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960" y="1700808"/>
            <a:ext cx="3879920" cy="512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77" y="2420888"/>
            <a:ext cx="3493874" cy="441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072880" y="229709"/>
            <a:ext cx="4891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16 éves korától Boucher javaslatára a neves festő</a:t>
            </a:r>
            <a:r>
              <a:rPr lang="hu-HU" dirty="0" smtClean="0"/>
              <a:t>, Joseph – Marie Vien </a:t>
            </a:r>
            <a:r>
              <a:rPr lang="hu-HU" dirty="0"/>
              <a:t>tanítványa lett a Királyi Akadémián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„ </a:t>
            </a:r>
            <a:r>
              <a:rPr lang="fr-FR" dirty="0"/>
              <a:t>J'ai entrouvert la porte , David l'a </a:t>
            </a:r>
            <a:r>
              <a:rPr lang="fr-FR" dirty="0" smtClean="0"/>
              <a:t>poussée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„Résnyire </a:t>
            </a:r>
            <a:r>
              <a:rPr lang="hu-HU" dirty="0"/>
              <a:t>nyitottam az ajtót, David </a:t>
            </a:r>
            <a:r>
              <a:rPr lang="hu-HU" dirty="0" smtClean="0"/>
              <a:t>belökte”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6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959" y="138969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sz="2000" dirty="0" err="1"/>
              <a:t>Erasistratus</a:t>
            </a:r>
            <a:r>
              <a:rPr lang="hu-HU" sz="2000" dirty="0"/>
              <a:t> felfedezi </a:t>
            </a:r>
            <a:r>
              <a:rPr lang="hu-HU" sz="2000" dirty="0" err="1"/>
              <a:t>Antiochius</a:t>
            </a:r>
            <a:r>
              <a:rPr lang="hu-HU" sz="2000" dirty="0"/>
              <a:t> betegségének okát </a:t>
            </a:r>
            <a:r>
              <a:rPr lang="hu-HU" sz="2000" dirty="0" err="1"/>
              <a:t>Stratonice</a:t>
            </a:r>
            <a:r>
              <a:rPr lang="hu-HU" sz="2000" dirty="0"/>
              <a:t> iránti </a:t>
            </a:r>
            <a:r>
              <a:rPr lang="hu-HU" sz="2000" dirty="0" smtClean="0"/>
              <a:t>szerelmében olaj</a:t>
            </a:r>
            <a:r>
              <a:rPr lang="hu-HU" sz="2000" dirty="0"/>
              <a:t>, vásznon, 120 × 155 cm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5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15033"/>
            <a:ext cx="8131715" cy="61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11560" y="8367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/>
              <a:t>Ezekben az években alakult ki véglegesen saját klasszicista stílusa. A neoklasszikus festészetben drámai, tiszta és hideg megvilágítás érvényesül, általában a kompozíció főszereplőjére összpontosít, a </a:t>
            </a:r>
            <a:r>
              <a:rPr lang="hu-HU" sz="1400" dirty="0" err="1"/>
              <a:t>chiaroscuro</a:t>
            </a:r>
            <a:r>
              <a:rPr lang="hu-HU" sz="1400" dirty="0"/>
              <a:t>(= fény és árnyék) technikát alkalmazza. Nagy hatással voltak rá a római szobrok. </a:t>
            </a:r>
          </a:p>
        </p:txBody>
      </p:sp>
    </p:spTree>
    <p:extLst>
      <p:ext uri="{BB962C8B-B14F-4D97-AF65-F5344CB8AC3E}">
        <p14:creationId xmlns:p14="http://schemas.microsoft.com/office/powerpoint/2010/main" val="26155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3756050" cy="856179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Horatiusok esküje</a:t>
            </a:r>
            <a:br>
              <a:rPr lang="hu-HU" sz="2400" dirty="0" smtClean="0"/>
            </a:br>
            <a:r>
              <a:rPr lang="hu-HU" sz="1800" dirty="0" smtClean="0"/>
              <a:t>1784</a:t>
            </a:r>
            <a:br>
              <a:rPr lang="hu-HU" sz="1800" dirty="0" smtClean="0"/>
            </a:br>
            <a:r>
              <a:rPr lang="hu-HU" sz="1600" dirty="0">
                <a:effectLst/>
              </a:rPr>
              <a:t>330x 425 cm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9" y="1028166"/>
            <a:ext cx="6537511" cy="515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zerkesztés a Wikidat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zerkesztés a Wikidat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zerkesztés a Wikidat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6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815" y="116632"/>
            <a:ext cx="1680096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613600" y="2780928"/>
            <a:ext cx="2580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Képei tükrözik a kor francia társadalmi légkörét, a hazafiasság, hősiesség, a forradalom eszméit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 </a:t>
            </a:r>
            <a:r>
              <a:rPr lang="hu-HU" sz="1400" dirty="0"/>
              <a:t>A festő azt a pillanatot örökítette meg, amikor a római fiútestvérek a harcba indulás előtt esküt tesznek apjuknak. Fogadalmat tesznek, ha kell, életüket is feláldozzák azért, hogy legyőzzék az ellenséget. Hatalmas az ellentét az ifjak elszánt kiállása </a:t>
            </a:r>
            <a:r>
              <a:rPr lang="hu-HU" sz="1400" dirty="0" smtClean="0"/>
              <a:t> </a:t>
            </a:r>
            <a:r>
              <a:rPr lang="hu-HU" sz="1400" dirty="0"/>
              <a:t>és az összeboruló, egymást vigasztaló bánatos, megtört asszonyok között. </a:t>
            </a:r>
          </a:p>
        </p:txBody>
      </p:sp>
    </p:spTree>
    <p:extLst>
      <p:ext uri="{BB962C8B-B14F-4D97-AF65-F5344CB8AC3E}">
        <p14:creationId xmlns:p14="http://schemas.microsoft.com/office/powerpoint/2010/main" val="3499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7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" y="-1"/>
            <a:ext cx="8922643" cy="703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képnek nem csak a tartalma, hanem a kompozíciója is új volt. A szereplők szoborszerűen, éles körvonallal kidolgozva sorakoznak egymás mellett. </a:t>
            </a:r>
            <a:endParaRPr lang="hu-HU" dirty="0" smtClean="0"/>
          </a:p>
          <a:p>
            <a:pPr algn="ctr"/>
            <a:r>
              <a:rPr lang="hu-HU" dirty="0" smtClean="0"/>
              <a:t>Olyan</a:t>
            </a:r>
            <a:r>
              <a:rPr lang="hu-HU" dirty="0"/>
              <a:t>, mintha egy színdarab jelenetét néznénk. </a:t>
            </a:r>
          </a:p>
        </p:txBody>
      </p:sp>
    </p:spTree>
    <p:extLst>
      <p:ext uri="{BB962C8B-B14F-4D97-AF65-F5344CB8AC3E}">
        <p14:creationId xmlns:p14="http://schemas.microsoft.com/office/powerpoint/2010/main" val="2809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5208"/>
            <a:ext cx="8229600" cy="634082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chemeClr val="tx1"/>
                </a:solidFill>
                <a:effectLst/>
              </a:rPr>
              <a:t>A festő három csoportba különítette őket. Mindegyiket háromszög alakzatba foglalta, föléjük pedig félköríves árkádokat festett.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3" r="10821"/>
          <a:stretch/>
        </p:blipFill>
        <p:spPr bwMode="auto">
          <a:xfrm>
            <a:off x="435384" y="836712"/>
            <a:ext cx="8113475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80-AFBA-46EE-A6AC-6718EF8F7E76}" type="slidenum">
              <a:rPr lang="hu-HU" smtClean="0"/>
              <a:t>9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6516" cy="697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4908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központi motívum kiemelésére az egyiránypontos perspektivikus szerkesztést alkalmazta a festő </a:t>
            </a:r>
          </a:p>
        </p:txBody>
      </p:sp>
    </p:spTree>
    <p:extLst>
      <p:ext uri="{BB962C8B-B14F-4D97-AF65-F5344CB8AC3E}">
        <p14:creationId xmlns:p14="http://schemas.microsoft.com/office/powerpoint/2010/main" val="33903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50241</TotalTime>
  <Words>1068</Words>
  <Application>Microsoft Office PowerPoint</Application>
  <PresentationFormat>Diavetítés a képernyőre (4:3 oldalarány)</PresentationFormat>
  <Paragraphs>126</Paragraphs>
  <Slides>28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Hegycsúcs</vt:lpstr>
      <vt:lpstr>PowerPoint bemutató</vt:lpstr>
      <vt:lpstr>Jacques-Louis David 1748-1825</vt:lpstr>
      <vt:lpstr>Mestere: François Boucher festő</vt:lpstr>
      <vt:lpstr>Joseph-Marie Vien Francia festő, mestere a Királyi akadémián </vt:lpstr>
      <vt:lpstr>Erasistratus felfedezi Antiochius betegségének okát Stratonice iránti szerelmében olaj, vásznon, 120 × 155 cm</vt:lpstr>
      <vt:lpstr>Horatiusok esküje 1784 330x 425 cm </vt:lpstr>
      <vt:lpstr>PowerPoint bemutató</vt:lpstr>
      <vt:lpstr>A festő három csoportba különítette őket. Mindegyiket háromszög alakzatba foglalta, föléjük pedig félköríves árkádokat festett.</vt:lpstr>
      <vt:lpstr>PowerPoint bemutató</vt:lpstr>
      <vt:lpstr>PowerPoint bemutató</vt:lpstr>
      <vt:lpstr>A teniszpálya esküje, 1789. június 20., 1791 </vt:lpstr>
      <vt:lpstr>a labdaházi eskü 1790 tus, akvarell (Versailles Múzeum) </vt:lpstr>
      <vt:lpstr>PowerPoint bemutató</vt:lpstr>
      <vt:lpstr>PowerPoint bemutató</vt:lpstr>
      <vt:lpstr>Szabin nők 1799 385 cm × 522 cm Musée du Louvre</vt:lpstr>
      <vt:lpstr>PowerPoint bemutató</vt:lpstr>
      <vt:lpstr>Marat halála  1793  olaj, vászon,   165 x 128 c</vt:lpstr>
      <vt:lpstr>PowerPoint bemutató</vt:lpstr>
      <vt:lpstr>A L'Ami du peuple másolata Marat vérével szennyezve Forrás:https://en.wikipedia.org/wiki/The_Death_of_Marat</vt:lpstr>
      <vt:lpstr>Jacques-Louis David tanulmánya:   Marat arca halálmaszkja után    Versailles-i Palota Nemzeti Múzeuma.</vt:lpstr>
      <vt:lpstr>Bonaparte tábornok (1769-1821) befejezetlen portréja 1797-98 körül  </vt:lpstr>
      <vt:lpstr>Napóleon átkelése az Alpokon   1800-1803   olaj, vászon,  261 x 221 cm </vt:lpstr>
      <vt:lpstr>PowerPoint bemutató</vt:lpstr>
      <vt:lpstr>PowerPoint bemutató</vt:lpstr>
      <vt:lpstr>PowerPoint bemutató</vt:lpstr>
      <vt:lpstr>PowerPoint bemutató</vt:lpstr>
      <vt:lpstr>A Vénusz lefegyverzi Marsot  1822.–1824. 3,08 m x 2,65 m  Történelmi festmény  Szépművészeti Múzeum fő csarnokában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Judit</cp:lastModifiedBy>
  <cp:revision>170</cp:revision>
  <dcterms:created xsi:type="dcterms:W3CDTF">2023-03-27T12:05:00Z</dcterms:created>
  <dcterms:modified xsi:type="dcterms:W3CDTF">2024-11-12T10:14:43Z</dcterms:modified>
</cp:coreProperties>
</file>