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05" r:id="rId3"/>
    <p:sldId id="294" r:id="rId4"/>
    <p:sldId id="307" r:id="rId5"/>
    <p:sldId id="308" r:id="rId6"/>
    <p:sldId id="309" r:id="rId7"/>
    <p:sldId id="295" r:id="rId8"/>
    <p:sldId id="259" r:id="rId9"/>
    <p:sldId id="260" r:id="rId10"/>
    <p:sldId id="261" r:id="rId11"/>
    <p:sldId id="296" r:id="rId12"/>
    <p:sldId id="263" r:id="rId13"/>
    <p:sldId id="264" r:id="rId14"/>
    <p:sldId id="265" r:id="rId15"/>
    <p:sldId id="266" r:id="rId16"/>
    <p:sldId id="267" r:id="rId17"/>
    <p:sldId id="297" r:id="rId18"/>
    <p:sldId id="298" r:id="rId19"/>
    <p:sldId id="268" r:id="rId20"/>
    <p:sldId id="269" r:id="rId21"/>
    <p:sldId id="270" r:id="rId22"/>
    <p:sldId id="271" r:id="rId23"/>
    <p:sldId id="272" r:id="rId24"/>
    <p:sldId id="273" r:id="rId25"/>
    <p:sldId id="274" r:id="rId26"/>
    <p:sldId id="299" r:id="rId27"/>
    <p:sldId id="300" r:id="rId28"/>
    <p:sldId id="281" r:id="rId29"/>
    <p:sldId id="306" r:id="rId30"/>
    <p:sldId id="280" r:id="rId31"/>
    <p:sldId id="301" r:id="rId32"/>
    <p:sldId id="282" r:id="rId33"/>
    <p:sldId id="283" r:id="rId34"/>
    <p:sldId id="302" r:id="rId35"/>
    <p:sldId id="284" r:id="rId36"/>
    <p:sldId id="285" r:id="rId37"/>
    <p:sldId id="286" r:id="rId38"/>
    <p:sldId id="287" r:id="rId39"/>
    <p:sldId id="288" r:id="rId40"/>
    <p:sldId id="303" r:id="rId41"/>
    <p:sldId id="290" r:id="rId42"/>
    <p:sldId id="291" r:id="rId43"/>
    <p:sldId id="289" r:id="rId44"/>
    <p:sldId id="304" r:id="rId45"/>
  </p:sldIdLst>
  <p:sldSz cx="9144000" cy="6858000" type="screen4x3"/>
  <p:notesSz cx="6858000" cy="9144000"/>
  <p:photoAlbum/>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B7B863C-512A-4CD6-ABFF-D03308E03C5C}" type="datetimeFigureOut">
              <a:rPr lang="hu-HU" smtClean="0"/>
              <a:pPr/>
              <a:t>2024. 11. 05.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8919830-D4D1-4B4C-8F21-BE038C6C3097}"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B863C-512A-4CD6-ABFF-D03308E03C5C}" type="datetimeFigureOut">
              <a:rPr lang="hu-HU" smtClean="0"/>
              <a:pPr/>
              <a:t>2024. 11. 05.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19830-D4D1-4B4C-8F21-BE038C6C3097}"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475656" y="2348880"/>
            <a:ext cx="6480720" cy="1569660"/>
          </a:xfrm>
          <a:prstGeom prst="rect">
            <a:avLst/>
          </a:prstGeom>
          <a:noFill/>
        </p:spPr>
        <p:txBody>
          <a:bodyPr wrap="square" rtlCol="0">
            <a:spAutoFit/>
          </a:bodyPr>
          <a:lstStyle/>
          <a:p>
            <a:pPr algn="ctr"/>
            <a:r>
              <a:rPr lang="hu-HU" sz="3200" b="1" dirty="0" smtClean="0"/>
              <a:t>KIRÁNDULÁS ÉS TALLÓZÁS A MAGYAR KLASSZICIZMUS KISMŰVÉSZETEINEK TÁJAIN</a:t>
            </a:r>
            <a:endParaRPr lang="hu-HU" sz="3200" b="1" dirty="0"/>
          </a:p>
        </p:txBody>
      </p:sp>
      <p:sp>
        <p:nvSpPr>
          <p:cNvPr id="5" name="Szövegdoboz 4"/>
          <p:cNvSpPr txBox="1"/>
          <p:nvPr/>
        </p:nvSpPr>
        <p:spPr>
          <a:xfrm>
            <a:off x="719064" y="5949280"/>
            <a:ext cx="8424936" cy="369332"/>
          </a:xfrm>
          <a:prstGeom prst="rect">
            <a:avLst/>
          </a:prstGeom>
          <a:noFill/>
        </p:spPr>
        <p:txBody>
          <a:bodyPr wrap="square" rtlCol="0">
            <a:spAutoFit/>
          </a:bodyPr>
          <a:lstStyle/>
          <a:p>
            <a:r>
              <a:rPr lang="hu-HU" dirty="0" err="1" smtClean="0"/>
              <a:t>FoEr</a:t>
            </a:r>
            <a:r>
              <a:rPr lang="hu-HU" dirty="0" smtClean="0"/>
              <a:t> 2024</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uite_made_by_Ferenc_Steindl.jpg"/>
          <p:cNvPicPr>
            <a:picLocks noGrp="1" noChangeAspect="1"/>
          </p:cNvPicPr>
          <p:nvPr isPhoto="1"/>
        </p:nvPicPr>
        <p:blipFill>
          <a:blip r:embed="rId2" cstate="print">
            <a:lum/>
          </a:blip>
          <a:stretch>
            <a:fillRect/>
          </a:stretch>
        </p:blipFill>
        <p:spPr>
          <a:xfrm>
            <a:off x="0" y="332656"/>
            <a:ext cx="9144000" cy="6383337"/>
          </a:xfrm>
          <a:prstGeom prst="rect">
            <a:avLst/>
          </a:prstGeom>
          <a:noFill/>
          <a:ln>
            <a:noFill/>
          </a:ln>
        </p:spPr>
      </p:pic>
      <p:sp>
        <p:nvSpPr>
          <p:cNvPr id="3" name="Szövegdoboz 2"/>
          <p:cNvSpPr txBox="1"/>
          <p:nvPr/>
        </p:nvSpPr>
        <p:spPr>
          <a:xfrm>
            <a:off x="179512" y="404664"/>
            <a:ext cx="8208912" cy="369332"/>
          </a:xfrm>
          <a:prstGeom prst="rect">
            <a:avLst/>
          </a:prstGeom>
          <a:noFill/>
        </p:spPr>
        <p:txBody>
          <a:bodyPr wrap="square" rtlCol="0">
            <a:spAutoFit/>
          </a:bodyPr>
          <a:lstStyle/>
          <a:p>
            <a:r>
              <a:rPr lang="hu-HU" dirty="0" smtClean="0"/>
              <a:t>Steindl Ferenc  tervezése</a:t>
            </a:r>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611560" y="116632"/>
            <a:ext cx="8388424" cy="6555641"/>
          </a:xfrm>
          <a:prstGeom prst="rect">
            <a:avLst/>
          </a:prstGeom>
          <a:noFill/>
        </p:spPr>
        <p:txBody>
          <a:bodyPr wrap="square" rtlCol="0">
            <a:spAutoFit/>
          </a:bodyPr>
          <a:lstStyle/>
          <a:p>
            <a:r>
              <a:rPr lang="hu-HU" sz="2000" b="1" dirty="0" smtClean="0"/>
              <a:t>2. Ötvösművészet</a:t>
            </a:r>
          </a:p>
          <a:p>
            <a:endParaRPr lang="hu-HU" sz="2000" b="1" dirty="0" smtClean="0"/>
          </a:p>
          <a:p>
            <a:r>
              <a:rPr lang="hu-HU" sz="2000" b="1" dirty="0" smtClean="0"/>
              <a:t>Talán csak a régebben leginkább magyarnak érzett művesség</a:t>
            </a:r>
            <a:r>
              <a:rPr lang="hu-HU" dirty="0" smtClean="0"/>
              <a:t>, </a:t>
            </a:r>
            <a:r>
              <a:rPr lang="hu-HU" sz="2000" dirty="0" smtClean="0"/>
              <a:t>az ötvösművészet szorult háttérbe. Anyagi és kidolgozásbeli költségei meghaladták a fiatal polgárság igényét és lehetőségét.</a:t>
            </a:r>
          </a:p>
          <a:p>
            <a:endParaRPr lang="hu-HU" sz="2000" dirty="0" smtClean="0"/>
          </a:p>
          <a:p>
            <a:r>
              <a:rPr lang="hu-HU" sz="2000" b="1" dirty="0" smtClean="0"/>
              <a:t>Szentpéteri József ( 1781-1862</a:t>
            </a:r>
            <a:r>
              <a:rPr lang="hu-HU" sz="2000" dirty="0" smtClean="0"/>
              <a:t>) , aki  barokk zsúfoltságot, erős plaszticitást, sőt az előadás  drámaiságát  igyekezett életre kelteni nagy technikai készséggel domborított réz-és ezüst reliefjein, amelyek egy-egy híres ókori esemény ábrázolását nyújtják.</a:t>
            </a:r>
          </a:p>
          <a:p>
            <a:r>
              <a:rPr lang="hu-HU" sz="2000" dirty="0" smtClean="0"/>
              <a:t> </a:t>
            </a:r>
          </a:p>
          <a:p>
            <a:r>
              <a:rPr lang="hu-HU" sz="2000" dirty="0" smtClean="0"/>
              <a:t>De a kor már nem érdeklődik Nagy Sándor (Átkelés a </a:t>
            </a:r>
            <a:r>
              <a:rPr lang="hu-HU" sz="2000" dirty="0" err="1" smtClean="0"/>
              <a:t>Granicuson</a:t>
            </a:r>
            <a:r>
              <a:rPr lang="hu-HU" sz="2000" dirty="0" smtClean="0"/>
              <a:t>) és </a:t>
            </a:r>
            <a:r>
              <a:rPr lang="hu-HU" sz="2000" dirty="0" err="1" smtClean="0"/>
              <a:t>Porus</a:t>
            </a:r>
            <a:r>
              <a:rPr lang="hu-HU" sz="2000" dirty="0" smtClean="0"/>
              <a:t> király iránt, az aktuális élet eseményei és kérdései foglalkoztatják, és ezért Szentpéteri megkésett törekvései erkölcsi és anyagi méltánylás nélkül maradtak.</a:t>
            </a:r>
          </a:p>
          <a:p>
            <a:endParaRPr lang="hu-HU" sz="2000" dirty="0" smtClean="0"/>
          </a:p>
          <a:p>
            <a:r>
              <a:rPr lang="hu-HU" sz="2000" dirty="0" smtClean="0"/>
              <a:t> </a:t>
            </a:r>
          </a:p>
          <a:p>
            <a:r>
              <a:rPr lang="hu-HU" sz="2000" dirty="0" smtClean="0"/>
              <a:t>Az ötvös céheknek kevesebb működési területük volt, mint pl. a bútoriparnak, de asztalkészletek, gyertyatartók, keresztelői tárgyak most is finom ötvösmunkával készültek.</a:t>
            </a:r>
          </a:p>
          <a:p>
            <a:endParaRPr lang="hu-HU"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375px-Hora_Portrait_of_silversmith_József_Szentpéteri_1846.jpg"/>
          <p:cNvPicPr>
            <a:picLocks noGrp="1" noChangeAspect="1"/>
          </p:cNvPicPr>
          <p:nvPr isPhoto="1"/>
        </p:nvPicPr>
        <p:blipFill>
          <a:blip r:embed="rId2" cstate="print">
            <a:lum/>
          </a:blip>
          <a:stretch>
            <a:fillRect/>
          </a:stretch>
        </p:blipFill>
        <p:spPr>
          <a:xfrm>
            <a:off x="179512" y="0"/>
            <a:ext cx="5602287" cy="6858000"/>
          </a:xfrm>
          <a:prstGeom prst="rect">
            <a:avLst/>
          </a:prstGeom>
          <a:noFill/>
          <a:ln>
            <a:noFill/>
          </a:ln>
        </p:spPr>
      </p:pic>
      <p:sp>
        <p:nvSpPr>
          <p:cNvPr id="3" name="Szövegdoboz 2"/>
          <p:cNvSpPr txBox="1"/>
          <p:nvPr/>
        </p:nvSpPr>
        <p:spPr>
          <a:xfrm>
            <a:off x="6012160" y="332656"/>
            <a:ext cx="2808312" cy="923330"/>
          </a:xfrm>
          <a:prstGeom prst="rect">
            <a:avLst/>
          </a:prstGeom>
          <a:noFill/>
        </p:spPr>
        <p:txBody>
          <a:bodyPr wrap="square" rtlCol="0">
            <a:spAutoFit/>
          </a:bodyPr>
          <a:lstStyle/>
          <a:p>
            <a:r>
              <a:rPr lang="hu-HU" dirty="0" smtClean="0"/>
              <a:t>Szentpéteri József ötvös mester </a:t>
            </a:r>
          </a:p>
          <a:p>
            <a:r>
              <a:rPr lang="hu-HU" dirty="0" smtClean="0"/>
              <a:t> 1781-1862 Rimaszombat</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nagysándorátkelésea Granicusfolyónvörösréz64x37x5,2.jpg"/>
          <p:cNvPicPr>
            <a:picLocks noGrp="1" noChangeAspect="1"/>
          </p:cNvPicPr>
          <p:nvPr isPhoto="1"/>
        </p:nvPicPr>
        <p:blipFill>
          <a:blip r:embed="rId2" cstate="print">
            <a:lum/>
          </a:blip>
          <a:stretch>
            <a:fillRect/>
          </a:stretch>
        </p:blipFill>
        <p:spPr>
          <a:xfrm>
            <a:off x="0" y="-171400"/>
            <a:ext cx="9144000" cy="5532437"/>
          </a:xfrm>
          <a:prstGeom prst="rect">
            <a:avLst/>
          </a:prstGeom>
          <a:noFill/>
          <a:ln>
            <a:noFill/>
          </a:ln>
        </p:spPr>
      </p:pic>
      <p:sp>
        <p:nvSpPr>
          <p:cNvPr id="3" name="Szövegdoboz 2"/>
          <p:cNvSpPr txBox="1"/>
          <p:nvPr/>
        </p:nvSpPr>
        <p:spPr>
          <a:xfrm>
            <a:off x="251520" y="5445224"/>
            <a:ext cx="8640960" cy="1200329"/>
          </a:xfrm>
          <a:prstGeom prst="rect">
            <a:avLst/>
          </a:prstGeom>
          <a:noFill/>
        </p:spPr>
        <p:txBody>
          <a:bodyPr wrap="square" rtlCol="0">
            <a:spAutoFit/>
          </a:bodyPr>
          <a:lstStyle/>
          <a:p>
            <a:r>
              <a:rPr lang="hu-HU" dirty="0" smtClean="0"/>
              <a:t>Nagy Sándor átkelése a </a:t>
            </a:r>
            <a:r>
              <a:rPr lang="hu-HU" dirty="0" err="1" smtClean="0"/>
              <a:t>Gracinus</a:t>
            </a:r>
            <a:r>
              <a:rPr lang="hu-HU" dirty="0" smtClean="0"/>
              <a:t> folyón. </a:t>
            </a:r>
            <a:endParaRPr lang="hu-HU" dirty="0" smtClean="0"/>
          </a:p>
          <a:p>
            <a:r>
              <a:rPr lang="hu-HU" dirty="0" smtClean="0"/>
              <a:t>Vörösréz 64 cmx67cmx5,2 cm </a:t>
            </a:r>
            <a:r>
              <a:rPr lang="hu-HU" dirty="0"/>
              <a:t> </a:t>
            </a:r>
            <a:endParaRPr lang="hu-HU" dirty="0" smtClean="0"/>
          </a:p>
          <a:p>
            <a:r>
              <a:rPr lang="hu-HU" dirty="0" smtClean="0"/>
              <a:t>Iparművészeti Múzeum</a:t>
            </a:r>
          </a:p>
          <a:p>
            <a:r>
              <a:rPr lang="hu-HU" dirty="0" smtClean="0"/>
              <a:t>Budapest</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zentpéterijózsef munkájának részlete.jpg"/>
          <p:cNvPicPr>
            <a:picLocks noGrp="1" noChangeAspect="1"/>
          </p:cNvPicPr>
          <p:nvPr isPhoto="1"/>
        </p:nvPicPr>
        <p:blipFill>
          <a:blip r:embed="rId2" cstate="print">
            <a:lum/>
          </a:blip>
          <a:stretch>
            <a:fillRect/>
          </a:stretch>
        </p:blipFill>
        <p:spPr>
          <a:xfrm>
            <a:off x="1998663" y="0"/>
            <a:ext cx="5146675" cy="68580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ávéskészlet1823szj..jpg"/>
          <p:cNvPicPr>
            <a:picLocks noGrp="1" noChangeAspect="1"/>
          </p:cNvPicPr>
          <p:nvPr isPhoto="1"/>
        </p:nvPicPr>
        <p:blipFill>
          <a:blip r:embed="rId2" cstate="print">
            <a:lum/>
          </a:blip>
          <a:stretch>
            <a:fillRect/>
          </a:stretch>
        </p:blipFill>
        <p:spPr>
          <a:xfrm>
            <a:off x="0" y="365125"/>
            <a:ext cx="9144000" cy="6126163"/>
          </a:xfrm>
          <a:prstGeom prst="rect">
            <a:avLst/>
          </a:prstGeom>
          <a:noFill/>
          <a:ln>
            <a:noFill/>
          </a:ln>
        </p:spPr>
      </p:pic>
      <p:sp>
        <p:nvSpPr>
          <p:cNvPr id="3" name="Szövegdoboz 2"/>
          <p:cNvSpPr txBox="1"/>
          <p:nvPr/>
        </p:nvSpPr>
        <p:spPr>
          <a:xfrm>
            <a:off x="323528" y="0"/>
            <a:ext cx="7920880" cy="369332"/>
          </a:xfrm>
          <a:prstGeom prst="rect">
            <a:avLst/>
          </a:prstGeom>
          <a:noFill/>
        </p:spPr>
        <p:txBody>
          <a:bodyPr wrap="square" rtlCol="0">
            <a:spAutoFit/>
          </a:bodyPr>
          <a:lstStyle/>
          <a:p>
            <a:r>
              <a:rPr lang="hu-HU" dirty="0" smtClean="0"/>
              <a:t>Szentpéteri József Kávéskészlet 1823</a:t>
            </a:r>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antikezüstkanálkészletszentpétery.jpg"/>
          <p:cNvPicPr>
            <a:picLocks noGrp="1" noChangeAspect="1"/>
          </p:cNvPicPr>
          <p:nvPr isPhoto="1"/>
        </p:nvPicPr>
        <p:blipFill>
          <a:blip r:embed="rId2" cstate="print">
            <a:lum/>
          </a:blip>
          <a:stretch>
            <a:fillRect/>
          </a:stretch>
        </p:blipFill>
        <p:spPr>
          <a:xfrm>
            <a:off x="457200" y="0"/>
            <a:ext cx="8229600" cy="6858000"/>
          </a:xfrm>
          <a:prstGeom prst="rect">
            <a:avLst/>
          </a:prstGeom>
          <a:noFill/>
          <a:ln>
            <a:noFill/>
          </a:ln>
        </p:spPr>
      </p:pic>
      <p:sp>
        <p:nvSpPr>
          <p:cNvPr id="3" name="Szövegdoboz 2"/>
          <p:cNvSpPr txBox="1"/>
          <p:nvPr/>
        </p:nvSpPr>
        <p:spPr>
          <a:xfrm>
            <a:off x="899592" y="260648"/>
            <a:ext cx="7200800" cy="369332"/>
          </a:xfrm>
          <a:prstGeom prst="rect">
            <a:avLst/>
          </a:prstGeom>
          <a:noFill/>
        </p:spPr>
        <p:txBody>
          <a:bodyPr wrap="square" rtlCol="0">
            <a:spAutoFit/>
          </a:bodyPr>
          <a:lstStyle/>
          <a:p>
            <a:r>
              <a:rPr lang="hu-HU" dirty="0" smtClean="0"/>
              <a:t>Szentpéteri József : Antik ezüst kanálkészlet</a:t>
            </a:r>
            <a:endParaRPr lang="hu-H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683568" y="620688"/>
            <a:ext cx="7704856" cy="5632311"/>
          </a:xfrm>
          <a:prstGeom prst="rect">
            <a:avLst/>
          </a:prstGeom>
          <a:noFill/>
        </p:spPr>
        <p:txBody>
          <a:bodyPr wrap="square" rtlCol="0">
            <a:spAutoFit/>
          </a:bodyPr>
          <a:lstStyle/>
          <a:p>
            <a:r>
              <a:rPr lang="hu-HU" b="1" dirty="0" smtClean="0"/>
              <a:t>3</a:t>
            </a:r>
            <a:r>
              <a:rPr lang="hu-HU" sz="2000" b="1" dirty="0" smtClean="0"/>
              <a:t>. Porcelán és </a:t>
            </a:r>
            <a:r>
              <a:rPr lang="hu-HU" sz="2000" b="1" dirty="0" smtClean="0"/>
              <a:t>kerámiaipar</a:t>
            </a:r>
          </a:p>
          <a:p>
            <a:endParaRPr lang="hu-HU" sz="2000" b="1" dirty="0" smtClean="0"/>
          </a:p>
          <a:p>
            <a:r>
              <a:rPr lang="hu-HU" sz="2000" b="1" dirty="0" smtClean="0"/>
              <a:t>  </a:t>
            </a:r>
            <a:r>
              <a:rPr lang="hu-HU" sz="2000" dirty="0" smtClean="0"/>
              <a:t>A polgári családok eseményeinek kiszolgálására a kerámia-és porcelánipar tárgyai kerülnek előtérbe. </a:t>
            </a:r>
            <a:r>
              <a:rPr lang="hu-HU" sz="2000" b="1" dirty="0" smtClean="0"/>
              <a:t>Ezek legkiválóbbja a Herendi Porcelángyár</a:t>
            </a:r>
            <a:r>
              <a:rPr lang="hu-HU" sz="2000" dirty="0" smtClean="0"/>
              <a:t>, amely a század második harmadában éli a virágkorát.</a:t>
            </a:r>
          </a:p>
          <a:p>
            <a:r>
              <a:rPr lang="hu-HU" sz="2000" dirty="0" smtClean="0"/>
              <a:t>A porcelánt régen „fehér arany”- </a:t>
            </a:r>
            <a:r>
              <a:rPr lang="hu-HU" sz="2000" dirty="0" err="1" smtClean="0"/>
              <a:t>nak</a:t>
            </a:r>
            <a:r>
              <a:rPr lang="hu-HU" sz="2000" dirty="0" smtClean="0"/>
              <a:t> nevezték, birtokolni kiváltság volt, rangot jelentett, vágyott tárgy és érték  volt.</a:t>
            </a:r>
          </a:p>
          <a:p>
            <a:endParaRPr lang="hu-HU" sz="2000" dirty="0" smtClean="0"/>
          </a:p>
          <a:p>
            <a:r>
              <a:rPr lang="hu-HU" sz="2000" b="1" dirty="0" smtClean="0"/>
              <a:t>Fajanszgyárak</a:t>
            </a:r>
          </a:p>
          <a:p>
            <a:endParaRPr lang="hu-HU" sz="2000" b="1" dirty="0" smtClean="0"/>
          </a:p>
          <a:p>
            <a:r>
              <a:rPr lang="hu-HU" sz="2000" dirty="0" smtClean="0"/>
              <a:t>A 18.században a porcelántárgyak iránt megnőtt az érdeklődés, de az áruk még igen magas volt. Ezért mutatkozott kereslet az olcsóbb </a:t>
            </a:r>
            <a:r>
              <a:rPr lang="hu-HU" sz="2000" b="1" dirty="0" smtClean="0"/>
              <a:t>fajansz </a:t>
            </a:r>
            <a:r>
              <a:rPr lang="hu-HU" sz="2000" dirty="0" smtClean="0"/>
              <a:t>(= égetett agyagedény ráégetett ónmázzal és festett mintákkal) iránt, ami éppolyan fehéren csillogott, mint a porcelán.</a:t>
            </a:r>
          </a:p>
          <a:p>
            <a:r>
              <a:rPr lang="hu-HU" sz="2000" dirty="0" smtClean="0"/>
              <a:t>Ez időben a magyarországi fajanszok nagy többsége két manufaktúrából kerülte</a:t>
            </a:r>
            <a:r>
              <a:rPr lang="hu-HU" sz="2000" b="1" dirty="0" smtClean="0"/>
              <a:t>k </a:t>
            </a:r>
            <a:r>
              <a:rPr lang="hu-HU" sz="2000" dirty="0" smtClean="0"/>
              <a:t>ki.</a:t>
            </a:r>
          </a:p>
          <a:p>
            <a:r>
              <a:rPr lang="hu-HU" sz="2000" b="1" dirty="0" smtClean="0"/>
              <a:t>Az egyiket Mária Terézia és férje Ferenc császár alapította Holicson (1743), a másikat  Esterházy József Tatán (1758</a:t>
            </a:r>
            <a:r>
              <a:rPr lang="hu-HU" sz="2000" b="1" dirty="0" smtClean="0"/>
              <a:t>)</a:t>
            </a:r>
            <a:endParaRPr lang="hu-HU" sz="20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27584" y="692696"/>
            <a:ext cx="7056784" cy="5472608"/>
          </a:xfrm>
          <a:prstGeom prst="rect">
            <a:avLst/>
          </a:prstGeom>
          <a:noFill/>
        </p:spPr>
        <p:txBody>
          <a:bodyPr wrap="square" rtlCol="0">
            <a:spAutoFit/>
          </a:bodyPr>
          <a:lstStyle/>
          <a:p>
            <a:r>
              <a:rPr lang="hu-HU" sz="2000" dirty="0"/>
              <a:t>A tatai birtokon Holicsról elvándorolt mesterek közreműködésével létesült a fajanszgyár, s így az ott gyártott tálak, kancsók egyéb edények megformálásában, díszítésben, színkeverésben méltó utódai, színvonalban pedig méltó versenytársai lettek a </a:t>
            </a:r>
            <a:r>
              <a:rPr lang="hu-HU" sz="2000" dirty="0" err="1"/>
              <a:t>holicsiaknak</a:t>
            </a:r>
            <a:r>
              <a:rPr lang="hu-HU" sz="2000" dirty="0"/>
              <a:t>.</a:t>
            </a:r>
          </a:p>
          <a:p>
            <a:endParaRPr lang="hu-HU" sz="2000" b="1" dirty="0" smtClean="0"/>
          </a:p>
          <a:p>
            <a:r>
              <a:rPr lang="hu-HU" sz="2000" b="1" dirty="0" smtClean="0"/>
              <a:t>Legjellegzetesebb </a:t>
            </a:r>
            <a:r>
              <a:rPr lang="hu-HU" sz="2000" b="1" dirty="0" smtClean="0"/>
              <a:t>alkotások az úgynevezett rákos-tányérok, amelyeken </a:t>
            </a:r>
            <a:r>
              <a:rPr lang="hu-HU" sz="2000" dirty="0" smtClean="0"/>
              <a:t>rák, vagy csiga domborművek szerepelnek. Nem ritka a gyümölcs, fűzér, táj és a jelenet sem díszítő motívumként.</a:t>
            </a:r>
          </a:p>
          <a:p>
            <a:endParaRPr lang="hu-HU" sz="2000" dirty="0" smtClean="0"/>
          </a:p>
          <a:p>
            <a:r>
              <a:rPr lang="hu-HU" sz="2000" b="1" dirty="0" smtClean="0"/>
              <a:t>A Szlovák Nemzeti Múzeum Történeti Múzeuma rendelkezik a holicsi fajanszedények leggazdagabb múzeumi gyűjteményével.</a:t>
            </a:r>
          </a:p>
          <a:p>
            <a:endParaRPr lang="hu-HU" sz="2000" dirty="0" smtClean="0"/>
          </a:p>
          <a:p>
            <a:r>
              <a:rPr lang="hu-HU" sz="2000" b="1" dirty="0" smtClean="0"/>
              <a:t>A hazánkra nézve kedvezőtlen és részrehajlóan megállapított vámtarifák megnehezítik, olykor megállítják a korábbi fajanszgyárak ( Holics, Tata) működését, mert az olcsó külföldi áru behozatalát mozdította elő.</a:t>
            </a:r>
            <a:endParaRPr lang="hu-HU"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330px-11_Festetics_Kastély_Keszthely_Herendi_váza.JPG"/>
          <p:cNvPicPr>
            <a:picLocks noGrp="1" noChangeAspect="1"/>
          </p:cNvPicPr>
          <p:nvPr isPhoto="1"/>
        </p:nvPicPr>
        <p:blipFill>
          <a:blip r:embed="rId2" cstate="print">
            <a:lum/>
          </a:blip>
          <a:stretch>
            <a:fillRect/>
          </a:stretch>
        </p:blipFill>
        <p:spPr>
          <a:xfrm>
            <a:off x="0" y="6350"/>
            <a:ext cx="9144000" cy="6843713"/>
          </a:xfrm>
          <a:prstGeom prst="rect">
            <a:avLst/>
          </a:prstGeom>
          <a:noFill/>
          <a:ln>
            <a:noFill/>
          </a:ln>
        </p:spPr>
      </p:pic>
      <p:sp>
        <p:nvSpPr>
          <p:cNvPr id="3" name="Szövegdoboz 2"/>
          <p:cNvSpPr txBox="1"/>
          <p:nvPr/>
        </p:nvSpPr>
        <p:spPr>
          <a:xfrm>
            <a:off x="2987824" y="404664"/>
            <a:ext cx="5400600" cy="369332"/>
          </a:xfrm>
          <a:prstGeom prst="rect">
            <a:avLst/>
          </a:prstGeom>
          <a:noFill/>
        </p:spPr>
        <p:txBody>
          <a:bodyPr wrap="square" rtlCol="0">
            <a:spAutoFit/>
          </a:bodyPr>
          <a:lstStyle/>
          <a:p>
            <a:r>
              <a:rPr lang="hu-HU" dirty="0" smtClean="0"/>
              <a:t>Herendi porcelán váza Festetics kastély</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218848" y="1052736"/>
            <a:ext cx="6480720" cy="4093428"/>
          </a:xfrm>
          <a:prstGeom prst="rect">
            <a:avLst/>
          </a:prstGeom>
          <a:noFill/>
        </p:spPr>
        <p:txBody>
          <a:bodyPr wrap="square" rtlCol="0">
            <a:spAutoFit/>
          </a:bodyPr>
          <a:lstStyle/>
          <a:p>
            <a:r>
              <a:rPr lang="hu-HU" sz="2000" b="1" dirty="0" smtClean="0"/>
              <a:t>A Klasszicizmus  a 18.század második harmadától a 19.század közepéig </a:t>
            </a:r>
            <a:r>
              <a:rPr lang="hu-HU" sz="2000" b="1" dirty="0" smtClean="0"/>
              <a:t>terjedő  </a:t>
            </a:r>
            <a:r>
              <a:rPr lang="hu-HU" sz="2000" b="1" dirty="0" smtClean="0"/>
              <a:t>időszak.</a:t>
            </a:r>
          </a:p>
          <a:p>
            <a:endParaRPr lang="hu-HU" sz="2000" b="1" dirty="0" smtClean="0"/>
          </a:p>
          <a:p>
            <a:endParaRPr lang="hu-HU" sz="2000" b="1" dirty="0" smtClean="0"/>
          </a:p>
          <a:p>
            <a:endParaRPr lang="hu-HU" sz="2000" b="1" dirty="0" smtClean="0"/>
          </a:p>
          <a:p>
            <a:r>
              <a:rPr lang="hu-HU" sz="2000" b="1" dirty="0" smtClean="0"/>
              <a:t>A korszakon belül a következő művészeti ágak érintettek:</a:t>
            </a:r>
          </a:p>
          <a:p>
            <a:endParaRPr lang="hu-HU" sz="2000" b="1" dirty="0" smtClean="0"/>
          </a:p>
          <a:p>
            <a:r>
              <a:rPr lang="hu-HU" sz="2000" b="1" dirty="0" smtClean="0"/>
              <a:t>	</a:t>
            </a:r>
            <a:r>
              <a:rPr lang="hu-HU" sz="2400" b="1" dirty="0" smtClean="0"/>
              <a:t>1.Bútoripar</a:t>
            </a:r>
          </a:p>
          <a:p>
            <a:r>
              <a:rPr lang="hu-HU" sz="2400" b="1" dirty="0" smtClean="0"/>
              <a:t>	2.Ötvösművészet</a:t>
            </a:r>
          </a:p>
          <a:p>
            <a:r>
              <a:rPr lang="hu-HU" sz="2400" b="1" dirty="0" smtClean="0"/>
              <a:t>	3.Porcelán és kerámiaipar</a:t>
            </a:r>
          </a:p>
          <a:p>
            <a:r>
              <a:rPr lang="hu-HU" sz="2400" b="1" dirty="0" smtClean="0"/>
              <a:t>	4.Üvegművészet</a:t>
            </a:r>
          </a:p>
          <a:p>
            <a:r>
              <a:rPr lang="hu-HU" sz="2400" b="1" dirty="0" smtClean="0"/>
              <a:t>	5.Textilművészet</a:t>
            </a:r>
            <a:endParaRPr lang="hu-HU"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erendi-porcelanok.jpg"/>
          <p:cNvPicPr>
            <a:picLocks noGrp="1" noChangeAspect="1"/>
          </p:cNvPicPr>
          <p:nvPr isPhoto="1"/>
        </p:nvPicPr>
        <p:blipFill>
          <a:blip r:embed="rId2" cstate="print">
            <a:lum/>
          </a:blip>
          <a:stretch>
            <a:fillRect/>
          </a:stretch>
        </p:blipFill>
        <p:spPr>
          <a:xfrm>
            <a:off x="522288" y="0"/>
            <a:ext cx="8099425" cy="6858000"/>
          </a:xfrm>
          <a:prstGeom prst="rect">
            <a:avLst/>
          </a:prstGeom>
          <a:noFill/>
          <a:ln>
            <a:noFill/>
          </a:ln>
        </p:spPr>
      </p:pic>
      <p:sp>
        <p:nvSpPr>
          <p:cNvPr id="3" name="Szövegdoboz 2"/>
          <p:cNvSpPr txBox="1"/>
          <p:nvPr/>
        </p:nvSpPr>
        <p:spPr>
          <a:xfrm>
            <a:off x="5004048" y="188640"/>
            <a:ext cx="4139952" cy="369332"/>
          </a:xfrm>
          <a:prstGeom prst="rect">
            <a:avLst/>
          </a:prstGeom>
          <a:noFill/>
        </p:spPr>
        <p:txBody>
          <a:bodyPr wrap="square" rtlCol="0">
            <a:spAutoFit/>
          </a:bodyPr>
          <a:lstStyle/>
          <a:p>
            <a:r>
              <a:rPr lang="hu-HU" dirty="0" smtClean="0"/>
              <a:t>Herendi porcelán készlet</a:t>
            </a:r>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zsolnay-gyár.jpg"/>
          <p:cNvPicPr>
            <a:picLocks noGrp="1" noChangeAspect="1"/>
          </p:cNvPicPr>
          <p:nvPr isPhoto="1"/>
        </p:nvPicPr>
        <p:blipFill>
          <a:blip r:embed="rId2" cstate="print">
            <a:lum/>
          </a:blip>
          <a:stretch>
            <a:fillRect/>
          </a:stretch>
        </p:blipFill>
        <p:spPr>
          <a:xfrm>
            <a:off x="0" y="0"/>
            <a:ext cx="4629150" cy="6858000"/>
          </a:xfrm>
          <a:prstGeom prst="rect">
            <a:avLst/>
          </a:prstGeom>
          <a:noFill/>
          <a:ln>
            <a:noFill/>
          </a:ln>
        </p:spPr>
      </p:pic>
      <p:sp>
        <p:nvSpPr>
          <p:cNvPr id="3" name="Szövegdoboz 2"/>
          <p:cNvSpPr txBox="1"/>
          <p:nvPr/>
        </p:nvSpPr>
        <p:spPr>
          <a:xfrm>
            <a:off x="5148064" y="332656"/>
            <a:ext cx="3168352" cy="369332"/>
          </a:xfrm>
          <a:prstGeom prst="rect">
            <a:avLst/>
          </a:prstGeom>
          <a:noFill/>
        </p:spPr>
        <p:txBody>
          <a:bodyPr wrap="square" rtlCol="0">
            <a:spAutoFit/>
          </a:bodyPr>
          <a:lstStyle/>
          <a:p>
            <a:r>
              <a:rPr lang="hu-HU" dirty="0" smtClean="0"/>
              <a:t>Zsolnai kerámia</a:t>
            </a:r>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olicsimanufaktura.jpg"/>
          <p:cNvPicPr>
            <a:picLocks noGrp="1" noChangeAspect="1"/>
          </p:cNvPicPr>
          <p:nvPr isPhoto="1"/>
        </p:nvPicPr>
        <p:blipFill>
          <a:blip r:embed="rId2" cstate="print">
            <a:lum/>
          </a:blip>
          <a:stretch>
            <a:fillRect/>
          </a:stretch>
        </p:blipFill>
        <p:spPr>
          <a:xfrm>
            <a:off x="0" y="777875"/>
            <a:ext cx="9144000" cy="6080125"/>
          </a:xfrm>
          <a:prstGeom prst="rect">
            <a:avLst/>
          </a:prstGeom>
          <a:noFill/>
          <a:ln>
            <a:noFill/>
          </a:ln>
        </p:spPr>
      </p:pic>
      <p:sp>
        <p:nvSpPr>
          <p:cNvPr id="3" name="Szövegdoboz 2"/>
          <p:cNvSpPr txBox="1"/>
          <p:nvPr/>
        </p:nvSpPr>
        <p:spPr>
          <a:xfrm>
            <a:off x="251520" y="260648"/>
            <a:ext cx="7272808" cy="369332"/>
          </a:xfrm>
          <a:prstGeom prst="rect">
            <a:avLst/>
          </a:prstGeom>
          <a:noFill/>
        </p:spPr>
        <p:txBody>
          <a:bodyPr wrap="square" rtlCol="0">
            <a:spAutoFit/>
          </a:bodyPr>
          <a:lstStyle/>
          <a:p>
            <a:r>
              <a:rPr lang="hu-HU" dirty="0" smtClean="0"/>
              <a:t>Cukorka tartó Holicsi fajansz</a:t>
            </a: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tataifajansz.jpg"/>
          <p:cNvPicPr>
            <a:picLocks noGrp="1" noChangeAspect="1"/>
          </p:cNvPicPr>
          <p:nvPr isPhoto="1"/>
        </p:nvPicPr>
        <p:blipFill>
          <a:blip r:embed="rId2" cstate="print">
            <a:lum/>
          </a:blip>
          <a:stretch>
            <a:fillRect/>
          </a:stretch>
        </p:blipFill>
        <p:spPr>
          <a:xfrm>
            <a:off x="0" y="765175"/>
            <a:ext cx="9144000" cy="6092825"/>
          </a:xfrm>
          <a:prstGeom prst="rect">
            <a:avLst/>
          </a:prstGeom>
          <a:noFill/>
          <a:ln>
            <a:noFill/>
          </a:ln>
        </p:spPr>
      </p:pic>
      <p:sp>
        <p:nvSpPr>
          <p:cNvPr id="3" name="Szövegdoboz 2"/>
          <p:cNvSpPr txBox="1"/>
          <p:nvPr/>
        </p:nvSpPr>
        <p:spPr>
          <a:xfrm>
            <a:off x="0" y="260648"/>
            <a:ext cx="7812360" cy="369332"/>
          </a:xfrm>
          <a:prstGeom prst="rect">
            <a:avLst/>
          </a:prstGeom>
          <a:noFill/>
        </p:spPr>
        <p:txBody>
          <a:bodyPr wrap="square" rtlCol="0">
            <a:spAutoFit/>
          </a:bodyPr>
          <a:lstStyle/>
          <a:p>
            <a:r>
              <a:rPr lang="hu-HU" dirty="0" smtClean="0"/>
              <a:t>Káposzta alakú cukorka tartó Tatai manufaktúra</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tatai fajansz.jpg"/>
          <p:cNvPicPr>
            <a:picLocks noGrp="1" noChangeAspect="1"/>
          </p:cNvPicPr>
          <p:nvPr isPhoto="1"/>
        </p:nvPicPr>
        <p:blipFill>
          <a:blip r:embed="rId2" cstate="print">
            <a:lum/>
          </a:blip>
          <a:stretch>
            <a:fillRect/>
          </a:stretch>
        </p:blipFill>
        <p:spPr>
          <a:xfrm>
            <a:off x="0" y="765175"/>
            <a:ext cx="9144000" cy="6092825"/>
          </a:xfrm>
          <a:prstGeom prst="rect">
            <a:avLst/>
          </a:prstGeom>
          <a:noFill/>
          <a:ln>
            <a:noFill/>
          </a:ln>
        </p:spPr>
      </p:pic>
      <p:sp>
        <p:nvSpPr>
          <p:cNvPr id="3" name="Szövegdoboz 2"/>
          <p:cNvSpPr txBox="1"/>
          <p:nvPr/>
        </p:nvSpPr>
        <p:spPr>
          <a:xfrm>
            <a:off x="323528" y="404664"/>
            <a:ext cx="6480720" cy="369332"/>
          </a:xfrm>
          <a:prstGeom prst="rect">
            <a:avLst/>
          </a:prstGeom>
          <a:noFill/>
        </p:spPr>
        <p:txBody>
          <a:bodyPr wrap="square" rtlCol="0">
            <a:spAutoFit/>
          </a:bodyPr>
          <a:lstStyle/>
          <a:p>
            <a:r>
              <a:rPr lang="hu-HU" dirty="0" smtClean="0"/>
              <a:t>Rákos tányér Tatai manufaktúra</a:t>
            </a:r>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olicsi fajanszok.jpg"/>
          <p:cNvPicPr>
            <a:picLocks noGrp="1" noChangeAspect="1"/>
          </p:cNvPicPr>
          <p:nvPr isPhoto="1"/>
        </p:nvPicPr>
        <p:blipFill>
          <a:blip r:embed="rId2" cstate="print">
            <a:lum/>
          </a:blip>
          <a:stretch>
            <a:fillRect/>
          </a:stretch>
        </p:blipFill>
        <p:spPr>
          <a:xfrm>
            <a:off x="0" y="749300"/>
            <a:ext cx="9144000" cy="6108700"/>
          </a:xfrm>
          <a:prstGeom prst="rect">
            <a:avLst/>
          </a:prstGeom>
          <a:noFill/>
          <a:ln>
            <a:noFill/>
          </a:ln>
        </p:spPr>
      </p:pic>
      <p:sp>
        <p:nvSpPr>
          <p:cNvPr id="3" name="Szövegdoboz 2"/>
          <p:cNvSpPr txBox="1"/>
          <p:nvPr/>
        </p:nvSpPr>
        <p:spPr>
          <a:xfrm>
            <a:off x="179512" y="188640"/>
            <a:ext cx="7416824" cy="369332"/>
          </a:xfrm>
          <a:prstGeom prst="rect">
            <a:avLst/>
          </a:prstGeom>
          <a:noFill/>
        </p:spPr>
        <p:txBody>
          <a:bodyPr wrap="square" rtlCol="0">
            <a:spAutoFit/>
          </a:bodyPr>
          <a:lstStyle/>
          <a:p>
            <a:r>
              <a:rPr lang="hu-HU" dirty="0" smtClean="0"/>
              <a:t>Holicsi fajanszok kiállítása , Szlovák Nemzeti Múzeum Történeti Múzeum</a:t>
            </a:r>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55576" y="404664"/>
            <a:ext cx="7272808" cy="5940088"/>
          </a:xfrm>
          <a:prstGeom prst="rect">
            <a:avLst/>
          </a:prstGeom>
          <a:noFill/>
        </p:spPr>
        <p:txBody>
          <a:bodyPr wrap="square" rtlCol="0">
            <a:spAutoFit/>
          </a:bodyPr>
          <a:lstStyle/>
          <a:p>
            <a:r>
              <a:rPr lang="hu-HU" sz="2000" b="1" dirty="0" smtClean="0"/>
              <a:t>4. Üvegművészet </a:t>
            </a:r>
          </a:p>
          <a:p>
            <a:endParaRPr lang="hu-HU" sz="2000" b="1" dirty="0" smtClean="0"/>
          </a:p>
          <a:p>
            <a:r>
              <a:rPr lang="hu-HU" sz="2000" b="1" dirty="0" smtClean="0"/>
              <a:t>Az üveggyártás kezdetéről több legenda is szól</a:t>
            </a:r>
            <a:r>
              <a:rPr lang="hu-HU" sz="2000" dirty="0" smtClean="0"/>
              <a:t>, de ezeket a legendákat régészeti leletek nem támasztják alá.</a:t>
            </a:r>
          </a:p>
          <a:p>
            <a:endParaRPr lang="hu-HU" sz="2000" dirty="0" smtClean="0"/>
          </a:p>
          <a:p>
            <a:endParaRPr lang="hu-HU" sz="2000" dirty="0" smtClean="0"/>
          </a:p>
          <a:p>
            <a:r>
              <a:rPr lang="hu-HU" sz="2000" dirty="0" smtClean="0"/>
              <a:t> </a:t>
            </a:r>
            <a:r>
              <a:rPr lang="hu-HU" sz="2000" b="1" dirty="0" smtClean="0"/>
              <a:t>Az üvegfestészet </a:t>
            </a:r>
            <a:r>
              <a:rPr lang="hu-HU" sz="2000" dirty="0" smtClean="0"/>
              <a:t>az üvegművészet egyik fő ágaként feltehetően az üvegmozaikból alakult ki, és a középkori keresztény templomokban vált meghatározó díszítő elemmé. Ezt nagyban elősegítette, hogy a díszítő funkciója mellett a „szegények bibliájaként” tanító-nevelő szerepe is volt.</a:t>
            </a:r>
          </a:p>
          <a:p>
            <a:endParaRPr lang="hu-HU" sz="2000" dirty="0" smtClean="0"/>
          </a:p>
          <a:p>
            <a:r>
              <a:rPr lang="hu-HU" sz="2000" b="1" dirty="0" smtClean="0"/>
              <a:t>A 18-19.században megjelent </a:t>
            </a:r>
            <a:r>
              <a:rPr lang="hu-HU" sz="2000" dirty="0" smtClean="0"/>
              <a:t>a tömegtermeléssel előállított ablaküveg, a színes és ólmozott üvegek gyártása visszaesett. Középületekben a 19.század végétől váltak gyakorivá a színes üvegablakok.</a:t>
            </a:r>
          </a:p>
          <a:p>
            <a:endParaRPr lang="hu-HU" sz="2000" dirty="0" smtClean="0"/>
          </a:p>
          <a:p>
            <a:r>
              <a:rPr lang="hu-HU" sz="2000" dirty="0" smtClean="0"/>
              <a:t> </a:t>
            </a:r>
            <a:r>
              <a:rPr lang="hu-HU" sz="2000" b="1" dirty="0" smtClean="0"/>
              <a:t>A hazai üvegművészet kiemelkedő alkotói: Róth Miksa, </a:t>
            </a:r>
            <a:r>
              <a:rPr lang="hu-HU" sz="2000" b="1" dirty="0" err="1" smtClean="0"/>
              <a:t>Kratzmann</a:t>
            </a:r>
            <a:r>
              <a:rPr lang="hu-HU" sz="2000" b="1" dirty="0" smtClean="0"/>
              <a:t> Ede, Ligeti Sándor.</a:t>
            </a:r>
            <a:endParaRPr lang="hu-HU"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99592" y="1196752"/>
            <a:ext cx="6696744" cy="3785652"/>
          </a:xfrm>
          <a:prstGeom prst="rect">
            <a:avLst/>
          </a:prstGeom>
          <a:noFill/>
        </p:spPr>
        <p:txBody>
          <a:bodyPr wrap="square" rtlCol="0">
            <a:spAutoFit/>
          </a:bodyPr>
          <a:lstStyle/>
          <a:p>
            <a:r>
              <a:rPr lang="hu-HU" sz="2000" dirty="0" smtClean="0"/>
              <a:t>Már a Habsburg birodalomban elkülönült az üveggyártás és az üvegművészet.</a:t>
            </a:r>
          </a:p>
          <a:p>
            <a:endParaRPr lang="hu-HU" sz="2000" dirty="0" smtClean="0"/>
          </a:p>
          <a:p>
            <a:r>
              <a:rPr lang="hu-HU" sz="2000" b="1" dirty="0" smtClean="0"/>
              <a:t>A 17.század közepétől a reformáció hatására </a:t>
            </a:r>
            <a:r>
              <a:rPr lang="hu-HU" sz="2000" dirty="0" smtClean="0"/>
              <a:t>a vallásos témájú díszítéseket világi témák váltják fel, mint üvegre festett portrék, tájképek. További csapás volt a velencei üvegesek számára az ízlés és vele a divatos művészeti stílusok változása.</a:t>
            </a:r>
          </a:p>
          <a:p>
            <a:endParaRPr lang="hu-HU" sz="2000" dirty="0" smtClean="0"/>
          </a:p>
          <a:p>
            <a:r>
              <a:rPr lang="hu-HU" sz="2000" dirty="0" smtClean="0"/>
              <a:t>„Kint a világban a barokkból kifejlődött a rokokó, majd azt „leváltotta” a szigorú formalista és geometrikus klasszicizmus, a muranói mesterek pedig tovább alkották barokkos tárgyaikat, mintha mi sem történt volna”</a:t>
            </a:r>
            <a:endParaRPr lang="hu-H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özépkoriüvegfúvó.png"/>
          <p:cNvPicPr>
            <a:picLocks noGrp="1" noChangeAspect="1"/>
          </p:cNvPicPr>
          <p:nvPr isPhoto="1"/>
        </p:nvPicPr>
        <p:blipFill>
          <a:blip r:embed="rId2" cstate="print">
            <a:lum/>
          </a:blip>
          <a:stretch>
            <a:fillRect/>
          </a:stretch>
        </p:blipFill>
        <p:spPr>
          <a:xfrm>
            <a:off x="9525" y="0"/>
            <a:ext cx="9124950" cy="6858000"/>
          </a:xfrm>
          <a:prstGeom prst="rect">
            <a:avLst/>
          </a:prstGeom>
          <a:noFill/>
          <a:ln>
            <a:noFill/>
          </a:ln>
        </p:spPr>
      </p:pic>
      <p:sp>
        <p:nvSpPr>
          <p:cNvPr id="3" name="Szövegdoboz 2"/>
          <p:cNvSpPr txBox="1"/>
          <p:nvPr/>
        </p:nvSpPr>
        <p:spPr>
          <a:xfrm>
            <a:off x="395536" y="188640"/>
            <a:ext cx="7704856" cy="369332"/>
          </a:xfrm>
          <a:prstGeom prst="rect">
            <a:avLst/>
          </a:prstGeom>
          <a:noFill/>
        </p:spPr>
        <p:txBody>
          <a:bodyPr wrap="square" rtlCol="0">
            <a:spAutoFit/>
          </a:bodyPr>
          <a:lstStyle/>
          <a:p>
            <a:r>
              <a:rPr lang="hu-HU" dirty="0" smtClean="0"/>
              <a:t>Középkori üvegfúvó</a:t>
            </a:r>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emutatóim\Róth Miksa\Szabadka,városháza ablaka.jpg"/>
          <p:cNvPicPr>
            <a:picLocks noChangeAspect="1" noChangeArrowheads="1"/>
          </p:cNvPicPr>
          <p:nvPr/>
        </p:nvPicPr>
        <p:blipFill>
          <a:blip r:embed="rId2" cstate="print"/>
          <a:srcRect/>
          <a:stretch>
            <a:fillRect/>
          </a:stretch>
        </p:blipFill>
        <p:spPr bwMode="auto">
          <a:xfrm>
            <a:off x="-508000" y="-381000"/>
            <a:ext cx="10160000" cy="762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55576" y="345231"/>
            <a:ext cx="7704856" cy="6863417"/>
          </a:xfrm>
          <a:prstGeom prst="rect">
            <a:avLst/>
          </a:prstGeom>
          <a:noFill/>
        </p:spPr>
        <p:txBody>
          <a:bodyPr wrap="square" rtlCol="0">
            <a:spAutoFit/>
          </a:bodyPr>
          <a:lstStyle/>
          <a:p>
            <a:r>
              <a:rPr lang="hu-HU" sz="2000" b="1" dirty="0" smtClean="0"/>
              <a:t>1.Bútoripar</a:t>
            </a:r>
          </a:p>
          <a:p>
            <a:endParaRPr lang="hu-HU" sz="2000" dirty="0" smtClean="0"/>
          </a:p>
          <a:p>
            <a:r>
              <a:rPr lang="hu-HU" sz="2000" b="1" dirty="0" err="1" smtClean="0"/>
              <a:t>Vogel</a:t>
            </a:r>
            <a:r>
              <a:rPr lang="hu-HU" sz="2000" b="1" dirty="0" smtClean="0"/>
              <a:t> Sebestyén Antal </a:t>
            </a:r>
            <a:r>
              <a:rPr lang="hu-HU" sz="2000" dirty="0" smtClean="0"/>
              <a:t>(Pest 1779 -1837.jun.14): Asztalosmester Pesten tanult, majd Bécsben élt 1798-ig. Visszatér Pestre, mesterré lett elnyerte a pesti polgárjogot.</a:t>
            </a:r>
          </a:p>
          <a:p>
            <a:r>
              <a:rPr lang="hu-HU" sz="2000" b="1" dirty="0" smtClean="0"/>
              <a:t>1811-ben kapott megbízás alapján a Pesti Német Színház berendezését, 1817-ben pedig Huber József segítségével a debreceni Nagytemplom szószékét készítette. 1831-ben a Vigadó egy részének belső berendezésén dolgozott. </a:t>
            </a:r>
            <a:r>
              <a:rPr lang="hu-HU" sz="2000" dirty="0" smtClean="0"/>
              <a:t>Műhelyének termékei közül kevés hiteles alkotás maradt fenn.</a:t>
            </a:r>
          </a:p>
          <a:p>
            <a:endParaRPr lang="hu-HU" sz="2000" dirty="0" smtClean="0"/>
          </a:p>
          <a:p>
            <a:r>
              <a:rPr lang="hu-HU" sz="2000" dirty="0" smtClean="0"/>
              <a:t>A XIX. század első felében a megrendelők és a művelők  egyaránt- kevés kivételtől eltekintve- többnyire polgári személyek</a:t>
            </a:r>
            <a:r>
              <a:rPr lang="hu-HU" sz="2000" b="1" dirty="0" smtClean="0"/>
              <a:t>. Kezd mindinkább kialakulni az a polgári társadalom, amely a század egészének kulturális életét meghatározza, és a korábbi nemesi nemzetből folyamatosan polgárosuló nemzet válik</a:t>
            </a:r>
            <a:r>
              <a:rPr lang="hu-HU" sz="2000" dirty="0" smtClean="0"/>
              <a:t>.</a:t>
            </a:r>
          </a:p>
          <a:p>
            <a:r>
              <a:rPr lang="hu-HU" sz="2000" dirty="0" smtClean="0"/>
              <a:t> Ez a változás és fejlődés nemcsak az úgynevezett nagy művészet ágazataiban mutatkozik meg, hanem a kisművészetek, illetve az alkalmazott művészetek terén is.</a:t>
            </a:r>
          </a:p>
          <a:p>
            <a:endParaRPr lang="hu-HU" sz="2000" dirty="0" smtClean="0"/>
          </a:p>
          <a:p>
            <a:r>
              <a:rPr lang="hu-HU" sz="2000" b="1" dirty="0" smtClean="0"/>
              <a:t> </a:t>
            </a:r>
          </a:p>
          <a:p>
            <a:endParaRPr lang="hu-HU"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Borsosbélarégimagyarüvegművészet.jpeg"/>
          <p:cNvPicPr>
            <a:picLocks noGrp="1" noChangeAspect="1"/>
          </p:cNvPicPr>
          <p:nvPr isPhoto="1"/>
        </p:nvPicPr>
        <p:blipFill>
          <a:blip r:embed="rId2" cstate="print">
            <a:lum/>
          </a:blip>
          <a:stretch>
            <a:fillRect/>
          </a:stretch>
        </p:blipFill>
        <p:spPr>
          <a:xfrm>
            <a:off x="611560" y="0"/>
            <a:ext cx="3878263" cy="6858000"/>
          </a:xfrm>
          <a:prstGeom prst="rect">
            <a:avLst/>
          </a:prstGeom>
          <a:noFill/>
          <a:ln>
            <a:noFill/>
          </a:ln>
        </p:spPr>
      </p:pic>
      <p:sp>
        <p:nvSpPr>
          <p:cNvPr id="3" name="Szövegdoboz 2"/>
          <p:cNvSpPr txBox="1"/>
          <p:nvPr/>
        </p:nvSpPr>
        <p:spPr>
          <a:xfrm>
            <a:off x="4716016" y="260648"/>
            <a:ext cx="3384376" cy="646331"/>
          </a:xfrm>
          <a:prstGeom prst="rect">
            <a:avLst/>
          </a:prstGeom>
          <a:noFill/>
        </p:spPr>
        <p:txBody>
          <a:bodyPr wrap="square" rtlCol="0">
            <a:spAutoFit/>
          </a:bodyPr>
          <a:lstStyle/>
          <a:p>
            <a:r>
              <a:rPr lang="hu-HU" dirty="0" smtClean="0"/>
              <a:t>Boros Béla : Régi magyar üvegművészet tanulmányából</a:t>
            </a:r>
            <a:endParaRPr lang="hu-H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1520" y="260648"/>
            <a:ext cx="8640960" cy="5940088"/>
          </a:xfrm>
          <a:prstGeom prst="rect">
            <a:avLst/>
          </a:prstGeom>
          <a:noFill/>
        </p:spPr>
        <p:txBody>
          <a:bodyPr wrap="square" rtlCol="0">
            <a:spAutoFit/>
          </a:bodyPr>
          <a:lstStyle/>
          <a:p>
            <a:r>
              <a:rPr lang="hu-HU" sz="2000" b="1" dirty="0" smtClean="0"/>
              <a:t>5. Textilművészet</a:t>
            </a:r>
          </a:p>
          <a:p>
            <a:endParaRPr lang="hu-HU" sz="2000" b="1" dirty="0" smtClean="0"/>
          </a:p>
          <a:p>
            <a:r>
              <a:rPr lang="hu-HU" sz="2000" b="1" dirty="0" smtClean="0"/>
              <a:t>  A </a:t>
            </a:r>
            <a:r>
              <a:rPr lang="hu-HU" sz="2000" b="1" dirty="0" err="1" smtClean="0"/>
              <a:t>Valero</a:t>
            </a:r>
            <a:r>
              <a:rPr lang="hu-HU" sz="2000" b="1" dirty="0" smtClean="0"/>
              <a:t> selyemgyár </a:t>
            </a:r>
            <a:r>
              <a:rPr lang="hu-HU" sz="2000" dirty="0" smtClean="0"/>
              <a:t>egy viszonylag rövid ideig működő, korai magyarországi nagyipari üzem volt a mai Budapest (akkor Pest) V. kerületében .</a:t>
            </a:r>
          </a:p>
          <a:p>
            <a:r>
              <a:rPr lang="hu-HU" sz="2000" b="1" dirty="0" smtClean="0"/>
              <a:t> A magyarországi selyemfeldolgozás atyja a spanyol eredetű  </a:t>
            </a:r>
            <a:r>
              <a:rPr lang="hu-HU" sz="2000" b="1" dirty="0" err="1" smtClean="0"/>
              <a:t>Valero</a:t>
            </a:r>
            <a:r>
              <a:rPr lang="hu-HU" sz="2000" b="1" dirty="0" smtClean="0"/>
              <a:t> István az 1780-as években költözött Pestre</a:t>
            </a:r>
            <a:r>
              <a:rPr lang="hu-HU" sz="2000" dirty="0" smtClean="0"/>
              <a:t>, gyárat épített a mai Király utca környékén. </a:t>
            </a:r>
          </a:p>
          <a:p>
            <a:endParaRPr lang="hu-HU" sz="2000" dirty="0" smtClean="0"/>
          </a:p>
          <a:p>
            <a:r>
              <a:rPr lang="hu-HU" sz="2000" dirty="0" smtClean="0"/>
              <a:t>Hamarosan a termelés kinőtte  a gyárat, új gyár építésébe fogtak a mai Honvéd utca mentén Hild József terve alapján , klasszicista stílusban 1839-1841 között.</a:t>
            </a:r>
          </a:p>
          <a:p>
            <a:endParaRPr lang="hu-HU" sz="2000" dirty="0" smtClean="0"/>
          </a:p>
          <a:p>
            <a:r>
              <a:rPr lang="hu-HU" sz="2000" dirty="0" smtClean="0"/>
              <a:t>Több rangos elismerést érdemeltek ki a gyár termékei  az 1842,43,44 es Iparmű kiállításon. (Nagyarany Érdempénz)</a:t>
            </a:r>
          </a:p>
          <a:p>
            <a:r>
              <a:rPr lang="hu-HU" sz="2000" dirty="0" smtClean="0"/>
              <a:t>Az 1848- </a:t>
            </a:r>
            <a:r>
              <a:rPr lang="hu-HU" sz="2000" dirty="0" err="1" smtClean="0"/>
              <a:t>as</a:t>
            </a:r>
            <a:r>
              <a:rPr lang="hu-HU" sz="2000" dirty="0" smtClean="0"/>
              <a:t> szabadságharc idején vállalt szerepe miatt 1849-ben  politikai okból a gyár működése ellehetetlenült, a </a:t>
            </a:r>
            <a:r>
              <a:rPr lang="hu-HU" sz="2000" dirty="0" err="1" smtClean="0"/>
              <a:t>Valero</a:t>
            </a:r>
            <a:r>
              <a:rPr lang="hu-HU" sz="2000" dirty="0" smtClean="0"/>
              <a:t> család kivándorolt Magyarországról.</a:t>
            </a:r>
          </a:p>
          <a:p>
            <a:endParaRPr lang="hu-HU" sz="2000" dirty="0" smtClean="0"/>
          </a:p>
          <a:p>
            <a:r>
              <a:rPr lang="hu-HU" sz="2000" dirty="0" smtClean="0"/>
              <a:t>Az épületet nem bontották le, hanem katonai célokra használták (kaszárnya, raktár)</a:t>
            </a:r>
          </a:p>
          <a:p>
            <a:r>
              <a:rPr lang="hu-HU" sz="2000" dirty="0" smtClean="0"/>
              <a:t>A volt gyár napjainkban is áll, mint a 19.század jelentős ipartörténeti emléke, egyben  neves klasszicista épület. Műemléki védelmet is kapott.</a:t>
            </a:r>
            <a:endParaRPr lang="hu-HU"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onvéd_utca_24-30._Valero_laktanya_(Valero_Antal_egykori_selyemgyára)._-_Budapest,_Fortepan_82399.jpg"/>
          <p:cNvPicPr>
            <a:picLocks noGrp="1" noChangeAspect="1"/>
          </p:cNvPicPr>
          <p:nvPr isPhoto="1"/>
        </p:nvPicPr>
        <p:blipFill>
          <a:blip r:embed="rId2" cstate="print">
            <a:lum/>
          </a:blip>
          <a:stretch>
            <a:fillRect/>
          </a:stretch>
        </p:blipFill>
        <p:spPr>
          <a:xfrm>
            <a:off x="325438" y="0"/>
            <a:ext cx="8491537" cy="6858000"/>
          </a:xfrm>
          <a:prstGeom prst="rect">
            <a:avLst/>
          </a:prstGeom>
          <a:noFill/>
          <a:ln>
            <a:noFill/>
          </a:ln>
        </p:spPr>
      </p:pic>
      <p:sp>
        <p:nvSpPr>
          <p:cNvPr id="3" name="Szövegdoboz 2"/>
          <p:cNvSpPr txBox="1"/>
          <p:nvPr/>
        </p:nvSpPr>
        <p:spPr>
          <a:xfrm>
            <a:off x="1547664" y="548680"/>
            <a:ext cx="5976664" cy="646331"/>
          </a:xfrm>
          <a:prstGeom prst="rect">
            <a:avLst/>
          </a:prstGeom>
          <a:noFill/>
        </p:spPr>
        <p:txBody>
          <a:bodyPr wrap="square" rtlCol="0">
            <a:spAutoFit/>
          </a:bodyPr>
          <a:lstStyle/>
          <a:p>
            <a:r>
              <a:rPr lang="hu-HU" dirty="0" err="1" smtClean="0"/>
              <a:t>Valero</a:t>
            </a:r>
            <a:r>
              <a:rPr lang="hu-HU" dirty="0" smtClean="0"/>
              <a:t> laktanya Budapest Honvéd u 24-30.Valero Antal egykori selyemgyára</a:t>
            </a:r>
            <a:endParaRPr lang="hu-H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valeroselyemgyár.jpg"/>
          <p:cNvPicPr>
            <a:picLocks noGrp="1" noChangeAspect="1"/>
          </p:cNvPicPr>
          <p:nvPr isPhoto="1"/>
        </p:nvPicPr>
        <p:blipFill>
          <a:blip r:embed="rId2" cstate="print">
            <a:lum/>
          </a:blip>
          <a:stretch>
            <a:fillRect/>
          </a:stretch>
        </p:blipFill>
        <p:spPr>
          <a:xfrm>
            <a:off x="365125" y="0"/>
            <a:ext cx="8412163" cy="6858000"/>
          </a:xfrm>
          <a:prstGeom prst="rect">
            <a:avLst/>
          </a:prstGeom>
          <a:noFill/>
          <a:ln>
            <a:noFill/>
          </a:ln>
        </p:spPr>
      </p:pic>
      <p:sp>
        <p:nvSpPr>
          <p:cNvPr id="4" name="Szövegdoboz 3"/>
          <p:cNvSpPr txBox="1"/>
          <p:nvPr/>
        </p:nvSpPr>
        <p:spPr>
          <a:xfrm>
            <a:off x="827584" y="188640"/>
            <a:ext cx="7056784" cy="369332"/>
          </a:xfrm>
          <a:prstGeom prst="rect">
            <a:avLst/>
          </a:prstGeom>
          <a:noFill/>
        </p:spPr>
        <p:txBody>
          <a:bodyPr wrap="square" rtlCol="0">
            <a:spAutoFit/>
          </a:bodyPr>
          <a:lstStyle/>
          <a:p>
            <a:r>
              <a:rPr lang="hu-HU" dirty="0" err="1" smtClean="0"/>
              <a:t>Valero</a:t>
            </a:r>
            <a:r>
              <a:rPr lang="hu-HU" dirty="0" smtClean="0"/>
              <a:t> selyemgyár, korabeli kép</a:t>
            </a:r>
            <a:endParaRPr lang="hu-H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27584" y="980728"/>
            <a:ext cx="7776864" cy="4401205"/>
          </a:xfrm>
          <a:prstGeom prst="rect">
            <a:avLst/>
          </a:prstGeom>
          <a:noFill/>
        </p:spPr>
        <p:txBody>
          <a:bodyPr wrap="square" rtlCol="0">
            <a:spAutoFit/>
          </a:bodyPr>
          <a:lstStyle/>
          <a:p>
            <a:r>
              <a:rPr lang="hu-HU" sz="2000" b="1" dirty="0" smtClean="0"/>
              <a:t>A magyarországi selyem és fátyolgyártás- bélésselyem</a:t>
            </a:r>
            <a:r>
              <a:rPr lang="hu-HU" sz="2000" dirty="0" smtClean="0"/>
              <a:t> gyártás egy olaszországi telepes </a:t>
            </a:r>
            <a:r>
              <a:rPr lang="hu-HU" sz="2000" b="1" dirty="0" err="1" smtClean="0"/>
              <a:t>Passardi</a:t>
            </a:r>
            <a:r>
              <a:rPr lang="hu-HU" sz="2000" b="1" dirty="0" smtClean="0"/>
              <a:t> Péter János </a:t>
            </a:r>
            <a:r>
              <a:rPr lang="hu-HU" sz="2000" dirty="0" smtClean="0"/>
              <a:t>nevéhez is kötődik.</a:t>
            </a:r>
          </a:p>
          <a:p>
            <a:endParaRPr lang="hu-HU" sz="2000" dirty="0" smtClean="0"/>
          </a:p>
          <a:p>
            <a:r>
              <a:rPr lang="hu-HU" sz="2000" b="1" dirty="0" smtClean="0"/>
              <a:t>Az első gyár 1783-ban létesült Óbudán  </a:t>
            </a:r>
            <a:r>
              <a:rPr lang="hu-HU" sz="2000" b="1" dirty="0" err="1" smtClean="0"/>
              <a:t>Filatórium</a:t>
            </a:r>
            <a:r>
              <a:rPr lang="hu-HU" sz="2000" b="1" dirty="0" smtClean="0"/>
              <a:t> (selyemcérnázó), aztán 1785-ben szintén Óbudán a selyemgombolyító követte.</a:t>
            </a:r>
          </a:p>
          <a:p>
            <a:r>
              <a:rPr lang="hu-HU" sz="2000" b="1" dirty="0" smtClean="0"/>
              <a:t>A selyemgyárak 1990 –</a:t>
            </a:r>
            <a:r>
              <a:rPr lang="hu-HU" sz="2000" b="1" dirty="0" err="1" smtClean="0"/>
              <a:t>ig</a:t>
            </a:r>
            <a:r>
              <a:rPr lang="hu-HU" sz="2000" b="1" dirty="0" smtClean="0"/>
              <a:t> működtek.</a:t>
            </a:r>
          </a:p>
          <a:p>
            <a:endParaRPr lang="hu-HU" sz="2000" b="1" dirty="0" smtClean="0"/>
          </a:p>
          <a:p>
            <a:r>
              <a:rPr lang="hu-HU" sz="2000" b="1" dirty="0" smtClean="0"/>
              <a:t>Az első selyemhernyó tenyészeteket </a:t>
            </a:r>
            <a:r>
              <a:rPr lang="hu-HU" sz="2000" dirty="0" smtClean="0"/>
              <a:t>1860-ban alapították. Kossuth és Széchenyi is szorgalmazta magyarországi elterjesztését, támogatta Wesselényi Miklós is.</a:t>
            </a:r>
          </a:p>
          <a:p>
            <a:r>
              <a:rPr lang="hu-HU" sz="2000" dirty="0" smtClean="0"/>
              <a:t>Később 1880-ban Bezerédj Pál valósította meg Tolnán. (egy selyemhernyó gubón 1200-1400 méter  szál van)</a:t>
            </a:r>
          </a:p>
          <a:p>
            <a:endParaRPr lang="hu-HU" sz="2000" dirty="0" smtClean="0"/>
          </a:p>
          <a:p>
            <a:endParaRPr lang="hu-HU"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375px-Selyemgomb1.jpg"/>
          <p:cNvPicPr>
            <a:picLocks noGrp="1" noChangeAspect="1"/>
          </p:cNvPicPr>
          <p:nvPr isPhoto="1"/>
        </p:nvPicPr>
        <p:blipFill>
          <a:blip r:embed="rId2" cstate="print">
            <a:lum/>
          </a:blip>
          <a:stretch>
            <a:fillRect/>
          </a:stretch>
        </p:blipFill>
        <p:spPr>
          <a:xfrm>
            <a:off x="0" y="3175"/>
            <a:ext cx="9144000" cy="6851650"/>
          </a:xfrm>
          <a:prstGeom prst="rect">
            <a:avLst/>
          </a:prstGeom>
          <a:noFill/>
          <a:ln>
            <a:noFill/>
          </a:ln>
        </p:spPr>
      </p:pic>
      <p:sp>
        <p:nvSpPr>
          <p:cNvPr id="3" name="Szövegdoboz 2"/>
          <p:cNvSpPr txBox="1"/>
          <p:nvPr/>
        </p:nvSpPr>
        <p:spPr>
          <a:xfrm>
            <a:off x="6804248" y="0"/>
            <a:ext cx="2088232" cy="923330"/>
          </a:xfrm>
          <a:prstGeom prst="rect">
            <a:avLst/>
          </a:prstGeom>
          <a:noFill/>
        </p:spPr>
        <p:txBody>
          <a:bodyPr wrap="square" rtlCol="0">
            <a:spAutoFit/>
          </a:bodyPr>
          <a:lstStyle/>
          <a:p>
            <a:r>
              <a:rPr lang="hu-HU" dirty="0" smtClean="0"/>
              <a:t>Selyemgombolyító épülete Bp.  </a:t>
            </a:r>
            <a:r>
              <a:rPr lang="hu-HU" dirty="0" err="1" smtClean="0"/>
              <a:t>III.ker.Miklós</a:t>
            </a:r>
            <a:r>
              <a:rPr lang="hu-HU" dirty="0" smtClean="0"/>
              <a:t> tér 1.</a:t>
            </a:r>
            <a:endParaRPr lang="hu-HU" dirty="0"/>
          </a:p>
        </p:txBody>
      </p:sp>
      <p:sp>
        <p:nvSpPr>
          <p:cNvPr id="4" name="Szövegdoboz 3"/>
          <p:cNvSpPr txBox="1"/>
          <p:nvPr/>
        </p:nvSpPr>
        <p:spPr>
          <a:xfrm>
            <a:off x="1403648" y="188640"/>
            <a:ext cx="1728192" cy="369332"/>
          </a:xfrm>
          <a:prstGeom prst="rect">
            <a:avLst/>
          </a:prstGeom>
          <a:noFill/>
        </p:spPr>
        <p:txBody>
          <a:bodyPr wrap="square" rtlCol="0">
            <a:spAutoFit/>
          </a:bodyPr>
          <a:lstStyle/>
          <a:p>
            <a:r>
              <a:rPr lang="hu-HU" dirty="0" err="1" smtClean="0"/>
              <a:t>Filatórium</a:t>
            </a:r>
            <a:endParaRPr lang="hu-H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lyemszövet 14.szi szövetet imitáló mustrával.jpg"/>
          <p:cNvPicPr>
            <a:picLocks noGrp="1" noChangeAspect="1"/>
          </p:cNvPicPr>
          <p:nvPr isPhoto="1"/>
        </p:nvPicPr>
        <p:blipFill>
          <a:blip r:embed="rId2" cstate="print">
            <a:lum/>
          </a:blip>
          <a:stretch>
            <a:fillRect/>
          </a:stretch>
        </p:blipFill>
        <p:spPr>
          <a:xfrm>
            <a:off x="323528" y="0"/>
            <a:ext cx="4572000" cy="6858000"/>
          </a:xfrm>
          <a:prstGeom prst="rect">
            <a:avLst/>
          </a:prstGeom>
          <a:noFill/>
          <a:ln>
            <a:noFill/>
          </a:ln>
        </p:spPr>
      </p:pic>
      <p:sp>
        <p:nvSpPr>
          <p:cNvPr id="3" name="Szövegdoboz 2"/>
          <p:cNvSpPr txBox="1"/>
          <p:nvPr/>
        </p:nvSpPr>
        <p:spPr>
          <a:xfrm>
            <a:off x="5292080" y="332656"/>
            <a:ext cx="3456384" cy="646331"/>
          </a:xfrm>
          <a:prstGeom prst="rect">
            <a:avLst/>
          </a:prstGeom>
          <a:noFill/>
        </p:spPr>
        <p:txBody>
          <a:bodyPr wrap="square" rtlCol="0">
            <a:spAutoFit/>
          </a:bodyPr>
          <a:lstStyle/>
          <a:p>
            <a:r>
              <a:rPr lang="hu-HU" dirty="0" smtClean="0"/>
              <a:t>Selyemszövet a 14.századi szövetet mintázó mustra</a:t>
            </a:r>
            <a:endParaRPr lang="hu-H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lyemszövet 14.sziszövetet imitáló mustrávalPhilippHaas§Sőhne.jpg"/>
          <p:cNvPicPr>
            <a:picLocks noGrp="1" noChangeAspect="1"/>
          </p:cNvPicPr>
          <p:nvPr isPhoto="1"/>
        </p:nvPicPr>
        <p:blipFill>
          <a:blip r:embed="rId2" cstate="print">
            <a:lum/>
          </a:blip>
          <a:stretch>
            <a:fillRect/>
          </a:stretch>
        </p:blipFill>
        <p:spPr>
          <a:xfrm>
            <a:off x="0" y="0"/>
            <a:ext cx="4572000" cy="6858000"/>
          </a:xfrm>
          <a:prstGeom prst="rect">
            <a:avLst/>
          </a:prstGeom>
          <a:noFill/>
          <a:ln>
            <a:noFill/>
          </a:ln>
        </p:spPr>
      </p:pic>
      <p:sp>
        <p:nvSpPr>
          <p:cNvPr id="3" name="Szövegdoboz 2"/>
          <p:cNvSpPr txBox="1"/>
          <p:nvPr/>
        </p:nvSpPr>
        <p:spPr>
          <a:xfrm>
            <a:off x="4860032" y="260648"/>
            <a:ext cx="4283968" cy="646331"/>
          </a:xfrm>
          <a:prstGeom prst="rect">
            <a:avLst/>
          </a:prstGeom>
          <a:noFill/>
        </p:spPr>
        <p:txBody>
          <a:bodyPr wrap="square" rtlCol="0">
            <a:spAutoFit/>
          </a:bodyPr>
          <a:lstStyle/>
          <a:p>
            <a:r>
              <a:rPr lang="hu-HU" dirty="0" smtClean="0"/>
              <a:t>Selyemszövet a 14.századi szövetet mintázó mustrával </a:t>
            </a:r>
            <a:endParaRPr lang="hu-H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lyemfonal-matringokwikipédia.jpg"/>
          <p:cNvPicPr>
            <a:picLocks noGrp="1" noChangeAspect="1"/>
          </p:cNvPicPr>
          <p:nvPr isPhoto="1"/>
        </p:nvPicPr>
        <p:blipFill>
          <a:blip r:embed="rId2" cstate="print">
            <a:lum/>
          </a:blip>
          <a:stretch>
            <a:fillRect/>
          </a:stretch>
        </p:blipFill>
        <p:spPr>
          <a:xfrm>
            <a:off x="179512" y="0"/>
            <a:ext cx="4572000" cy="6858000"/>
          </a:xfrm>
          <a:prstGeom prst="rect">
            <a:avLst/>
          </a:prstGeom>
          <a:noFill/>
          <a:ln>
            <a:noFill/>
          </a:ln>
        </p:spPr>
      </p:pic>
      <p:sp>
        <p:nvSpPr>
          <p:cNvPr id="3" name="Szövegdoboz 2"/>
          <p:cNvSpPr txBox="1"/>
          <p:nvPr/>
        </p:nvSpPr>
        <p:spPr>
          <a:xfrm>
            <a:off x="5076056" y="260648"/>
            <a:ext cx="2808312" cy="369332"/>
          </a:xfrm>
          <a:prstGeom prst="rect">
            <a:avLst/>
          </a:prstGeom>
          <a:noFill/>
        </p:spPr>
        <p:txBody>
          <a:bodyPr wrap="square" rtlCol="0">
            <a:spAutoFit/>
          </a:bodyPr>
          <a:lstStyle/>
          <a:p>
            <a:r>
              <a:rPr lang="hu-HU" dirty="0" smtClean="0"/>
              <a:t>Selyemfonal motringok</a:t>
            </a:r>
            <a:endParaRPr lang="hu-H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lyembrokátszövésehagyományoseljárássalwikipédia.jpg"/>
          <p:cNvPicPr>
            <a:picLocks noGrp="1" noChangeAspect="1"/>
          </p:cNvPicPr>
          <p:nvPr isPhoto="1"/>
        </p:nvPicPr>
        <p:blipFill>
          <a:blip r:embed="rId2" cstate="print">
            <a:lum/>
          </a:blip>
          <a:stretch>
            <a:fillRect/>
          </a:stretch>
        </p:blipFill>
        <p:spPr>
          <a:xfrm>
            <a:off x="0" y="0"/>
            <a:ext cx="5143500" cy="6858000"/>
          </a:xfrm>
          <a:prstGeom prst="rect">
            <a:avLst/>
          </a:prstGeom>
          <a:noFill/>
          <a:ln>
            <a:noFill/>
          </a:ln>
        </p:spPr>
      </p:pic>
      <p:sp>
        <p:nvSpPr>
          <p:cNvPr id="3" name="Szövegdoboz 2"/>
          <p:cNvSpPr txBox="1"/>
          <p:nvPr/>
        </p:nvSpPr>
        <p:spPr>
          <a:xfrm>
            <a:off x="5292080" y="260648"/>
            <a:ext cx="3456384" cy="646331"/>
          </a:xfrm>
          <a:prstGeom prst="rect">
            <a:avLst/>
          </a:prstGeom>
          <a:noFill/>
        </p:spPr>
        <p:txBody>
          <a:bodyPr wrap="square" rtlCol="0">
            <a:spAutoFit/>
          </a:bodyPr>
          <a:lstStyle/>
          <a:p>
            <a:r>
              <a:rPr lang="hu-HU" dirty="0" smtClean="0"/>
              <a:t>Selyembrokát szövés hagyományos módszerrel (India)</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Református Nagytemplom, szószék, Debrecen 0305 (2804217595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5" r="1801" b="3480"/>
          <a:stretch/>
        </p:blipFill>
        <p:spPr bwMode="auto">
          <a:xfrm>
            <a:off x="0" y="813849"/>
            <a:ext cx="9156224" cy="6123673"/>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0" y="89616"/>
            <a:ext cx="6454011" cy="707886"/>
          </a:xfrm>
          <a:prstGeom prst="rect">
            <a:avLst/>
          </a:prstGeom>
        </p:spPr>
        <p:txBody>
          <a:bodyPr wrap="none">
            <a:spAutoFit/>
          </a:bodyPr>
          <a:lstStyle/>
          <a:p>
            <a:r>
              <a:rPr lang="hu-HU" sz="2000" b="1" dirty="0">
                <a:latin typeface="Arial" panose="020B0604020202020204" pitchFamily="34" charset="0"/>
                <a:cs typeface="Arial" panose="020B0604020202020204" pitchFamily="34" charset="0"/>
              </a:rPr>
              <a:t>Református Nagytemplom, szószék, </a:t>
            </a:r>
            <a:r>
              <a:rPr lang="hu-HU" sz="2000" b="1" dirty="0" smtClean="0">
                <a:latin typeface="Arial" panose="020B0604020202020204" pitchFamily="34" charset="0"/>
                <a:cs typeface="Arial" panose="020B0604020202020204" pitchFamily="34" charset="0"/>
              </a:rPr>
              <a:t>Debrecen </a:t>
            </a:r>
            <a:r>
              <a:rPr lang="hu-HU" sz="2000" b="1" dirty="0" smtClean="0">
                <a:latin typeface="Arial" panose="020B0604020202020204" pitchFamily="34" charset="0"/>
                <a:cs typeface="Arial" panose="020B0604020202020204" pitchFamily="34" charset="0"/>
              </a:rPr>
              <a:t>1817</a:t>
            </a:r>
          </a:p>
          <a:p>
            <a:r>
              <a:rPr lang="hu-HU" sz="2000" b="1" dirty="0" smtClean="0">
                <a:latin typeface="Arial" panose="020B0604020202020204" pitchFamily="34" charset="0"/>
                <a:cs typeface="Arial" panose="020B0604020202020204" pitchFamily="34" charset="0"/>
              </a:rPr>
              <a:t> </a:t>
            </a:r>
            <a:r>
              <a:rPr lang="hu-HU" sz="2000" b="1" dirty="0" err="1">
                <a:latin typeface="Arial" panose="020B0604020202020204" pitchFamily="34" charset="0"/>
                <a:cs typeface="Arial" panose="020B0604020202020204" pitchFamily="34" charset="0"/>
              </a:rPr>
              <a:t>Vogel</a:t>
            </a:r>
            <a:r>
              <a:rPr lang="hu-HU" sz="2000" b="1" dirty="0">
                <a:latin typeface="Arial" panose="020B0604020202020204" pitchFamily="34" charset="0"/>
                <a:cs typeface="Arial" panose="020B0604020202020204" pitchFamily="34" charset="0"/>
              </a:rPr>
              <a:t> Sebestyén </a:t>
            </a:r>
            <a:r>
              <a:rPr lang="hu-HU" sz="2000" b="1" dirty="0" smtClean="0">
                <a:latin typeface="Arial" panose="020B0604020202020204" pitchFamily="34" charset="0"/>
                <a:cs typeface="Arial" panose="020B0604020202020204" pitchFamily="34" charset="0"/>
              </a:rPr>
              <a:t>Antal Huber </a:t>
            </a:r>
            <a:r>
              <a:rPr lang="hu-HU" sz="2000" b="1" dirty="0" smtClean="0">
                <a:latin typeface="Arial" panose="020B0604020202020204" pitchFamily="34" charset="0"/>
                <a:cs typeface="Arial" panose="020B0604020202020204" pitchFamily="34" charset="0"/>
              </a:rPr>
              <a:t>Józseffel</a:t>
            </a:r>
            <a:endParaRPr lang="hu-H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108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27584" y="548680"/>
            <a:ext cx="7416824" cy="5940088"/>
          </a:xfrm>
          <a:prstGeom prst="rect">
            <a:avLst/>
          </a:prstGeom>
          <a:noFill/>
        </p:spPr>
        <p:txBody>
          <a:bodyPr wrap="square" rtlCol="0">
            <a:spAutoFit/>
          </a:bodyPr>
          <a:lstStyle/>
          <a:p>
            <a:r>
              <a:rPr lang="hu-HU" sz="2000" b="1" dirty="0" smtClean="0"/>
              <a:t>A Klasszicizmus viselete a XIX. században</a:t>
            </a:r>
          </a:p>
          <a:p>
            <a:r>
              <a:rPr lang="hu-HU" sz="2000" b="1" dirty="0" smtClean="0"/>
              <a:t> </a:t>
            </a:r>
          </a:p>
          <a:p>
            <a:r>
              <a:rPr lang="hu-HU" sz="2000" dirty="0" smtClean="0"/>
              <a:t> </a:t>
            </a:r>
            <a:r>
              <a:rPr lang="hu-HU" sz="2000" b="1" dirty="0" smtClean="0"/>
              <a:t>Ebben a korszakban két nemzet viselete határozta meg az európai divatot.</a:t>
            </a:r>
          </a:p>
          <a:p>
            <a:endParaRPr lang="hu-HU" sz="2000" b="1" dirty="0" smtClean="0"/>
          </a:p>
          <a:p>
            <a:r>
              <a:rPr lang="hu-HU" sz="2000" dirty="0" smtClean="0"/>
              <a:t> Az </a:t>
            </a:r>
            <a:r>
              <a:rPr lang="hu-HU" sz="2000" b="1" dirty="0" smtClean="0"/>
              <a:t>angoloka</a:t>
            </a:r>
            <a:r>
              <a:rPr lang="hu-HU" sz="2000" dirty="0" smtClean="0"/>
              <a:t>t a polgári célszerűség, míg </a:t>
            </a:r>
            <a:r>
              <a:rPr lang="hu-HU" sz="2000" b="1" dirty="0" smtClean="0"/>
              <a:t>a franciákat </a:t>
            </a:r>
            <a:r>
              <a:rPr lang="hu-HU" sz="2000" dirty="0" smtClean="0"/>
              <a:t>a nemzeti öntudat és a dicsőség vezérelte az új stílus kialakításában.</a:t>
            </a:r>
          </a:p>
          <a:p>
            <a:r>
              <a:rPr lang="hu-HU" sz="2000" dirty="0" smtClean="0"/>
              <a:t>Az angol textilipar fejlődése sok újításhoz vezetett  az öltözködés területén. Megjelentek az első készruhák. Az angol női,főleg pamutból készült ,hajtásokkal bővített szoknyák alatt már nem volt merev abroncsszoknya, helyette „fenékpárnát” kötöttek az alak új formájának kialakításához. Népszerűvé vált a lovaglókabát forma.</a:t>
            </a:r>
          </a:p>
          <a:p>
            <a:endParaRPr lang="hu-HU" sz="2000" dirty="0" smtClean="0"/>
          </a:p>
          <a:p>
            <a:r>
              <a:rPr lang="hu-HU" sz="2000" b="1" dirty="0" smtClean="0"/>
              <a:t>A férfiak legfontosabb viselete a frakk volt</a:t>
            </a:r>
            <a:r>
              <a:rPr lang="hu-HU" sz="2000" dirty="0" smtClean="0"/>
              <a:t>, kétsoros gombolással, hátul mély szárnyakkal. A nyakrész magas állógallérral és széles kihajtóval készült. Térdnadrágot, nyaksálat és zsabós inget viseltek. (</a:t>
            </a:r>
            <a:r>
              <a:rPr lang="hu-HU" sz="2000" dirty="0" err="1" smtClean="0"/>
              <a:t>Ocsik</a:t>
            </a:r>
            <a:r>
              <a:rPr lang="hu-HU" sz="2000" dirty="0" smtClean="0"/>
              <a:t> Gézáné:Viselettörténet)</a:t>
            </a:r>
          </a:p>
          <a:p>
            <a:endParaRPr lang="hu-HU" sz="2000" b="1" dirty="0" smtClean="0"/>
          </a:p>
          <a:p>
            <a:endParaRPr lang="hu-HU" sz="2000"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lasszikusnőiviselet.jpg"/>
          <p:cNvPicPr>
            <a:picLocks noGrp="1" noChangeAspect="1"/>
          </p:cNvPicPr>
          <p:nvPr isPhoto="1"/>
        </p:nvPicPr>
        <p:blipFill>
          <a:blip r:embed="rId2" cstate="print">
            <a:lum/>
          </a:blip>
          <a:stretch>
            <a:fillRect/>
          </a:stretch>
        </p:blipFill>
        <p:spPr>
          <a:xfrm>
            <a:off x="928688" y="0"/>
            <a:ext cx="7286625" cy="6858000"/>
          </a:xfrm>
          <a:prstGeom prst="rect">
            <a:avLst/>
          </a:prstGeom>
          <a:noFill/>
          <a:ln>
            <a:noFill/>
          </a:ln>
        </p:spPr>
      </p:pic>
      <p:sp>
        <p:nvSpPr>
          <p:cNvPr id="3" name="Szövegdoboz 2"/>
          <p:cNvSpPr txBox="1"/>
          <p:nvPr/>
        </p:nvSpPr>
        <p:spPr>
          <a:xfrm>
            <a:off x="0" y="332656"/>
            <a:ext cx="4067944" cy="369332"/>
          </a:xfrm>
          <a:prstGeom prst="rect">
            <a:avLst/>
          </a:prstGeom>
          <a:noFill/>
        </p:spPr>
        <p:txBody>
          <a:bodyPr wrap="square" rtlCol="0">
            <a:spAutoFit/>
          </a:bodyPr>
          <a:lstStyle/>
          <a:p>
            <a:r>
              <a:rPr lang="hu-HU" dirty="0" smtClean="0"/>
              <a:t>Klasszikus női viselet</a:t>
            </a:r>
            <a:endParaRPr lang="hu-H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polgáriviselet.jpg"/>
          <p:cNvPicPr>
            <a:picLocks noGrp="1" noChangeAspect="1"/>
          </p:cNvPicPr>
          <p:nvPr isPhoto="1"/>
        </p:nvPicPr>
        <p:blipFill>
          <a:blip r:embed="rId2" cstate="print">
            <a:lum/>
          </a:blip>
          <a:stretch>
            <a:fillRect/>
          </a:stretch>
        </p:blipFill>
        <p:spPr>
          <a:xfrm>
            <a:off x="323528" y="0"/>
            <a:ext cx="7299325" cy="6858000"/>
          </a:xfrm>
          <a:prstGeom prst="rect">
            <a:avLst/>
          </a:prstGeom>
          <a:noFill/>
          <a:ln>
            <a:noFill/>
          </a:ln>
        </p:spPr>
      </p:pic>
      <p:sp>
        <p:nvSpPr>
          <p:cNvPr id="3" name="Szövegdoboz 2"/>
          <p:cNvSpPr txBox="1"/>
          <p:nvPr/>
        </p:nvSpPr>
        <p:spPr>
          <a:xfrm>
            <a:off x="7596336" y="260648"/>
            <a:ext cx="1728192" cy="369332"/>
          </a:xfrm>
          <a:prstGeom prst="rect">
            <a:avLst/>
          </a:prstGeom>
          <a:noFill/>
        </p:spPr>
        <p:txBody>
          <a:bodyPr wrap="square" rtlCol="0">
            <a:spAutoFit/>
          </a:bodyPr>
          <a:lstStyle/>
          <a:p>
            <a:r>
              <a:rPr lang="hu-HU" dirty="0" smtClean="0"/>
              <a:t>Polgári viselet</a:t>
            </a:r>
            <a:endParaRPr lang="hu-H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férfiviselet1795-.jpg"/>
          <p:cNvPicPr>
            <a:picLocks noGrp="1" noChangeAspect="1"/>
          </p:cNvPicPr>
          <p:nvPr isPhoto="1"/>
        </p:nvPicPr>
        <p:blipFill>
          <a:blip r:embed="rId2" cstate="print">
            <a:lum/>
          </a:blip>
          <a:stretch>
            <a:fillRect/>
          </a:stretch>
        </p:blipFill>
        <p:spPr>
          <a:xfrm>
            <a:off x="0" y="0"/>
            <a:ext cx="7286625" cy="6858000"/>
          </a:xfrm>
          <a:prstGeom prst="rect">
            <a:avLst/>
          </a:prstGeom>
          <a:noFill/>
          <a:ln>
            <a:noFill/>
          </a:ln>
        </p:spPr>
      </p:pic>
      <p:sp>
        <p:nvSpPr>
          <p:cNvPr id="3" name="Szövegdoboz 2"/>
          <p:cNvSpPr txBox="1"/>
          <p:nvPr/>
        </p:nvSpPr>
        <p:spPr>
          <a:xfrm>
            <a:off x="7524328" y="260648"/>
            <a:ext cx="1619672" cy="646331"/>
          </a:xfrm>
          <a:prstGeom prst="rect">
            <a:avLst/>
          </a:prstGeom>
          <a:noFill/>
        </p:spPr>
        <p:txBody>
          <a:bodyPr wrap="square" rtlCol="0">
            <a:spAutoFit/>
          </a:bodyPr>
          <a:lstStyle/>
          <a:p>
            <a:r>
              <a:rPr lang="hu-HU" dirty="0" smtClean="0"/>
              <a:t>Férfi viselet 1795</a:t>
            </a:r>
            <a:endParaRPr lang="hu-H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71600" y="8776"/>
            <a:ext cx="7416824" cy="6771084"/>
          </a:xfrm>
          <a:prstGeom prst="rect">
            <a:avLst/>
          </a:prstGeom>
          <a:noFill/>
        </p:spPr>
        <p:txBody>
          <a:bodyPr wrap="square" rtlCol="0">
            <a:spAutoFit/>
          </a:bodyPr>
          <a:lstStyle/>
          <a:p>
            <a:endParaRPr lang="hu-HU" dirty="0" smtClean="0"/>
          </a:p>
          <a:p>
            <a:endParaRPr lang="hu-HU" dirty="0" smtClean="0"/>
          </a:p>
          <a:p>
            <a:endParaRPr lang="hu-HU" dirty="0" smtClean="0"/>
          </a:p>
          <a:p>
            <a:r>
              <a:rPr lang="hu-HU" sz="2000" dirty="0" smtClean="0"/>
              <a:t>A klasszicizmus szellemi hátterét a felvilágosodás korában kialakult polgári kultúra adta, amely természetességre, a jelenségek ésszerű magyarázatára törekedett.</a:t>
            </a:r>
          </a:p>
          <a:p>
            <a:endParaRPr lang="hu-HU" sz="2000" dirty="0" smtClean="0"/>
          </a:p>
          <a:p>
            <a:r>
              <a:rPr lang="hu-HU" sz="2000" dirty="0" smtClean="0"/>
              <a:t>Teljes diadalra a francia forradalom segítette (1789), melynek vezetői előtt a görög demokrácia példája lebegett. A mindennapi életben is divatba jött az antik kultúra, a női ruhaviseletben éppúgy, mint a bútorkészítésben.</a:t>
            </a:r>
          </a:p>
          <a:p>
            <a:endParaRPr lang="hu-HU" sz="2000" dirty="0" smtClean="0"/>
          </a:p>
          <a:p>
            <a:r>
              <a:rPr lang="hu-HU" sz="2000" dirty="0" smtClean="0"/>
              <a:t>Nemcsak térfoglalásában mutat erős eltérést a 18.századhoz képest ez a stílus, hanem abban is, hogy az országunkat elárasztó Lajtán túli behozatal ellenére szinte minden téren megfigyelhető a nemzeti jelleg valamilyen formájának a hangsúlya.</a:t>
            </a:r>
          </a:p>
          <a:p>
            <a:endParaRPr lang="hu-HU" sz="2000" dirty="0" smtClean="0"/>
          </a:p>
          <a:p>
            <a:r>
              <a:rPr lang="hu-HU" sz="2000" dirty="0" smtClean="0"/>
              <a:t> A művészetek mindegyike részt vesz abban az átalakulásban, amely az 1848-as eseményekhez vezet</a:t>
            </a:r>
            <a:r>
              <a:rPr lang="hu-HU" sz="2000" dirty="0" smtClean="0"/>
              <a:t>.</a:t>
            </a:r>
            <a:endParaRPr lang="hu-HU" sz="2000" dirty="0" smtClean="0"/>
          </a:p>
          <a:p>
            <a:endParaRPr lang="hu-HU" sz="2000" dirty="0" smtClean="0"/>
          </a:p>
          <a:p>
            <a:endParaRPr lang="hu-HU" sz="2000" dirty="0" smtClean="0"/>
          </a:p>
          <a:p>
            <a:r>
              <a:rPr lang="hu-HU" sz="2000" dirty="0" smtClean="0"/>
              <a:t>FoEr.2024.október</a:t>
            </a:r>
            <a:endParaRPr lang="hu-H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43408"/>
            <a:ext cx="9134480" cy="8166225"/>
          </a:xfrm>
          <a:prstGeom prst="rect">
            <a:avLst/>
          </a:prstGeom>
        </p:spPr>
      </p:pic>
      <p:sp>
        <p:nvSpPr>
          <p:cNvPr id="3" name="Téglalap 2"/>
          <p:cNvSpPr/>
          <p:nvPr/>
        </p:nvSpPr>
        <p:spPr>
          <a:xfrm>
            <a:off x="601777" y="548680"/>
            <a:ext cx="2646815" cy="369332"/>
          </a:xfrm>
          <a:prstGeom prst="rect">
            <a:avLst/>
          </a:prstGeom>
        </p:spPr>
        <p:txBody>
          <a:bodyPr wrap="none">
            <a:spAutoFit/>
          </a:bodyPr>
          <a:lstStyle/>
          <a:p>
            <a:r>
              <a:rPr lang="hu-HU" b="1" dirty="0" err="1" smtClean="0">
                <a:latin typeface="Arial" panose="020B0604020202020204" pitchFamily="34" charset="0"/>
                <a:cs typeface="Arial" panose="020B0604020202020204" pitchFamily="34" charset="0"/>
              </a:rPr>
              <a:t>Vogel</a:t>
            </a:r>
            <a:r>
              <a:rPr lang="hu-HU" b="1" dirty="0" smtClean="0">
                <a:latin typeface="Arial" panose="020B0604020202020204" pitchFamily="34" charset="0"/>
                <a:cs typeface="Arial" panose="020B0604020202020204" pitchFamily="34" charset="0"/>
              </a:rPr>
              <a:t> Sebestyén Antal</a:t>
            </a:r>
            <a:endParaRPr lang="hu-HU" dirty="0"/>
          </a:p>
        </p:txBody>
      </p:sp>
    </p:spTree>
    <p:extLst>
      <p:ext uri="{BB962C8B-B14F-4D97-AF65-F5344CB8AC3E}">
        <p14:creationId xmlns:p14="http://schemas.microsoft.com/office/powerpoint/2010/main" val="3209435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19464" y="-60865"/>
            <a:ext cx="4824536" cy="6938142"/>
          </a:xfrm>
          <a:prstGeom prst="rect">
            <a:avLst/>
          </a:prstGeom>
        </p:spPr>
      </p:pic>
      <p:pic>
        <p:nvPicPr>
          <p:cNvPr id="5" name="Kép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96030" cy="6894045"/>
          </a:xfrm>
          <a:prstGeom prst="rect">
            <a:avLst/>
          </a:prstGeom>
        </p:spPr>
      </p:pic>
      <p:sp>
        <p:nvSpPr>
          <p:cNvPr id="6" name="Téglalap 5"/>
          <p:cNvSpPr/>
          <p:nvPr/>
        </p:nvSpPr>
        <p:spPr>
          <a:xfrm>
            <a:off x="601777" y="620688"/>
            <a:ext cx="2646815" cy="369332"/>
          </a:xfrm>
          <a:prstGeom prst="rect">
            <a:avLst/>
          </a:prstGeom>
        </p:spPr>
        <p:txBody>
          <a:bodyPr wrap="none">
            <a:spAutoFit/>
          </a:bodyPr>
          <a:lstStyle/>
          <a:p>
            <a:r>
              <a:rPr lang="hu-HU" b="1" dirty="0" err="1" smtClean="0">
                <a:latin typeface="Arial" panose="020B0604020202020204" pitchFamily="34" charset="0"/>
                <a:cs typeface="Arial" panose="020B0604020202020204" pitchFamily="34" charset="0"/>
              </a:rPr>
              <a:t>Vogel</a:t>
            </a:r>
            <a:r>
              <a:rPr lang="hu-HU" b="1" dirty="0" smtClean="0">
                <a:latin typeface="Arial" panose="020B0604020202020204" pitchFamily="34" charset="0"/>
                <a:cs typeface="Arial" panose="020B0604020202020204" pitchFamily="34" charset="0"/>
              </a:rPr>
              <a:t> Sebestyén Antal</a:t>
            </a:r>
            <a:endParaRPr lang="hu-HU" dirty="0"/>
          </a:p>
        </p:txBody>
      </p:sp>
    </p:spTree>
    <p:extLst>
      <p:ext uri="{BB962C8B-B14F-4D97-AF65-F5344CB8AC3E}">
        <p14:creationId xmlns:p14="http://schemas.microsoft.com/office/powerpoint/2010/main" val="295257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64960" y="349518"/>
            <a:ext cx="7560840" cy="5940088"/>
          </a:xfrm>
          <a:prstGeom prst="rect">
            <a:avLst/>
          </a:prstGeom>
          <a:noFill/>
        </p:spPr>
        <p:txBody>
          <a:bodyPr wrap="square" rtlCol="0">
            <a:spAutoFit/>
          </a:bodyPr>
          <a:lstStyle/>
          <a:p>
            <a:r>
              <a:rPr lang="hu-HU" sz="2000" dirty="0"/>
              <a:t>A XIX. századi magyar bútorművészet alighanem legnagyobb alakja </a:t>
            </a:r>
            <a:r>
              <a:rPr lang="hu-HU" sz="2000" b="1" dirty="0"/>
              <a:t>Steindl</a:t>
            </a:r>
            <a:r>
              <a:rPr lang="hu-HU" sz="2000" dirty="0"/>
              <a:t> </a:t>
            </a:r>
            <a:r>
              <a:rPr lang="hu-HU" sz="2000" b="1" dirty="0"/>
              <a:t>Feren</a:t>
            </a:r>
            <a:r>
              <a:rPr lang="hu-HU" sz="2000" dirty="0"/>
              <a:t>c volt.</a:t>
            </a:r>
          </a:p>
          <a:p>
            <a:endParaRPr lang="hu-HU" sz="2000" b="1" dirty="0" smtClean="0"/>
          </a:p>
          <a:p>
            <a:endParaRPr lang="hu-HU" sz="2000" b="1" dirty="0"/>
          </a:p>
          <a:p>
            <a:r>
              <a:rPr lang="hu-HU" sz="2000" b="1" dirty="0" smtClean="0"/>
              <a:t>Neki- pontosabban széles körben ismert és másokra is nagy hatással gyakorló műhelyének- tulajdonítható  hazánkban a biedermeier lakásberendezés széles körű meghonosodása</a:t>
            </a:r>
            <a:r>
              <a:rPr lang="hu-HU" sz="2000" dirty="0" smtClean="0"/>
              <a:t>. Az általa kialakított illetve inspirált bútor típusok mind a mai napig meghatározó elemei „antik” enteriőrjeinknek. Életútjáról keveset tudunk, de az </a:t>
            </a:r>
            <a:r>
              <a:rPr lang="hu-HU" sz="2000" b="1" dirty="0" smtClean="0"/>
              <a:t>megmaradt, hogy az 1830-as években „állandóan negyven-ötven legénnyel dolgozott”</a:t>
            </a:r>
            <a:r>
              <a:rPr lang="hu-HU" sz="2000" dirty="0" smtClean="0"/>
              <a:t>, tehát komoly üzemet irányított.</a:t>
            </a:r>
          </a:p>
          <a:p>
            <a:r>
              <a:rPr lang="hu-HU" sz="2000" b="1" dirty="0" smtClean="0"/>
              <a:t>A város abban az időben indult -  nem utolsó sorban József nádor és az általa életre hívott Szépítő Bizottmány jóvoltából- jelentős fejlődésnek.</a:t>
            </a:r>
          </a:p>
          <a:p>
            <a:endParaRPr lang="hu-HU" sz="2000" b="1" dirty="0" smtClean="0"/>
          </a:p>
          <a:p>
            <a:r>
              <a:rPr lang="hu-HU" sz="2000" b="1" dirty="0" smtClean="0"/>
              <a:t>Magától értetődő, hogy a reformkori urbanizáció- jó néhány középület ( a színházaktól a templomokig) és a bérházak szaporodó száma- kedvezően hatott azokra az iparágakra, köztük mindenekelőtt az asztalosságra, amelyek azok berendezésére </a:t>
            </a:r>
            <a:r>
              <a:rPr lang="hu-HU" sz="2000" b="1" dirty="0" err="1" smtClean="0"/>
              <a:t>hívattttak</a:t>
            </a:r>
            <a:r>
              <a:rPr lang="hu-HU" sz="2000" b="1" dirty="0" smtClean="0"/>
              <a:t>.</a:t>
            </a:r>
            <a:endParaRPr lang="hu-HU"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teindlferenc.jpg"/>
          <p:cNvPicPr>
            <a:picLocks noGrp="1" noChangeAspect="1"/>
          </p:cNvPicPr>
          <p:nvPr isPhoto="1"/>
        </p:nvPicPr>
        <p:blipFill>
          <a:blip r:embed="rId2" cstate="print">
            <a:lum/>
          </a:blip>
          <a:stretch>
            <a:fillRect/>
          </a:stretch>
        </p:blipFill>
        <p:spPr>
          <a:xfrm>
            <a:off x="1143000" y="0"/>
            <a:ext cx="6858000" cy="6858000"/>
          </a:xfrm>
          <a:prstGeom prst="rect">
            <a:avLst/>
          </a:prstGeom>
          <a:noFill/>
          <a:ln>
            <a:noFill/>
          </a:ln>
        </p:spPr>
      </p:pic>
      <p:sp>
        <p:nvSpPr>
          <p:cNvPr id="4" name="Szövegdoboz 3"/>
          <p:cNvSpPr txBox="1"/>
          <p:nvPr/>
        </p:nvSpPr>
        <p:spPr>
          <a:xfrm>
            <a:off x="1763688" y="764704"/>
            <a:ext cx="5904656" cy="369332"/>
          </a:xfrm>
          <a:prstGeom prst="rect">
            <a:avLst/>
          </a:prstGeom>
          <a:noFill/>
        </p:spPr>
        <p:txBody>
          <a:bodyPr wrap="square" rtlCol="0">
            <a:spAutoFit/>
          </a:bodyPr>
          <a:lstStyle/>
          <a:p>
            <a:r>
              <a:rPr lang="hu-HU" dirty="0" smtClean="0"/>
              <a:t>Steindl Ferenc munkája</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teindlferenc2.jpg"/>
          <p:cNvPicPr>
            <a:picLocks noGrp="1" noChangeAspect="1"/>
          </p:cNvPicPr>
          <p:nvPr isPhoto="1"/>
        </p:nvPicPr>
        <p:blipFill>
          <a:blip r:embed="rId2" cstate="print">
            <a:lum/>
          </a:blip>
          <a:stretch>
            <a:fillRect/>
          </a:stretch>
        </p:blipFill>
        <p:spPr>
          <a:xfrm>
            <a:off x="0" y="0"/>
            <a:ext cx="5029200" cy="6858000"/>
          </a:xfrm>
          <a:prstGeom prst="rect">
            <a:avLst/>
          </a:prstGeom>
          <a:noFill/>
          <a:ln>
            <a:noFill/>
          </a:ln>
        </p:spPr>
      </p:pic>
      <p:sp>
        <p:nvSpPr>
          <p:cNvPr id="3" name="Szövegdoboz 2"/>
          <p:cNvSpPr txBox="1"/>
          <p:nvPr/>
        </p:nvSpPr>
        <p:spPr>
          <a:xfrm>
            <a:off x="5220072" y="332656"/>
            <a:ext cx="3240360" cy="369332"/>
          </a:xfrm>
          <a:prstGeom prst="rect">
            <a:avLst/>
          </a:prstGeom>
          <a:noFill/>
        </p:spPr>
        <p:txBody>
          <a:bodyPr wrap="square" rtlCol="0">
            <a:spAutoFit/>
          </a:bodyPr>
          <a:lstStyle/>
          <a:p>
            <a:r>
              <a:rPr lang="hu-HU" dirty="0" smtClean="0"/>
              <a:t>Steindl Ferenc munkája</a:t>
            </a:r>
            <a:endParaRPr lang="hu-H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1501</Words>
  <Application>Microsoft Office PowerPoint</Application>
  <PresentationFormat>Diavetítés a képernyőre (4:3 oldalarány)</PresentationFormat>
  <Paragraphs>146</Paragraphs>
  <Slides>44</Slides>
  <Notes>0</Notes>
  <HiddenSlides>0</HiddenSlides>
  <MMClips>0</MMClips>
  <ScaleCrop>false</ScaleCrop>
  <HeadingPairs>
    <vt:vector size="4" baseType="variant">
      <vt:variant>
        <vt:lpstr>Téma</vt:lpstr>
      </vt:variant>
      <vt:variant>
        <vt:i4>1</vt:i4>
      </vt:variant>
      <vt:variant>
        <vt:lpstr>Diacímek</vt:lpstr>
      </vt:variant>
      <vt:variant>
        <vt:i4>44</vt:i4>
      </vt:variant>
    </vt:vector>
  </HeadingPairs>
  <TitlesOfParts>
    <vt:vector size="45" baseType="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Windows-felhasználó</dc:creator>
  <cp:lastModifiedBy>Judit</cp:lastModifiedBy>
  <cp:revision>52</cp:revision>
  <dcterms:created xsi:type="dcterms:W3CDTF">2024-10-12T07:39:19Z</dcterms:created>
  <dcterms:modified xsi:type="dcterms:W3CDTF">2024-11-05T10:34:14Z</dcterms:modified>
</cp:coreProperties>
</file>