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302" r:id="rId3"/>
    <p:sldId id="267" r:id="rId4"/>
    <p:sldId id="261" r:id="rId5"/>
    <p:sldId id="263" r:id="rId6"/>
    <p:sldId id="287" r:id="rId7"/>
    <p:sldId id="289" r:id="rId8"/>
    <p:sldId id="286" r:id="rId9"/>
    <p:sldId id="265" r:id="rId10"/>
    <p:sldId id="282" r:id="rId11"/>
    <p:sldId id="288" r:id="rId12"/>
    <p:sldId id="290" r:id="rId13"/>
    <p:sldId id="291" r:id="rId14"/>
    <p:sldId id="292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6ACF-09A8-472C-9AAC-BF4F392D4636}" type="datetimeFigureOut">
              <a:rPr lang="hu-HU" smtClean="0"/>
              <a:pPr/>
              <a:t>2024. 11. 09.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25B1-F73C-483C-B1DD-2882243AAA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6ACF-09A8-472C-9AAC-BF4F392D4636}" type="datetimeFigureOut">
              <a:rPr lang="hu-HU" smtClean="0"/>
              <a:pPr/>
              <a:t>2024. 11. 09.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25B1-F73C-483C-B1DD-2882243AAA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6ACF-09A8-472C-9AAC-BF4F392D4636}" type="datetimeFigureOut">
              <a:rPr lang="hu-HU" smtClean="0"/>
              <a:pPr/>
              <a:t>2024. 11. 09.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25B1-F73C-483C-B1DD-2882243AAA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6ACF-09A8-472C-9AAC-BF4F392D4636}" type="datetimeFigureOut">
              <a:rPr lang="hu-HU" smtClean="0"/>
              <a:pPr/>
              <a:t>2024. 11. 09.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25B1-F73C-483C-B1DD-2882243AAA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6ACF-09A8-472C-9AAC-BF4F392D4636}" type="datetimeFigureOut">
              <a:rPr lang="hu-HU" smtClean="0"/>
              <a:pPr/>
              <a:t>2024. 11. 09.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25B1-F73C-483C-B1DD-2882243AAA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6ACF-09A8-472C-9AAC-BF4F392D4636}" type="datetimeFigureOut">
              <a:rPr lang="hu-HU" smtClean="0"/>
              <a:pPr/>
              <a:t>2024. 11. 09.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25B1-F73C-483C-B1DD-2882243AAA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6ACF-09A8-472C-9AAC-BF4F392D4636}" type="datetimeFigureOut">
              <a:rPr lang="hu-HU" smtClean="0"/>
              <a:pPr/>
              <a:t>2024. 11. 09.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25B1-F73C-483C-B1DD-2882243AAA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6ACF-09A8-472C-9AAC-BF4F392D4636}" type="datetimeFigureOut">
              <a:rPr lang="hu-HU" smtClean="0"/>
              <a:pPr/>
              <a:t>2024. 11. 09.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25B1-F73C-483C-B1DD-2882243AAA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6ACF-09A8-472C-9AAC-BF4F392D4636}" type="datetimeFigureOut">
              <a:rPr lang="hu-HU" smtClean="0"/>
              <a:pPr/>
              <a:t>2024. 11. 09.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25B1-F73C-483C-B1DD-2882243AAA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6ACF-09A8-472C-9AAC-BF4F392D4636}" type="datetimeFigureOut">
              <a:rPr lang="hu-HU" smtClean="0"/>
              <a:pPr/>
              <a:t>2024. 11. 09.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25B1-F73C-483C-B1DD-2882243AAA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26ACF-09A8-472C-9AAC-BF4F392D4636}" type="datetimeFigureOut">
              <a:rPr lang="hu-HU" smtClean="0"/>
              <a:pPr/>
              <a:t>2024. 11. 09.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25B1-F73C-483C-B1DD-2882243AAA5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26ACF-09A8-472C-9AAC-BF4F392D4636}" type="datetimeFigureOut">
              <a:rPr lang="hu-HU" smtClean="0"/>
              <a:pPr/>
              <a:t>2024. 11. 09.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25B1-F73C-483C-B1DD-2882243AAA5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hu.wikipedia.org/wiki/M%C3%A1rcius_24." TargetMode="External"/><Relationship Id="rId13" Type="http://schemas.openxmlformats.org/officeDocument/2006/relationships/hyperlink" Target="https://hu.wikipedia.org/wiki/Domborm%C5%B1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hu.wikipedia.org/wiki/1844" TargetMode="External"/><Relationship Id="rId12" Type="http://schemas.openxmlformats.org/officeDocument/2006/relationships/hyperlink" Target="https://hu.wikipedia.org/wiki/Mitol%C3%B3gia" TargetMode="External"/><Relationship Id="rId2" Type="http://schemas.openxmlformats.org/officeDocument/2006/relationships/image" Target="../media/image1.jpeg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u.wikipedia.org/wiki/November_19." TargetMode="External"/><Relationship Id="rId11" Type="http://schemas.openxmlformats.org/officeDocument/2006/relationships/hyperlink" Target="https://hu.wikipedia.org/wiki/Klasszicizmus" TargetMode="External"/><Relationship Id="rId5" Type="http://schemas.openxmlformats.org/officeDocument/2006/relationships/hyperlink" Target="https://hu.wikipedia.org/wiki/1770" TargetMode="External"/><Relationship Id="rId15" Type="http://schemas.openxmlformats.org/officeDocument/2006/relationships/hyperlink" Target="https://www.wikiwand.com/hu/R%C3%B3ma" TargetMode="External"/><Relationship Id="rId10" Type="http://schemas.openxmlformats.org/officeDocument/2006/relationships/hyperlink" Target="https://hu.wikipedia.org/wiki/D%C3%A1nok" TargetMode="External"/><Relationship Id="rId4" Type="http://schemas.openxmlformats.org/officeDocument/2006/relationships/hyperlink" Target="https://hu.wikipedia.org/wiki/Koppenh%C3%A1ga" TargetMode="External"/><Relationship Id="rId9" Type="http://schemas.openxmlformats.org/officeDocument/2006/relationships/hyperlink" Target="https://hu.wikipedia.org/wiki/Izlandiak" TargetMode="External"/><Relationship Id="rId14" Type="http://schemas.openxmlformats.org/officeDocument/2006/relationships/hyperlink" Target="https://www.wikiwand.com/hu/Olaszorsz%C3%A1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Katolikusok" TargetMode="External"/><Relationship Id="rId2" Type="http://schemas.openxmlformats.org/officeDocument/2006/relationships/hyperlink" Target="https://hu.wikipedia.org/w/index.php?title=Sv%C3%A1jci_G%C3%A1rda&amp;action=edit&amp;section=1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hu.wikipedia.org/wiki/%C3%81llampolg%C3%A1rs%C3%A1g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10_August_(French_Revolution)" TargetMode="External"/><Relationship Id="rId3" Type="http://schemas.openxmlformats.org/officeDocument/2006/relationships/hyperlink" Target="https://en.wikipedia.org/wiki/Switzerland" TargetMode="External"/><Relationship Id="rId7" Type="http://schemas.openxmlformats.org/officeDocument/2006/relationships/hyperlink" Target="https://en.wikipedia.org/wiki/Swiss_Guards" TargetMode="External"/><Relationship Id="rId12" Type="http://schemas.openxmlformats.org/officeDocument/2006/relationships/hyperlink" Target="https://en.wikipedia.org/wiki/Lion_Monument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Lucerne" TargetMode="External"/><Relationship Id="rId11" Type="http://schemas.openxmlformats.org/officeDocument/2006/relationships/hyperlink" Target="https://en.wikipedia.org/wiki/Tuileries_Palace" TargetMode="External"/><Relationship Id="rId5" Type="http://schemas.openxmlformats.org/officeDocument/2006/relationships/hyperlink" Target="https://en.wikipedia.org/wiki/Bertel_Thorvaldsen" TargetMode="External"/><Relationship Id="rId10" Type="http://schemas.openxmlformats.org/officeDocument/2006/relationships/hyperlink" Target="https://en.wikipedia.org/wiki/Paris" TargetMode="External"/><Relationship Id="rId4" Type="http://schemas.openxmlformats.org/officeDocument/2006/relationships/hyperlink" Target="https://en.wikipedia.org/wiki/Rock_relief" TargetMode="External"/><Relationship Id="rId9" Type="http://schemas.openxmlformats.org/officeDocument/2006/relationships/hyperlink" Target="https://en.wikipedia.org/wiki/French_Revolutio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st_of_colossal_sculpture_in_situ" TargetMode="External"/><Relationship Id="rId2" Type="http://schemas.openxmlformats.org/officeDocument/2006/relationships/hyperlink" Target="https://en.wikipedia.org/wiki/Rock-cut_architectur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s://en.wikipedia.org/wiki/A_Tramp_Abroa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II._Gyula_p%C3%A1pa" TargetMode="External"/><Relationship Id="rId2" Type="http://schemas.openxmlformats.org/officeDocument/2006/relationships/hyperlink" Target="https://hu.wikipedia.org/wiki/150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u.wikipedia.org/wiki/Eur%C3%B3pa" TargetMode="External"/><Relationship Id="rId4" Type="http://schemas.openxmlformats.org/officeDocument/2006/relationships/hyperlink" Target="https://hu.wikipedia.org/wiki/XVI._sz%C3%A1za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R%C3%B3ma" TargetMode="External"/><Relationship Id="rId7" Type="http://schemas.openxmlformats.org/officeDocument/2006/relationships/hyperlink" Target="https://hu.wikipedia.org/wiki/Ulrich_Zwingli" TargetMode="External"/><Relationship Id="rId2" Type="http://schemas.openxmlformats.org/officeDocument/2006/relationships/hyperlink" Target="https://hu.wikipedia.org/wiki/Luzer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u.wikipedia.org/wiki/Szent_P%C3%A9ter-bazilika" TargetMode="External"/><Relationship Id="rId5" Type="http://schemas.openxmlformats.org/officeDocument/2006/relationships/hyperlink" Target="https://hu.wikipedia.org/wiki/Janu%C3%A1r_22." TargetMode="External"/><Relationship Id="rId4" Type="http://schemas.openxmlformats.org/officeDocument/2006/relationships/hyperlink" Target="https://hu.wikipedia.org/wiki/1506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Raffaello_Sanzio" TargetMode="External"/><Relationship Id="rId2" Type="http://schemas.openxmlformats.org/officeDocument/2006/relationships/hyperlink" Target="https://hu.wikipedia.org/wiki/Michelangelo_Buonarrot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54960" cy="1143000"/>
          </a:xfrm>
        </p:spPr>
        <p:txBody>
          <a:bodyPr/>
          <a:lstStyle/>
          <a:p>
            <a:r>
              <a:rPr lang="hu-HU" b="1" dirty="0" err="1" smtClean="0"/>
              <a:t>Bertel</a:t>
            </a:r>
            <a:r>
              <a:rPr lang="hu-HU" b="1" dirty="0" smtClean="0"/>
              <a:t> </a:t>
            </a:r>
            <a:r>
              <a:rPr lang="hu-HU" b="1" dirty="0" err="1" smtClean="0"/>
              <a:t>Thorvaldsen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301208"/>
            <a:ext cx="8507288" cy="824955"/>
          </a:xfrm>
        </p:spPr>
        <p:txBody>
          <a:bodyPr/>
          <a:lstStyle/>
          <a:p>
            <a:pPr lvl="8">
              <a:buNone/>
            </a:pPr>
            <a:r>
              <a:rPr lang="hu-HU" dirty="0" smtClean="0"/>
              <a:t>		Önarcképe		</a:t>
            </a:r>
            <a:endParaRPr lang="hu-HU" dirty="0"/>
          </a:p>
        </p:txBody>
      </p:sp>
      <p:pic>
        <p:nvPicPr>
          <p:cNvPr id="2050" name="Picture 2" descr="Bertel Thorvaldsen – ismeretlen dán festő portré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04664"/>
            <a:ext cx="2352675" cy="3333750"/>
          </a:xfrm>
          <a:prstGeom prst="rect">
            <a:avLst/>
          </a:prstGeom>
          <a:noFill/>
        </p:spPr>
      </p:pic>
      <p:pic>
        <p:nvPicPr>
          <p:cNvPr id="2052" name="Picture 4" descr="https://upload.wikimedia.org/wikipedia/commons/thumb/7/73/Thorvaldsen_som_ung.jpg/220px-Thorvaldsen_som_u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933056"/>
            <a:ext cx="2095500" cy="2705100"/>
          </a:xfrm>
          <a:prstGeom prst="rect">
            <a:avLst/>
          </a:prstGeom>
          <a:noFill/>
        </p:spPr>
      </p:pic>
      <p:sp>
        <p:nvSpPr>
          <p:cNvPr id="6" name="Téglalap 5"/>
          <p:cNvSpPr/>
          <p:nvPr/>
        </p:nvSpPr>
        <p:spPr>
          <a:xfrm>
            <a:off x="0" y="1556792"/>
            <a:ext cx="60841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(</a:t>
            </a:r>
            <a:r>
              <a:rPr lang="hu-HU" dirty="0" smtClean="0">
                <a:hlinkClick r:id="rId4" tooltip="Koppenhága"/>
              </a:rPr>
              <a:t>Koppenhága</a:t>
            </a:r>
            <a:r>
              <a:rPr lang="hu-HU" dirty="0" smtClean="0"/>
              <a:t>, </a:t>
            </a:r>
            <a:r>
              <a:rPr lang="hu-HU" dirty="0" smtClean="0">
                <a:hlinkClick r:id="rId5" tooltip="1770"/>
              </a:rPr>
              <a:t>1770</a:t>
            </a:r>
            <a:r>
              <a:rPr lang="hu-HU" dirty="0" smtClean="0"/>
              <a:t>. </a:t>
            </a:r>
            <a:r>
              <a:rPr lang="hu-HU" dirty="0" smtClean="0">
                <a:hlinkClick r:id="rId6" tooltip="November 19."/>
              </a:rPr>
              <a:t>november 19.</a:t>
            </a:r>
            <a:r>
              <a:rPr lang="hu-HU" dirty="0" smtClean="0"/>
              <a:t> – Koppenhága, </a:t>
            </a:r>
            <a:r>
              <a:rPr lang="hu-HU" dirty="0" smtClean="0">
                <a:hlinkClick r:id="rId7" tooltip="1844"/>
              </a:rPr>
              <a:t>1844</a:t>
            </a:r>
            <a:r>
              <a:rPr lang="hu-HU" dirty="0" smtClean="0"/>
              <a:t>. </a:t>
            </a:r>
            <a:r>
              <a:rPr lang="hu-HU" dirty="0" smtClean="0">
                <a:hlinkClick r:id="rId8" tooltip="Március 24."/>
              </a:rPr>
              <a:t>március 24.</a:t>
            </a:r>
            <a:r>
              <a:rPr lang="hu-HU" dirty="0" smtClean="0"/>
              <a:t>) </a:t>
            </a:r>
            <a:r>
              <a:rPr lang="hu-HU" dirty="0" smtClean="0">
                <a:hlinkClick r:id="rId9" tooltip="Izlandiak"/>
              </a:rPr>
              <a:t>izlandi</a:t>
            </a:r>
            <a:r>
              <a:rPr lang="hu-HU" dirty="0" smtClean="0"/>
              <a:t> származású </a:t>
            </a:r>
            <a:r>
              <a:rPr lang="hu-HU" dirty="0" smtClean="0">
                <a:hlinkClick r:id="rId10" tooltip="Dánok"/>
              </a:rPr>
              <a:t>dán</a:t>
            </a:r>
            <a:r>
              <a:rPr lang="hu-HU" dirty="0" smtClean="0"/>
              <a:t> szobrász, a </a:t>
            </a:r>
            <a:r>
              <a:rPr lang="hu-HU" dirty="0" smtClean="0">
                <a:hlinkClick r:id="rId11" tooltip="Klasszicizmus"/>
              </a:rPr>
              <a:t>klasszicizmus</a:t>
            </a:r>
            <a:r>
              <a:rPr lang="hu-HU" dirty="0" smtClean="0"/>
              <a:t> egyik legnagyobb képviselője. Főként </a:t>
            </a:r>
            <a:r>
              <a:rPr lang="hu-HU" dirty="0" smtClean="0">
                <a:hlinkClick r:id="rId12" tooltip="Mitológia"/>
              </a:rPr>
              <a:t>mitológiai</a:t>
            </a:r>
            <a:r>
              <a:rPr lang="hu-HU" dirty="0" smtClean="0"/>
              <a:t> tárgyú szobrokat és </a:t>
            </a:r>
            <a:r>
              <a:rPr lang="hu-HU" dirty="0" smtClean="0">
                <a:hlinkClick r:id="rId13" tooltip="Dombormű"/>
              </a:rPr>
              <a:t>reliefeket</a:t>
            </a:r>
            <a:r>
              <a:rPr lang="hu-HU" dirty="0" smtClean="0"/>
              <a:t> készített. Stílusát a kiegyensúlyozottság és a hűvösség jellemzi.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107504" y="3212976"/>
            <a:ext cx="61206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11 éves korában a koppenhágai művészeti akadémia növendéke lett, ahol korábban édesapja is tanult. Az iskola mellett apja fafaragó műhelyében segédkezett. Tehetségével </a:t>
            </a:r>
            <a:r>
              <a:rPr lang="hu-HU" dirty="0" err="1" smtClean="0"/>
              <a:t>Reventlow</a:t>
            </a:r>
            <a:r>
              <a:rPr lang="hu-HU" dirty="0" smtClean="0"/>
              <a:t> miniszter figyelmét is magára vonta, aki három évre szóló </a:t>
            </a:r>
            <a:r>
              <a:rPr lang="hu-HU" dirty="0" smtClean="0">
                <a:hlinkClick r:id="rId14" tooltip="Olaszország"/>
              </a:rPr>
              <a:t>olaszországi</a:t>
            </a:r>
            <a:r>
              <a:rPr lang="hu-HU" dirty="0" smtClean="0"/>
              <a:t> ösztöndíjat eszközölt ki számára. 1797-ben érkezett </a:t>
            </a:r>
            <a:r>
              <a:rPr lang="hu-HU" dirty="0" smtClean="0">
                <a:hlinkClick r:id="rId15" tooltip="Róma"/>
              </a:rPr>
              <a:t>Rómába</a:t>
            </a:r>
            <a:r>
              <a:rPr lang="hu-HU" dirty="0" smtClean="0"/>
              <a:t> és itt,  művészi lelke egész fogékonyságával kezdte az ókori szobrászat remekműveit tanulmányozni.</a:t>
            </a:r>
            <a:endParaRPr lang="hu-HU" dirty="0"/>
          </a:p>
        </p:txBody>
      </p:sp>
      <p:pic>
        <p:nvPicPr>
          <p:cNvPr id="2054" name="Picture 6" descr="Thorvaldsen sírja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9512" y="5229200"/>
            <a:ext cx="2095500" cy="1400175"/>
          </a:xfrm>
          <a:prstGeom prst="rect">
            <a:avLst/>
          </a:prstGeom>
          <a:noFill/>
        </p:spPr>
      </p:pic>
      <p:sp>
        <p:nvSpPr>
          <p:cNvPr id="9" name="Téglalap 8"/>
          <p:cNvSpPr/>
          <p:nvPr/>
        </p:nvSpPr>
        <p:spPr>
          <a:xfrm rot="10800000" flipV="1">
            <a:off x="2286000" y="5210727"/>
            <a:ext cx="28620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u-HU" dirty="0" smtClean="0"/>
              <a:t>Sírja Koppenhágában, a </a:t>
            </a:r>
            <a:r>
              <a:rPr lang="hu-HU" dirty="0" err="1" smtClean="0"/>
              <a:t>Thorvaldsen</a:t>
            </a:r>
            <a:r>
              <a:rPr lang="hu-HU" dirty="0" smtClean="0"/>
              <a:t> Múzeum kertjében van.</a:t>
            </a:r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504" y="43756"/>
            <a:ext cx="1198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Lenkei Edit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124744"/>
            <a:ext cx="4680520" cy="2520280"/>
          </a:xfrm>
        </p:spPr>
        <p:txBody>
          <a:bodyPr>
            <a:normAutofit fontScale="47500" lnSpcReduction="20000"/>
          </a:bodyPr>
          <a:lstStyle/>
          <a:p>
            <a:r>
              <a:rPr lang="hu-HU" i="1" dirty="0" smtClean="0"/>
              <a:t>Esküszöm, hogy híven, lojálisan és tisztességgel szolgálom [név] pápát és törvényesen megválasztott utódait. Minden erőmmel, ha kell, akár életem föláldozásával is az ő védelmüknek szentelem magam. Ezeket a kötelezettségeket vállalom a bíborosi testület tagjai felé is a </a:t>
            </a:r>
            <a:r>
              <a:rPr lang="hu-HU" i="1" dirty="0" err="1" smtClean="0"/>
              <a:t>Sede</a:t>
            </a:r>
            <a:r>
              <a:rPr lang="hu-HU" i="1" dirty="0" smtClean="0"/>
              <a:t> </a:t>
            </a:r>
            <a:r>
              <a:rPr lang="hu-HU" i="1" dirty="0" err="1" smtClean="0"/>
              <a:t>Vacante</a:t>
            </a:r>
            <a:r>
              <a:rPr lang="hu-HU" i="1" dirty="0" smtClean="0"/>
              <a:t> teljes időtartamára. Ígérem továbbá, hogy a kapitány és valamennyi felettesem iránt tisztelettel, hűséggel és engedelmességgel viseltetem. Esküszöm. Isten és védőszentjeim engem úgy segéljenek!”</a:t>
            </a:r>
            <a:endParaRPr lang="hu-HU" dirty="0"/>
          </a:p>
        </p:txBody>
      </p:sp>
      <p:pic>
        <p:nvPicPr>
          <p:cNvPr id="29698" name="Picture 2" descr="A Svájci Gárda egy ő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1" y="1128200"/>
            <a:ext cx="3279549" cy="4893088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 rot="10800000" flipV="1">
            <a:off x="1547664" y="6114677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 Svájci Gárda zászlaja 2014-ben</a:t>
            </a:r>
            <a:endParaRPr lang="hu-HU" dirty="0"/>
          </a:p>
        </p:txBody>
      </p:sp>
      <p:pic>
        <p:nvPicPr>
          <p:cNvPr id="29700" name="Picture 4" descr="https://upload.wikimedia.org/wikipedia/commons/thumb/d/dc/BANDERA_GUARDIA_VATICA_PANCHO.svg/200px-BANDERA_GUARDIA_VATICA_PANCH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7" y="3429000"/>
            <a:ext cx="2376264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2708920"/>
            <a:ext cx="6120680" cy="20162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A svájci gárdisták hétköznapi</a:t>
            </a:r>
          </a:p>
          <a:p>
            <a:pPr>
              <a:buNone/>
            </a:pPr>
            <a:r>
              <a:rPr lang="hu-HU" dirty="0" smtClean="0"/>
              <a:t> ruhája</a:t>
            </a:r>
            <a:endParaRPr lang="hu-HU" dirty="0"/>
          </a:p>
        </p:txBody>
      </p:sp>
      <p:pic>
        <p:nvPicPr>
          <p:cNvPr id="1026" name="Picture 2" descr="https://upload.wikimedia.org/wikipedia/commons/thumb/5/57/Swiss_Guardsman_in_regular_duty_uniform.jpg/150px-Swiss_Guardsman_in_regular_duty_unifor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988839"/>
            <a:ext cx="2652886" cy="46690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b="1" dirty="0" smtClean="0"/>
              <a:t>A Gárdába való belépés feltételei</a:t>
            </a:r>
            <a:r>
              <a:rPr lang="hu-HU" dirty="0" smtClean="0"/>
              <a:t>[</a:t>
            </a:r>
            <a:r>
              <a:rPr lang="hu-HU" dirty="0" smtClean="0">
                <a:hlinkClick r:id="rId2" tooltip="Szakasz szerkesztése: A Gárdába való belépés feltételei"/>
              </a:rPr>
              <a:t>szerkesztés</a:t>
            </a:r>
            <a:r>
              <a:rPr lang="hu-HU" dirty="0" smtClean="0"/>
              <a:t>]</a:t>
            </a:r>
            <a:endParaRPr lang="hu-HU" b="1" dirty="0" smtClean="0"/>
          </a:p>
          <a:p>
            <a:r>
              <a:rPr lang="hu-HU" dirty="0" smtClean="0"/>
              <a:t>A svájci gárdisták gyakorló római </a:t>
            </a:r>
            <a:r>
              <a:rPr lang="hu-HU" dirty="0" smtClean="0">
                <a:hlinkClick r:id="rId3" tooltip="Katolikusok"/>
              </a:rPr>
              <a:t>katolikusok</a:t>
            </a:r>
            <a:r>
              <a:rPr lang="hu-HU" dirty="0" smtClean="0"/>
              <a:t>, akiknek gyakran már a felmenőik is a pápát szolgálták, vallásos hovatartozásukkal és magatartásukkal a Szentatyát képviselik.</a:t>
            </a:r>
          </a:p>
          <a:p>
            <a:r>
              <a:rPr lang="hu-HU" dirty="0" smtClean="0"/>
              <a:t>Alapfeltétel a svájci </a:t>
            </a:r>
            <a:r>
              <a:rPr lang="hu-HU" dirty="0" smtClean="0">
                <a:hlinkClick r:id="rId4" tooltip="Állampolgárság"/>
              </a:rPr>
              <a:t>állampolgárság</a:t>
            </a:r>
            <a:r>
              <a:rPr lang="hu-HU" dirty="0" smtClean="0"/>
              <a:t>. A testület esztétikai megjelenése miatt fontos kritérium az 1,74 métert meghaladó testmagasság. A jelentkezők Svájcban alapos orvosi vizsgálaton esnek át, amelybe pszichológiai teszt is tartozik. A pápa biztonságára csak feddhetetlen életű személyek vigyázhatnak. Rendelkezniük kell minimum hároméves felsőfokú tanulmányokról szóló diplomával, és a jelentkezés időpontjában 19 és 30 év között kell lenniük.</a:t>
            </a:r>
          </a:p>
          <a:p>
            <a:r>
              <a:rPr lang="hu-HU" dirty="0" smtClean="0"/>
              <a:t>A testület tagjai csak férfiak lehetnek, akik két-háromfős szobákban laknak. A nősülés szabályokhoz van kötve. Évente kb. harminc új gárdistát toboroz a testület három újoncképző iskolában. A 26 napos kiképzés során elvi és gyakorlati útmutatást kapnak a jelöltek, akiktől elvárják az olasz nyelvtudást, az önvédelmi sportokban való jártasságot, valamint a testőrség parancsainak, a helyszíneknek és a személyeknek az ismeretét.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 svájci gárdisták feladatai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dirty="0" smtClean="0"/>
              <a:t>A </a:t>
            </a:r>
            <a:r>
              <a:rPr lang="hu-HU" b="1" dirty="0" smtClean="0"/>
              <a:t>testőri szolgálat</a:t>
            </a:r>
            <a:r>
              <a:rPr lang="hu-HU" dirty="0" smtClean="0"/>
              <a:t>, a Szentatya közvetlen személyi sértetlenségének biztosítása</a:t>
            </a:r>
          </a:p>
          <a:p>
            <a:pPr>
              <a:buNone/>
            </a:pPr>
            <a:r>
              <a:rPr lang="pt-BR" dirty="0" smtClean="0"/>
              <a:t>A </a:t>
            </a:r>
            <a:r>
              <a:rPr lang="pt-BR" b="1" dirty="0" smtClean="0"/>
              <a:t>biztonsági szolgálat</a:t>
            </a:r>
            <a:r>
              <a:rPr lang="pt-BR" dirty="0" smtClean="0"/>
              <a:t> (a tevékenység 80%-a)</a:t>
            </a:r>
            <a:endParaRPr lang="hu-HU" dirty="0" smtClean="0"/>
          </a:p>
          <a:p>
            <a:pPr>
              <a:buNone/>
            </a:pPr>
            <a:r>
              <a:rPr lang="hu-HU" b="1" dirty="0" smtClean="0"/>
              <a:t>rendfenntartás</a:t>
            </a:r>
            <a:r>
              <a:rPr lang="hu-HU" dirty="0" smtClean="0"/>
              <a:t> </a:t>
            </a:r>
          </a:p>
          <a:p>
            <a:pPr>
              <a:buNone/>
            </a:pPr>
            <a:r>
              <a:rPr lang="hu-HU" dirty="0" smtClean="0"/>
              <a:t>Vatikán Városállam két bejáratánál a legfiatalabb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 gárdisták állnak őrt, a Bronzkapunál kétóránként </a:t>
            </a:r>
          </a:p>
          <a:p>
            <a:pPr>
              <a:buNone/>
            </a:pPr>
            <a:r>
              <a:rPr lang="hu-HU" dirty="0" smtClean="0"/>
              <a:t>kerül sor őrségváltásra</a:t>
            </a:r>
            <a:endParaRPr lang="hu-HU" dirty="0"/>
          </a:p>
        </p:txBody>
      </p:sp>
      <p:pic>
        <p:nvPicPr>
          <p:cNvPr id="35842" name="Picture 2" descr="https://upload.wikimedia.org/wikipedia/commons/thumb/0/0f/SwissGuardBronzeDoor.JPG/200px-SwissGuardBronzeDo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3346702"/>
            <a:ext cx="2016224" cy="2112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Novák Katalin Vatikánban / Fotó: Vatican New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452" y="1196752"/>
            <a:ext cx="8928993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9458" name="Picture 2" descr="https://img.atlasobscura.com/VW-JJD_xU2to9jhAutryLGoP_45VMiqPE9cTshSubBM/rt:fit/w:1200/q:81/sm:1/scp:1/ar:1/aHR0cHM6Ly9hdGxh/cy1kZXYuczMuYW1h/em9uYXdzLmNvbS91/cGxvYWRzL3BsYWNl/X2ltYWdlcy8yNjgy/NThiZjQzNjQ1ODAz/YTdfTGlvbl9Nb251/bWVudC5qcG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764688" cy="857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b="1" cap="all" dirty="0" smtClean="0"/>
              <a:t/>
            </a:r>
            <a:br>
              <a:rPr lang="hu-HU" b="1" cap="all" dirty="0" smtClean="0"/>
            </a:b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88640"/>
            <a:ext cx="4427984" cy="655272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u-HU" b="1" cap="all" dirty="0"/>
              <a:t>A FRANCIA FORRADALOM ALATT LEMÉSZÁROLT TÖBB SZÁZ SVÁJCI GÁRDA EMLÉKÉRE HOZTÁK LÉTRE</a:t>
            </a:r>
            <a:r>
              <a:rPr lang="hu-HU" dirty="0"/>
              <a:t> </a:t>
            </a:r>
            <a:endParaRPr lang="hu-HU" dirty="0" smtClean="0"/>
          </a:p>
          <a:p>
            <a:pPr>
              <a:buNone/>
            </a:pPr>
            <a:endParaRPr lang="hu-HU" dirty="0"/>
          </a:p>
          <a:p>
            <a:pPr>
              <a:buNone/>
            </a:pPr>
            <a:r>
              <a:rPr lang="hu-HU" dirty="0"/>
              <a:t>Közvetlenül az egykori luzerni homokkőbánya falába vésett, titulált oroszlánszobor a királyi vadállatot látja elhalni egy lándzsás seb miatt, amelyet a francia monarchia jelét viselő pajzs jelöl. A figyelemre méltó méretű emlékművet 1820-ban vésték ki a kőből, mérete </a:t>
            </a:r>
            <a:r>
              <a:rPr lang="hu-HU" dirty="0" smtClean="0"/>
              <a:t>  </a:t>
            </a:r>
            <a:r>
              <a:rPr lang="hu-HU" dirty="0"/>
              <a:t>tíz méter hosszú és hat méter magas. A gyászos oroszlán fölött a „HELVETIORUM FIDEI AC VIRTUTI” felirat látható, ami latinul „A svájciak hűségére és bátorságára”, az oroszlán fülke alatt pedig néhány elhunyt tiszt névsora található.</a:t>
            </a:r>
          </a:p>
          <a:p>
            <a:pPr>
              <a:buNone/>
            </a:pPr>
            <a:r>
              <a:rPr lang="hu-HU" dirty="0"/>
              <a:t>Mark Twain amerikai </a:t>
            </a:r>
            <a:r>
              <a:rPr lang="hu-HU" dirty="0" smtClean="0"/>
              <a:t>író 1880-as </a:t>
            </a:r>
            <a:r>
              <a:rPr lang="hu-HU" dirty="0"/>
              <a:t>útleírásában, </a:t>
            </a:r>
            <a:r>
              <a:rPr lang="hu-HU" i="1" dirty="0"/>
              <a:t>az Egy csavargó külföldön című</a:t>
            </a:r>
            <a:r>
              <a:rPr lang="hu-HU" dirty="0"/>
              <a:t> könyvében az emlékművet „a világ legszomorúbb és legmegindítóbb kődarabjaként” írta le. A luzerni oroszlán élettelen szemei ​​talán nem tudnak sírni, de a végtelen tragédia a tekintetében még mindig jobban inspirál, mint a könnyek.</a:t>
            </a:r>
          </a:p>
          <a:p>
            <a:endParaRPr lang="hu-HU" dirty="0"/>
          </a:p>
        </p:txBody>
      </p:sp>
      <p:pic>
        <p:nvPicPr>
          <p:cNvPr id="18434" name="Picture 2" descr="https://img.atlasobscura.com/dIAnhi_Kdx5Xjae1Du8fv13Tu3l81bzS2Z--50E9vqc/rt:fit/h:390/q:81/sm:1/scp:1/ar:1/aHR0cHM6Ly9hdGxh/cy1kZXYuczMuYW1h/em9uYXdzLmNvbS91/cGxvYWRzL3BsYWNl/X2ltYWdlcy82ZjFk/NzNlZi1mYTg1LTRi/MTQtOTE4Yi02NTQ0/Mzk3MzE0YjFkOTVj/MzEzYzVmYTk1M2Ix/ZWVfMjAxODA0MTBf/MTU1OTA2LmpwZ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908721"/>
            <a:ext cx="4806221" cy="37444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20482" name="Picture 2" descr="https://img.atlasobscura.com/5KybZvNVae0f2w6zJBJf9Ciy0Sb_2iNegHiGUtM-iuE/rt:fit/h:390/q:81/sm:1/scp:1/ar:1/aHR0cHM6Ly9hdGxh/cy1kZXYuczMuYW1h/em9uYXdzLmNvbS91/cGxvYWRzL3BsYWNl/X2ltYWdlcy82ZTBl/MDQ5OC1iNjFlLTQ4/YWMtYmIzMS1mYzA5/YWQ3N2FiNzhlMGNj/MDA4NmVmNTc2M2Y4/ZTZfMjMyMTQyMzU1/NzRfMDk1ZmM2ZjMx/MF9rLmpwZ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75" y="0"/>
            <a:ext cx="5572125" cy="3714751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>
            <a:off x="323528" y="1124744"/>
            <a:ext cx="32403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Az </a:t>
            </a:r>
            <a:r>
              <a:rPr lang="hu-HU" b="1" i="1" dirty="0" smtClean="0"/>
              <a:t>Oroszlán-emlékmű</a:t>
            </a:r>
          </a:p>
          <a:p>
            <a:r>
              <a:rPr lang="hu-HU" dirty="0" smtClean="0"/>
              <a:t> a </a:t>
            </a:r>
            <a:r>
              <a:rPr lang="hu-HU" b="1" i="1" dirty="0" smtClean="0"/>
              <a:t>luzerni oroszlán</a:t>
            </a:r>
            <a:r>
              <a:rPr lang="hu-HU" dirty="0" smtClean="0"/>
              <a:t> a </a:t>
            </a:r>
            <a:r>
              <a:rPr lang="hu-HU" dirty="0" smtClean="0">
                <a:hlinkClick r:id="rId3" tooltip="Switzerland"/>
              </a:rPr>
              <a:t>svájci </a:t>
            </a:r>
            <a:r>
              <a:rPr lang="hu-HU" dirty="0" smtClean="0">
                <a:hlinkClick r:id="rId4" tooltip="Szikladombormű"/>
              </a:rPr>
              <a:t>luzerni szikladombormű</a:t>
            </a:r>
            <a:r>
              <a:rPr lang="hu-HU" dirty="0" smtClean="0"/>
              <a:t> , amelyet </a:t>
            </a:r>
            <a:r>
              <a:rPr lang="hu-HU" dirty="0" err="1" smtClean="0">
                <a:hlinkClick r:id="rId5" tooltip="Bertel Thorvaldsen"/>
              </a:rPr>
              <a:t>Bertel</a:t>
            </a:r>
            <a:r>
              <a:rPr lang="hu-HU" dirty="0" smtClean="0">
                <a:hlinkClick r:id="rId5" tooltip="Bertel Thorvaldsen"/>
              </a:rPr>
              <a:t> </a:t>
            </a:r>
            <a:r>
              <a:rPr lang="hu-HU" dirty="0" err="1" smtClean="0">
                <a:hlinkClick r:id="rId5" tooltip="Bertel Thorvaldsen"/>
              </a:rPr>
              <a:t>Thorvaldsen</a:t>
            </a:r>
            <a:r>
              <a:rPr lang="hu-HU" dirty="0" smtClean="0"/>
              <a:t> tervezett, és </a:t>
            </a:r>
            <a:r>
              <a:rPr lang="hu-HU" dirty="0" smtClean="0">
                <a:hlinkClick r:id="rId6" tooltip="Lucerna"/>
              </a:rPr>
              <a:t>1820–21</a:t>
            </a:r>
            <a:r>
              <a:rPr lang="hu-HU" dirty="0" smtClean="0"/>
              <a:t> - </a:t>
            </a:r>
            <a:r>
              <a:rPr lang="hu-HU" dirty="0" err="1" smtClean="0"/>
              <a:t>ben</a:t>
            </a:r>
            <a:r>
              <a:rPr lang="hu-HU" dirty="0" smtClean="0"/>
              <a:t> Lukas </a:t>
            </a:r>
            <a:r>
              <a:rPr lang="hu-HU" dirty="0" err="1" smtClean="0"/>
              <a:t>Ahorn</a:t>
            </a:r>
            <a:r>
              <a:rPr lang="hu-HU" dirty="0" smtClean="0"/>
              <a:t> faragta. </a:t>
            </a:r>
            <a:r>
              <a:rPr lang="hu-HU" dirty="0" smtClean="0">
                <a:hlinkClick r:id="rId7" tooltip="Swiss Guards"/>
              </a:rPr>
              <a:t>A svájci gárdáknak</a:t>
            </a:r>
            <a:r>
              <a:rPr lang="hu-HU" dirty="0" smtClean="0"/>
              <a:t> állít emléket , akiket </a:t>
            </a:r>
            <a:r>
              <a:rPr lang="hu-HU" dirty="0" smtClean="0">
                <a:hlinkClick r:id="rId8" tooltip="10 August (French Revolution)"/>
              </a:rPr>
              <a:t>1792-ben mészároltak le</a:t>
            </a:r>
            <a:r>
              <a:rPr lang="hu-HU" dirty="0" smtClean="0"/>
              <a:t> a </a:t>
            </a:r>
            <a:r>
              <a:rPr lang="hu-HU" dirty="0" smtClean="0">
                <a:hlinkClick r:id="rId9" tooltip="French Revolution"/>
              </a:rPr>
              <a:t>francia forradalom</a:t>
            </a:r>
            <a:r>
              <a:rPr lang="hu-HU" dirty="0" smtClean="0"/>
              <a:t> idején , amikor a forradalmárok megrohanták a </a:t>
            </a:r>
            <a:r>
              <a:rPr lang="hu-HU" dirty="0" smtClean="0">
                <a:hlinkClick r:id="rId10" tooltip="Paris"/>
              </a:rPr>
              <a:t>párizsi </a:t>
            </a:r>
            <a:r>
              <a:rPr lang="hu-HU" dirty="0" err="1" smtClean="0">
                <a:hlinkClick r:id="rId11" tooltip="Tuileries Palace"/>
              </a:rPr>
              <a:t>Tuileries-</a:t>
            </a:r>
            <a:r>
              <a:rPr lang="hu-HU" dirty="0" smtClean="0"/>
              <a:t> palotát . Svájc egyik leghíresebb műemléke, évente mintegy 1,4 millió turista keresi fel. </a:t>
            </a:r>
            <a:r>
              <a:rPr lang="hu-HU" baseline="30000" dirty="0" smtClean="0">
                <a:hlinkClick r:id="rId12"/>
              </a:rPr>
              <a:t>[1]</a:t>
            </a:r>
            <a:r>
              <a:rPr lang="hu-HU" dirty="0" smtClean="0"/>
              <a:t>2006-ban svájci műemléki védelem alá került. </a:t>
            </a:r>
            <a:r>
              <a:rPr lang="hu-HU" baseline="30000" dirty="0" smtClean="0">
                <a:hlinkClick r:id="rId12"/>
              </a:rPr>
              <a:t>[2]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3826768" cy="4525963"/>
          </a:xfrm>
        </p:spPr>
        <p:txBody>
          <a:bodyPr>
            <a:normAutofit fontScale="47500" lnSpcReduction="20000"/>
          </a:bodyPr>
          <a:lstStyle/>
          <a:p>
            <a:r>
              <a:rPr lang="hu-HU" dirty="0" smtClean="0"/>
              <a:t>Az Oroszlán az odújában fekszik egy alacsony szikla merőleges oldalán – mert a szikla </a:t>
            </a:r>
            <a:r>
              <a:rPr lang="hu-HU" dirty="0" smtClean="0">
                <a:hlinkClick r:id="rId2" tooltip="Sziklametszetű építészet"/>
              </a:rPr>
              <a:t>élő sziklájából</a:t>
            </a:r>
            <a:r>
              <a:rPr lang="hu-HU" dirty="0" smtClean="0"/>
              <a:t> faragták . Mérete </a:t>
            </a:r>
            <a:r>
              <a:rPr lang="hu-HU" dirty="0" smtClean="0">
                <a:hlinkClick r:id="rId3" tooltip="A kolosszális in situ szobrok listája"/>
              </a:rPr>
              <a:t>kolosszális</a:t>
            </a:r>
            <a:r>
              <a:rPr lang="hu-HU" dirty="0" smtClean="0"/>
              <a:t>, hozzáállása nemes. Feje le van hajtva, a törött lándzsa a vállában tapad, védő mancsa Franciaország liliomain nyugszik. Szőlők lógnak le a szikláról és hullámzanak a szélben, felülről tiszta patak csordogál, és tövébe torkollik, a tó sima felszínén pedig az oroszlán tükröződik, a tavirózsák között. Körülbelül zöld fák és fű. A hely egy védett, nyugodt erdei zug, távol a zajtól, kavarodástól és zűrzavartól – és mindez helyénvaló, mert az oroszlánok ilyen helyeken halnak meg, nem pedig a díszes vaskorlátokkal elkerített köztereken a gránit talapzatokon. A luzerni oroszlán bárhol lenyűgöző lenne, de sehol sem annyira lenyűgöző, mint ahol van.</a:t>
            </a:r>
          </a:p>
          <a:p>
            <a:r>
              <a:rPr lang="hu-HU" dirty="0" smtClean="0"/>
              <a:t>–  </a:t>
            </a:r>
            <a:r>
              <a:rPr lang="hu-HU" i="1" dirty="0" smtClean="0"/>
              <a:t>Mark Twain, </a:t>
            </a:r>
            <a:r>
              <a:rPr lang="hu-HU" i="1" dirty="0" smtClean="0">
                <a:hlinkClick r:id="rId4" tooltip="Egy csavargó külföldön"/>
              </a:rPr>
              <a:t>Egy csavargó külföldön</a:t>
            </a:r>
            <a:r>
              <a:rPr lang="hu-HU" i="1" dirty="0" smtClean="0"/>
              <a:t> (1880)</a:t>
            </a:r>
            <a:endParaRPr lang="hu-HU" dirty="0" smtClean="0"/>
          </a:p>
          <a:p>
            <a:endParaRPr lang="hu-HU" dirty="0"/>
          </a:p>
        </p:txBody>
      </p:sp>
      <p:pic>
        <p:nvPicPr>
          <p:cNvPr id="20482" name="Picture 2" descr="https://upload.wikimedia.org/wikipedia/commons/thumb/d/db/6308_-_Luzern_-_L%C3%B6wendenkmal.JPG/220px-6308_-_Luzern_-_L%C3%B6wendenkm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3" y="1772816"/>
            <a:ext cx="3320126" cy="44218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 </a:t>
            </a:r>
            <a:r>
              <a:rPr lang="hu-HU" dirty="0" smtClean="0">
                <a:hlinkClick r:id="rId2" tooltip="1503"/>
              </a:rPr>
              <a:t>1503</a:t>
            </a:r>
            <a:r>
              <a:rPr lang="hu-HU" dirty="0" smtClean="0"/>
              <a:t>-ban megválasztott </a:t>
            </a:r>
            <a:r>
              <a:rPr lang="hu-HU" dirty="0" smtClean="0">
                <a:hlinkClick r:id="rId3" tooltip="II. Gyula pápa"/>
              </a:rPr>
              <a:t>II. Gyula pápa</a:t>
            </a:r>
            <a:r>
              <a:rPr lang="hu-HU" dirty="0" smtClean="0"/>
              <a:t> saját katonaságot akart személyes védelmére. A svájci zsoldosok a </a:t>
            </a:r>
            <a:r>
              <a:rPr lang="hu-HU" dirty="0" smtClean="0">
                <a:hlinkClick r:id="rId4" tooltip="XVI. század"/>
              </a:rPr>
              <a:t>XVI. században</a:t>
            </a:r>
            <a:r>
              <a:rPr lang="hu-HU" dirty="0" smtClean="0"/>
              <a:t> </a:t>
            </a:r>
            <a:r>
              <a:rPr lang="hu-HU" u="sng" dirty="0" smtClean="0">
                <a:hlinkClick r:id="rId5"/>
              </a:rPr>
              <a:t>Európa</a:t>
            </a:r>
            <a:r>
              <a:rPr lang="hu-HU" dirty="0" smtClean="0"/>
              <a:t>-szerte keresettek voltak, bátorságuk, hűségük és verhetetlen gyalogos harcmodoruk miatt; ők alkották az akkori legütőképesebb gyalogságot.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A pápai udvar egykorú krónikása, </a:t>
            </a:r>
            <a:r>
              <a:rPr lang="hu-HU" i="1" dirty="0" smtClean="0"/>
              <a:t>Johannes </a:t>
            </a:r>
            <a:r>
              <a:rPr lang="hu-HU" i="1" dirty="0" err="1" smtClean="0"/>
              <a:t>Burckhardus</a:t>
            </a:r>
            <a:r>
              <a:rPr lang="hu-HU" dirty="0" smtClean="0"/>
              <a:t> örökítette meg feljegyzéseiben a Pápai Svájci Gárda megalakulásának pillanatát, amely szerint 1505 szeptemberében 150 önkéntes </a:t>
            </a:r>
            <a:r>
              <a:rPr lang="hu-HU" i="1" dirty="0" err="1" smtClean="0"/>
              <a:t>Kaspar</a:t>
            </a:r>
            <a:r>
              <a:rPr lang="hu-HU" i="1" dirty="0" smtClean="0"/>
              <a:t> von </a:t>
            </a:r>
            <a:r>
              <a:rPr lang="hu-HU" i="1" dirty="0" err="1" smtClean="0"/>
              <a:t>Silenen</a:t>
            </a:r>
            <a:r>
              <a:rPr lang="hu-HU" dirty="0" smtClean="0"/>
              <a:t> </a:t>
            </a:r>
            <a:r>
              <a:rPr lang="hu-HU" dirty="0" smtClean="0">
                <a:hlinkClick r:id="rId2" tooltip="Luzern"/>
              </a:rPr>
              <a:t>luzerni</a:t>
            </a:r>
            <a:r>
              <a:rPr lang="hu-HU" dirty="0" smtClean="0"/>
              <a:t> nemes vezetésével indult gyalogosan </a:t>
            </a:r>
            <a:r>
              <a:rPr lang="hu-HU" dirty="0" err="1" smtClean="0"/>
              <a:t>Luzernből</a:t>
            </a:r>
            <a:r>
              <a:rPr lang="hu-HU" dirty="0" smtClean="0"/>
              <a:t> </a:t>
            </a:r>
            <a:r>
              <a:rPr lang="hu-HU" dirty="0" smtClean="0">
                <a:hlinkClick r:id="rId3" tooltip="Róma"/>
              </a:rPr>
              <a:t>Rómába</a:t>
            </a:r>
            <a:r>
              <a:rPr lang="hu-HU" dirty="0" smtClean="0"/>
              <a:t>, hogy felajánlja védelmi szolgálatait a pápának. </a:t>
            </a:r>
            <a:r>
              <a:rPr lang="hu-HU" dirty="0" smtClean="0">
                <a:hlinkClick r:id="rId4" tooltip="1506"/>
              </a:rPr>
              <a:t>1506</a:t>
            </a:r>
            <a:r>
              <a:rPr lang="hu-HU" dirty="0" smtClean="0"/>
              <a:t>. </a:t>
            </a:r>
            <a:r>
              <a:rPr lang="hu-HU" dirty="0" smtClean="0">
                <a:hlinkClick r:id="rId5" tooltip="Január 22."/>
              </a:rPr>
              <a:t>január 22</a:t>
            </a:r>
            <a:r>
              <a:rPr lang="hu-HU" dirty="0" smtClean="0"/>
              <a:t>-én a 150 svájci zsoldos a </a:t>
            </a:r>
            <a:r>
              <a:rPr lang="hu-HU" i="1" dirty="0" smtClean="0"/>
              <a:t>Porta del </a:t>
            </a:r>
            <a:r>
              <a:rPr lang="hu-HU" i="1" dirty="0" err="1" smtClean="0"/>
              <a:t>Popolón</a:t>
            </a:r>
            <a:r>
              <a:rPr lang="hu-HU" dirty="0" smtClean="0"/>
              <a:t> át vonult be Rómába, ahol a pápa a </a:t>
            </a:r>
            <a:r>
              <a:rPr lang="hu-HU" dirty="0" smtClean="0">
                <a:hlinkClick r:id="rId6" tooltip="Szent Péter-bazilika"/>
              </a:rPr>
              <a:t>Szent Péter-bazilika</a:t>
            </a:r>
            <a:r>
              <a:rPr lang="hu-HU" dirty="0" smtClean="0"/>
              <a:t> loggiájáról megáldotta őket.</a:t>
            </a:r>
          </a:p>
          <a:p>
            <a:r>
              <a:rPr lang="hu-HU" dirty="0" smtClean="0"/>
              <a:t>„A svájciak látták Isten Egyházának szomorú helyzetét, és felismerték, hogy az Egyház veszélyben van.” jelentette ki </a:t>
            </a:r>
            <a:r>
              <a:rPr lang="hu-HU" dirty="0" smtClean="0">
                <a:hlinkClick r:id="rId7" tooltip="Ulrich Zwingli"/>
              </a:rPr>
              <a:t>Ulrich Zwingli</a:t>
            </a:r>
            <a:r>
              <a:rPr lang="hu-HU" dirty="0" smtClean="0"/>
              <a:t>, egy svájci katolikus, a későbbi protestáns reformátor.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A legenda szerint </a:t>
            </a:r>
            <a:r>
              <a:rPr lang="hu-HU" dirty="0" smtClean="0">
                <a:hlinkClick r:id="rId2" tooltip="Michelangelo Buonarroti"/>
              </a:rPr>
              <a:t>Michelangelo</a:t>
            </a:r>
            <a:r>
              <a:rPr lang="hu-HU" dirty="0" smtClean="0"/>
              <a:t> tervezte a svájci gárda színpompás díszegyenruháját, valójában </a:t>
            </a:r>
            <a:r>
              <a:rPr lang="hu-HU" dirty="0" smtClean="0">
                <a:hlinkClick r:id="rId3" tooltip="Raffaello Sanzio"/>
              </a:rPr>
              <a:t>Raffaello</a:t>
            </a:r>
            <a:r>
              <a:rPr lang="hu-HU" dirty="0" smtClean="0"/>
              <a:t> művészete gyakorolt nagy hatást az uniformis alakulására. Az első gárdisták ruhájáról kevés információ áll rendelkezésre: valószínűleg nem sokban különbözött a korabeli katonákétól, de természetesen a pápa színeit és jelvényeit viselték.</a:t>
            </a:r>
          </a:p>
          <a:p>
            <a:r>
              <a:rPr lang="hu-HU" dirty="0" smtClean="0"/>
              <a:t>A gárdisták jelenlegi öltözete az 1910-es években alakult ki és </a:t>
            </a:r>
            <a:r>
              <a:rPr lang="hu-HU" i="1" dirty="0" smtClean="0"/>
              <a:t>Jules </a:t>
            </a:r>
            <a:r>
              <a:rPr lang="hu-HU" i="1" dirty="0" err="1" smtClean="0"/>
              <a:t>Répond</a:t>
            </a:r>
            <a:r>
              <a:rPr lang="hu-HU" dirty="0" smtClean="0"/>
              <a:t> parancsnok nevéhez fűződik, aki Raffaello freskóiból merített ötleteket.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764704"/>
            <a:ext cx="4536504" cy="536145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dirty="0" smtClean="0"/>
              <a:t>1914. november 22-én a testület parancsnoka, Jules </a:t>
            </a:r>
            <a:r>
              <a:rPr lang="hu-HU" dirty="0" err="1" smtClean="0"/>
              <a:t>Repond</a:t>
            </a:r>
            <a:r>
              <a:rPr lang="hu-HU" dirty="0" smtClean="0"/>
              <a:t> ezredes bejelentette, hogy a pápától pozitív választ kapott arra vonatkozóan, hogy attól a naptól kezdve az egyenruhákat a XV. századi modell szerint készítsék el.</a:t>
            </a:r>
          </a:p>
          <a:p>
            <a:pPr>
              <a:buNone/>
            </a:pPr>
            <a:r>
              <a:rPr lang="hu-HU" dirty="0" smtClean="0"/>
              <a:t>Az új egyenruhákat 1915. május 6-án viselték először a svájci gárdisták – olvasható a Vatikáni Rádió honlapján.</a:t>
            </a:r>
          </a:p>
          <a:p>
            <a:pPr>
              <a:buNone/>
            </a:pPr>
            <a:r>
              <a:rPr lang="hu-HU" dirty="0" smtClean="0"/>
              <a:t>Fotó: Vatikáni Rádió</a:t>
            </a:r>
          </a:p>
          <a:p>
            <a:pPr>
              <a:buNone/>
            </a:pPr>
            <a:r>
              <a:rPr lang="hu-HU" dirty="0" smtClean="0"/>
              <a:t>Magyar Kurír</a:t>
            </a:r>
          </a:p>
          <a:p>
            <a:endParaRPr lang="hu-HU" dirty="0"/>
          </a:p>
        </p:txBody>
      </p:sp>
      <p:pic>
        <p:nvPicPr>
          <p:cNvPr id="1028" name="Picture 4" descr="https://www.magyarkurir.hu/img1.php?id=57136&amp;v=1&amp;p=1&amp;img=c_garda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124744"/>
            <a:ext cx="3838575" cy="4829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250</Words>
  <Application>Microsoft Office PowerPoint</Application>
  <PresentationFormat>Diavetítés a képernyőre (4:3 oldalarány)</PresentationFormat>
  <Paragraphs>45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Office-téma</vt:lpstr>
      <vt:lpstr>Bertel Thorvaldsen</vt:lpstr>
      <vt:lpstr>PowerPoint bemutató</vt:lpstr>
      <vt:lpstr>  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A svájci gárdisták feladatai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Lenkei Edit</dc:creator>
  <cp:lastModifiedBy>Judit</cp:lastModifiedBy>
  <cp:revision>54</cp:revision>
  <dcterms:created xsi:type="dcterms:W3CDTF">2023-04-01T13:35:28Z</dcterms:created>
  <dcterms:modified xsi:type="dcterms:W3CDTF">2024-11-09T10:21:52Z</dcterms:modified>
</cp:coreProperties>
</file>