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</p:sldMasterIdLst>
  <p:sldIdLst>
    <p:sldId id="256" r:id="rId5"/>
    <p:sldId id="289" r:id="rId6"/>
    <p:sldId id="305" r:id="rId7"/>
    <p:sldId id="314" r:id="rId8"/>
    <p:sldId id="306" r:id="rId9"/>
    <p:sldId id="355" r:id="rId10"/>
    <p:sldId id="307" r:id="rId11"/>
    <p:sldId id="308" r:id="rId12"/>
    <p:sldId id="309" r:id="rId13"/>
    <p:sldId id="348" r:id="rId14"/>
    <p:sldId id="310" r:id="rId15"/>
    <p:sldId id="313" r:id="rId16"/>
    <p:sldId id="312" r:id="rId17"/>
    <p:sldId id="315" r:id="rId18"/>
    <p:sldId id="354" r:id="rId19"/>
    <p:sldId id="316" r:id="rId20"/>
    <p:sldId id="317" r:id="rId21"/>
    <p:sldId id="318" r:id="rId22"/>
    <p:sldId id="319" r:id="rId23"/>
    <p:sldId id="346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57" r:id="rId32"/>
    <p:sldId id="327" r:id="rId33"/>
    <p:sldId id="328" r:id="rId34"/>
    <p:sldId id="329" r:id="rId35"/>
    <p:sldId id="353" r:id="rId36"/>
    <p:sldId id="336" r:id="rId37"/>
    <p:sldId id="337" r:id="rId38"/>
    <p:sldId id="342" r:id="rId39"/>
    <p:sldId id="343" r:id="rId40"/>
    <p:sldId id="268" r:id="rId4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 autoAdjust="0"/>
    <p:restoredTop sz="94660"/>
  </p:normalViewPr>
  <p:slideViewPr>
    <p:cSldViewPr snapToGrid="0">
      <p:cViewPr varScale="1">
        <p:scale>
          <a:sx n="54" d="100"/>
          <a:sy n="54" d="100"/>
        </p:scale>
        <p:origin x="-989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FDA7-6F8B-404B-A14C-9901BC79FDE3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A7A4-4EC5-4C64-88A8-DB84800817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1700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FDA7-6F8B-404B-A14C-9901BC79FDE3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A7A4-4EC5-4C64-88A8-DB84800817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935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FDA7-6F8B-404B-A14C-9901BC79FDE3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A7A4-4EC5-4C64-88A8-DB84800817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8724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732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0989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9615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5346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7318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5395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4059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0096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FDA7-6F8B-404B-A14C-9901BC79FDE3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A7A4-4EC5-4C64-88A8-DB84800817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3127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3381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4975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8406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B213-7C32-4336-9966-23E6EE204A62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5A4B-A6A8-4B9E-8BAB-C1CA5181C0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0075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B213-7C32-4336-9966-23E6EE204A62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5A4B-A6A8-4B9E-8BAB-C1CA5181C0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4354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B213-7C32-4336-9966-23E6EE204A62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5A4B-A6A8-4B9E-8BAB-C1CA5181C0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9177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B213-7C32-4336-9966-23E6EE204A62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5A4B-A6A8-4B9E-8BAB-C1CA5181C0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4028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B213-7C32-4336-9966-23E6EE204A62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5A4B-A6A8-4B9E-8BAB-C1CA5181C0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4396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B213-7C32-4336-9966-23E6EE204A62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5A4B-A6A8-4B9E-8BAB-C1CA5181C0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6490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B213-7C32-4336-9966-23E6EE204A62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5A4B-A6A8-4B9E-8BAB-C1CA5181C0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923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FDA7-6F8B-404B-A14C-9901BC79FDE3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A7A4-4EC5-4C64-88A8-DB84800817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838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B213-7C32-4336-9966-23E6EE204A62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5A4B-A6A8-4B9E-8BAB-C1CA5181C0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1117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B213-7C32-4336-9966-23E6EE204A62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5A4B-A6A8-4B9E-8BAB-C1CA5181C0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0066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B213-7C32-4336-9966-23E6EE204A62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5A4B-A6A8-4B9E-8BAB-C1CA5181C0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7247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B213-7C32-4336-9966-23E6EE204A62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D5A4B-A6A8-4B9E-8BAB-C1CA5181C0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5491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7104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84005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1731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63860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4257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977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FDA7-6F8B-404B-A14C-9901BC79FDE3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A7A4-4EC5-4C64-88A8-DB84800817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9368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7844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19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0198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75945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700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FDA7-6F8B-404B-A14C-9901BC79FDE3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A7A4-4EC5-4C64-88A8-DB84800817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0837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FDA7-6F8B-404B-A14C-9901BC79FDE3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A7A4-4EC5-4C64-88A8-DB84800817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826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FDA7-6F8B-404B-A14C-9901BC79FDE3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A7A4-4EC5-4C64-88A8-DB84800817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355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FDA7-6F8B-404B-A14C-9901BC79FDE3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A7A4-4EC5-4C64-88A8-DB84800817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7672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FDA7-6F8B-404B-A14C-9901BC79FDE3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0A7A4-4EC5-4C64-88A8-DB84800817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9878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77000">
              <a:schemeClr val="accent6">
                <a:lumMod val="10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DFDA7-6F8B-404B-A14C-9901BC79FDE3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0A7A4-4EC5-4C64-88A8-DB84800817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414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77000">
              <a:schemeClr val="accent6">
                <a:lumMod val="10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391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77000">
              <a:schemeClr val="accent6">
                <a:lumMod val="10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8B213-7C32-4336-9966-23E6EE204A62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D5A4B-A6A8-4B9E-8BAB-C1CA5181C0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123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6000">
              <a:schemeClr val="accent6">
                <a:lumMod val="0"/>
                <a:lumOff val="100000"/>
              </a:schemeClr>
            </a:gs>
            <a:gs pos="79000">
              <a:schemeClr val="accent6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27643-4992-4AD2-8FD1-FE79ED760741}" type="datetimeFigureOut">
              <a:rPr lang="hu-HU" smtClean="0"/>
              <a:t>2024. 11. 09.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A47B8-DD55-4918-8AD1-17E54076AC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04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10000">
              <a:schemeClr val="accent6">
                <a:lumMod val="0"/>
                <a:lumOff val="100000"/>
              </a:schemeClr>
            </a:gs>
            <a:gs pos="53000">
              <a:schemeClr val="accent6">
                <a:lumMod val="10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30FE395E-DEC4-9E4A-5599-A4B0A4462965}"/>
              </a:ext>
            </a:extLst>
          </p:cNvPr>
          <p:cNvSpPr/>
          <p:nvPr/>
        </p:nvSpPr>
        <p:spPr>
          <a:xfrm>
            <a:off x="231933" y="801303"/>
            <a:ext cx="33679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orte" panose="03060902040502070203" pitchFamily="66" charset="0"/>
              </a:rPr>
              <a:t>ANTONIO CANOVA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26EBC24F-818E-75FB-CB47-5B59F3CBD8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558" y="259882"/>
            <a:ext cx="4985742" cy="5982890"/>
          </a:xfrm>
          <a:prstGeom prst="rect">
            <a:avLst/>
          </a:prstGeom>
          <a:ln w="76200" cmpd="thinThick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573E1EB8-8174-FCC5-1D3A-BB8A569322DE}"/>
              </a:ext>
            </a:extLst>
          </p:cNvPr>
          <p:cNvSpPr/>
          <p:nvPr/>
        </p:nvSpPr>
        <p:spPr>
          <a:xfrm>
            <a:off x="944975" y="2555629"/>
            <a:ext cx="17572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1757-1822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3B97D88B-FED3-63FB-38E9-46247E529FEE}"/>
              </a:ext>
            </a:extLst>
          </p:cNvPr>
          <p:cNvSpPr txBox="1"/>
          <p:nvPr/>
        </p:nvSpPr>
        <p:spPr>
          <a:xfrm>
            <a:off x="231933" y="6242772"/>
            <a:ext cx="817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2023.10.18.k.nmeth                  </a:t>
            </a:r>
            <a:r>
              <a:rPr lang="hu-HU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Ernesto</a:t>
            </a:r>
            <a:r>
              <a:rPr lang="hu-H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hu-HU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Cortasar</a:t>
            </a:r>
            <a:r>
              <a:rPr lang="hu-H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hu-HU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Beethowen-Silencio</a:t>
            </a:r>
            <a:endParaRPr lang="hu-H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C94E5374-45BC-513D-C829-D502602E00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652" y="5687373"/>
            <a:ext cx="769068" cy="92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59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89611D92-0AE7-C499-0976-4646A799C456}"/>
              </a:ext>
            </a:extLst>
          </p:cNvPr>
          <p:cNvSpPr txBox="1"/>
          <p:nvPr/>
        </p:nvSpPr>
        <p:spPr>
          <a:xfrm>
            <a:off x="190006" y="439638"/>
            <a:ext cx="34913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Orpheusz és Eurydice -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Private guided visit to the</a:t>
            </a:r>
            <a:endParaRPr lang="hu-HU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Correr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Múzeum, Velence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CC0D90EE-52A3-410C-E22C-92C6C0A0C5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449" y="0"/>
            <a:ext cx="4804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5EAFFC66-DB55-3332-3E78-17C5688CA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87" y="97205"/>
            <a:ext cx="7620320" cy="536994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922165B0-F60E-0D3D-205E-2AFE8D0788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589" y="673770"/>
            <a:ext cx="6357824" cy="608702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4F73716-8A6C-2116-5AB2-DE29885FF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4251" y="0"/>
            <a:ext cx="3143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0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6000">
        <p14:honeycomb/>
      </p:transition>
    </mc:Choice>
    <mc:Fallback xmlns="">
      <p:transition spd="slow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0F814B1A-740F-A8E2-F5B7-E6548662BC5C}"/>
              </a:ext>
            </a:extLst>
          </p:cNvPr>
          <p:cNvSpPr txBox="1"/>
          <p:nvPr/>
        </p:nvSpPr>
        <p:spPr>
          <a:xfrm>
            <a:off x="182882" y="365760"/>
            <a:ext cx="8765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EB4D3C90-7E3E-C8AA-EF9E-D8936F4D1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2" y="550428"/>
            <a:ext cx="8746238" cy="5827181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8C613361-F0E6-DA6F-D4CC-F40D0452050A}"/>
              </a:ext>
            </a:extLst>
          </p:cNvPr>
          <p:cNvSpPr txBox="1"/>
          <p:nvPr/>
        </p:nvSpPr>
        <p:spPr>
          <a:xfrm>
            <a:off x="344384" y="181094"/>
            <a:ext cx="608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Deadelus</a:t>
            </a:r>
            <a:r>
              <a:rPr lang="hu-HU" dirty="0"/>
              <a:t> és Ikarus, 1777-1779, </a:t>
            </a:r>
          </a:p>
        </p:txBody>
      </p:sp>
    </p:spTree>
    <p:extLst>
      <p:ext uri="{BB962C8B-B14F-4D97-AF65-F5344CB8AC3E}">
        <p14:creationId xmlns:p14="http://schemas.microsoft.com/office/powerpoint/2010/main" val="2149213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airplane"/>
      </p:transition>
    </mc:Choice>
    <mc:Fallback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29EE84A6-0202-E1AD-E7BF-967A53A7F1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5376481" cy="6858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63E27993-A49B-CDAB-AEDF-82A9527E2D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792" y="0"/>
            <a:ext cx="3811089" cy="6858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F5ADB3F7-5907-C626-036E-6233CD6BB9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42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0">
        <p14:prism isInverted="1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D484C81A-09BE-7FB8-E0B4-E82BD07395E9}"/>
              </a:ext>
            </a:extLst>
          </p:cNvPr>
          <p:cNvSpPr txBox="1"/>
          <p:nvPr/>
        </p:nvSpPr>
        <p:spPr>
          <a:xfrm>
            <a:off x="1258786" y="2"/>
            <a:ext cx="6270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Theseus and the Centaur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1804-19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Theseus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és a Kentaur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Marble, height 340 cm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Kunsthistorisches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Museum, Vienna</a:t>
            </a:r>
            <a:endParaRPr lang="hu-H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3783E97A-D897-1424-52AC-EC1DEDCAD1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283" y="583013"/>
            <a:ext cx="6837434" cy="62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087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xmlns="" id="{79D6E237-F5F1-2086-8547-48DDA4179C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0331"/>
            <a:ext cx="9144000" cy="565915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116BBDE6-ADD0-6441-86C3-B0F9FB4A30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88" r="14158"/>
          <a:stretch/>
        </p:blipFill>
        <p:spPr>
          <a:xfrm>
            <a:off x="143148" y="2133600"/>
            <a:ext cx="3997052" cy="459740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832DD440-ABFA-5745-6BF3-BA411C0B61B9}"/>
              </a:ext>
            </a:extLst>
          </p:cNvPr>
          <p:cNvSpPr txBox="1"/>
          <p:nvPr/>
        </p:nvSpPr>
        <p:spPr>
          <a:xfrm>
            <a:off x="332510" y="126999"/>
            <a:ext cx="8811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Birkózók , 1775 ( Festett terrakotta , 39,5 x 34 x 20 cm ) Ez volt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Canova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nevezése egy antik szobor másolatára kiírt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Accademia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versenyen. Modellje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Filippo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Farsetti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gyűjteményének öntvénye volt, az Uffiziben található hellenisztikus eredeti római másolatából.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37FE6E68-10FC-1BF2-ABDF-EB233C3A04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348" y="126999"/>
            <a:ext cx="4717504" cy="471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7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0946AB11-FFDC-95B3-C387-5408D4565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" y="165100"/>
            <a:ext cx="4286250" cy="5715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7C31AD6D-D7D3-7F2C-B51F-FDB234276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039" y="165100"/>
            <a:ext cx="3819525" cy="5715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E87CB3E7-366E-C319-CD17-A162851A16A1}"/>
              </a:ext>
            </a:extLst>
          </p:cNvPr>
          <p:cNvSpPr txBox="1"/>
          <p:nvPr/>
        </p:nvSpPr>
        <p:spPr>
          <a:xfrm>
            <a:off x="228600" y="62611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Ermitázs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1DD9813F-A0A5-FFFF-23D0-D4385C8F64A9}"/>
              </a:ext>
            </a:extLst>
          </p:cNvPr>
          <p:cNvSpPr txBox="1"/>
          <p:nvPr/>
        </p:nvSpPr>
        <p:spPr>
          <a:xfrm>
            <a:off x="4902786" y="5880100"/>
            <a:ext cx="3819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A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három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kegyelem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a "Bedford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herceg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változatának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", a Victoria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és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Albert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Múzeumban</a:t>
            </a:r>
            <a:endParaRPr lang="hu-H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4C4EA0D3-E2E1-F822-5432-82A427F8C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95" y="186759"/>
            <a:ext cx="8545356" cy="569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8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000">
        <p14:window dir="vert"/>
      </p:transition>
    </mc:Choice>
    <mc:Fallback xmlns="">
      <p:transition spd="slow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5FD4B507-2848-8E87-508B-848797461D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911" y="741146"/>
            <a:ext cx="4659323" cy="611685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0319AA10-8F1B-DB80-5EE0-7FCA2E4B9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85"/>
          <a:stretch/>
        </p:blipFill>
        <p:spPr>
          <a:xfrm>
            <a:off x="169769" y="741145"/>
            <a:ext cx="4065348" cy="611685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7978C11C-03C2-C0AC-CA30-55A9078C5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627" y="388420"/>
            <a:ext cx="4762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313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FEEEF1BE-518C-BB32-D966-C14CBA04D9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34" y="702644"/>
            <a:ext cx="4616517" cy="615535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F784CE9D-950E-4812-D3C3-193D96FA70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328" y="625080"/>
            <a:ext cx="3232284" cy="623292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47FF6FC5-F645-AA6E-254B-C14E6059E16C}"/>
              </a:ext>
            </a:extLst>
          </p:cNvPr>
          <p:cNvSpPr txBox="1"/>
          <p:nvPr/>
        </p:nvSpPr>
        <p:spPr>
          <a:xfrm flipH="1">
            <a:off x="5532120" y="173255"/>
            <a:ext cx="3232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Napoleon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, bronz, Milano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1F4C4AEE-A78D-4302-709D-F05DBB345ADE}"/>
              </a:ext>
            </a:extLst>
          </p:cNvPr>
          <p:cNvSpPr txBox="1"/>
          <p:nvPr/>
        </p:nvSpPr>
        <p:spPr>
          <a:xfrm>
            <a:off x="431334" y="182880"/>
            <a:ext cx="363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Napoleon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, márvány, London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EB056F0E-142F-CD7D-102E-F7D0F43A9E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556" y="634704"/>
            <a:ext cx="4743366" cy="622329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75532CFA-0619-353D-8528-312E18B5E3BD}"/>
              </a:ext>
            </a:extLst>
          </p:cNvPr>
          <p:cNvSpPr txBox="1"/>
          <p:nvPr/>
        </p:nvSpPr>
        <p:spPr>
          <a:xfrm>
            <a:off x="2204185" y="908911"/>
            <a:ext cx="185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hu-HU" dirty="0">
                <a:solidFill>
                  <a:prstClr val="white"/>
                </a:solidFill>
                <a:latin typeface="Calibri" panose="020F0502020204030204"/>
              </a:rPr>
              <a:t>Firenze</a:t>
            </a:r>
          </a:p>
        </p:txBody>
      </p:sp>
    </p:spTree>
    <p:extLst>
      <p:ext uri="{BB962C8B-B14F-4D97-AF65-F5344CB8AC3E}">
        <p14:creationId xmlns:p14="http://schemas.microsoft.com/office/powerpoint/2010/main" val="164517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9000">
        <p14:doors dir="vert"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E972B953-A964-9CB2-A09A-90586E1E34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90" y="801304"/>
            <a:ext cx="8268101" cy="587810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F2EDC993-14E2-2EF5-9FD1-C144783A8A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88" y="801302"/>
            <a:ext cx="8268472" cy="56765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E5DCEC4C-475A-B134-5660-885303C863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17" y="1103708"/>
            <a:ext cx="8292062" cy="56765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2D01F191-CC32-9A0C-7F8F-684A01923114}"/>
              </a:ext>
            </a:extLst>
          </p:cNvPr>
          <p:cNvSpPr txBox="1"/>
          <p:nvPr/>
        </p:nvSpPr>
        <p:spPr>
          <a:xfrm>
            <a:off x="996215" y="154971"/>
            <a:ext cx="7089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Pauline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Bonaparte, mint a diadalmas Vénusz, 1805-1808 körül (márvány)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B1CE9F14-ECE8-282C-DEC3-55DE7A92AB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0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9000">
        <p:checker/>
      </p:transition>
    </mc:Choice>
    <mc:Fallback xmlns="">
      <p:transition spd="slow" advClick="0" advTm="39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12E31BBF-5F51-859F-6312-70E42D3057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0952">
            <a:off x="5248936" y="1115788"/>
            <a:ext cx="2365918" cy="461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AC3E79DB-5DE9-76B4-F200-3FC0ADE3BC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42238">
            <a:off x="1201307" y="1029139"/>
            <a:ext cx="2724852" cy="4687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F4C9A7C9-B4AB-D465-3DF2-89E8938D3888}"/>
              </a:ext>
            </a:extLst>
          </p:cNvPr>
          <p:cNvSpPr txBox="1"/>
          <p:nvPr/>
        </p:nvSpPr>
        <p:spPr>
          <a:xfrm>
            <a:off x="372645" y="6379895"/>
            <a:ext cx="496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         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Beethoven – 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Silencio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 (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Ernesto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Cortazar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E568233E-1A98-6675-0682-CB082BB8210C}"/>
              </a:ext>
            </a:extLst>
          </p:cNvPr>
          <p:cNvSpPr txBox="1"/>
          <p:nvPr/>
        </p:nvSpPr>
        <p:spPr>
          <a:xfrm>
            <a:off x="555467" y="116725"/>
            <a:ext cx="448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hu-HU" dirty="0">
                <a:solidFill>
                  <a:srgbClr val="70AD47">
                    <a:lumMod val="50000"/>
                  </a:srgbClr>
                </a:solidFill>
                <a:latin typeface="Algerian" panose="04020705040A02060702" pitchFamily="82" charset="0"/>
              </a:rPr>
              <a:t>Antonio 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  <a:latin typeface="Algerian" panose="04020705040A02060702" pitchFamily="82" charset="0"/>
              </a:rPr>
              <a:t>Canova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latin typeface="Algerian" panose="04020705040A02060702" pitchFamily="82" charset="0"/>
              </a:rPr>
              <a:t> 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  <a:latin typeface="Algerian" panose="04020705040A02060702" pitchFamily="82" charset="0"/>
              </a:rPr>
              <a:t>self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latin typeface="Algerian" panose="04020705040A02060702" pitchFamily="82" charset="0"/>
              </a:rPr>
              <a:t> 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  <a:latin typeface="Algerian" panose="04020705040A02060702" pitchFamily="82" charset="0"/>
              </a:rPr>
              <a:t>portre</a:t>
            </a:r>
            <a:endParaRPr lang="hu-HU" dirty="0">
              <a:solidFill>
                <a:srgbClr val="70AD47">
                  <a:lumMod val="50000"/>
                </a:srgbClr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760C7B1F-4778-D117-D05B-E226303488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45" y="6168709"/>
            <a:ext cx="508816" cy="611802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xmlns="" id="{C823AE15-DD7A-BC3B-567D-58D04E442D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7" y="6019196"/>
            <a:ext cx="7902284" cy="27572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48899844-19E4-0B3D-B6FB-C6655DB94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7" y="578839"/>
            <a:ext cx="7902284" cy="29022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AFA7A576-97F2-69D6-FF55-29B9045EB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2060635" y="3345667"/>
            <a:ext cx="5337788" cy="8540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A2E06B77-9AE6-79C3-5C5C-D2F28A7D0E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808517" y="3323437"/>
            <a:ext cx="5292606" cy="8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1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  <p:sndAc>
          <p:stSnd>
            <p:snd r:embed="rId2" name="Beethoven  - Silencio.wav"/>
          </p:stSnd>
        </p:sndAc>
      </p:transition>
    </mc:Choice>
    <mc:Fallback xmlns="">
      <p:transition spd="slow" advClick="0" advTm="10000">
        <p:fade/>
        <p:sndAc>
          <p:stSnd>
            <p:snd r:embed="rId8" name="Beethoven  - Silencio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xmlns="" id="{14CA5289-C144-CCE2-C40A-7C3DC593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39" y="1003300"/>
            <a:ext cx="5705475" cy="571500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F51B41C1-9215-E9AA-D7D3-9376D3728AD0}"/>
              </a:ext>
            </a:extLst>
          </p:cNvPr>
          <p:cNvSpPr txBox="1"/>
          <p:nvPr/>
        </p:nvSpPr>
        <p:spPr>
          <a:xfrm>
            <a:off x="199002" y="39198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Letizia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Ramolino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Bonaparte,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Napoleon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anyja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xmlns="" id="{C54A11F8-294E-3BD1-AC41-70939E0BBC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49" r="12486"/>
          <a:stretch/>
        </p:blipFill>
        <p:spPr>
          <a:xfrm>
            <a:off x="5904477" y="1003300"/>
            <a:ext cx="31185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4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6000">
        <p14:glitter pattern="hexagon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5954A4D1-56C1-A37A-74A1-97301C3412CF}"/>
              </a:ext>
            </a:extLst>
          </p:cNvPr>
          <p:cNvSpPr txBox="1"/>
          <p:nvPr/>
        </p:nvSpPr>
        <p:spPr>
          <a:xfrm>
            <a:off x="370405" y="33971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Bűnbánó Magdolna. Palazzo Tursi, Genova </a:t>
            </a:r>
            <a:endParaRPr lang="hu-H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3102C586-73F7-9D1E-9CB6-18007171EE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30" y="1363606"/>
            <a:ext cx="4201596" cy="5494394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xmlns="" id="{275BBFF5-6B1A-74AD-C7C6-20CECA9AA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534" y="1363606"/>
            <a:ext cx="4326835" cy="549439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F44FA2E8-12E2-6FB7-FC34-02E424E0EB02}"/>
              </a:ext>
            </a:extLst>
          </p:cNvPr>
          <p:cNvSpPr txBox="1"/>
          <p:nvPr/>
        </p:nvSpPr>
        <p:spPr>
          <a:xfrm>
            <a:off x="4695475" y="33971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BŰNBÁNÓ MÁRIA MAGDALÉNA 1809</a:t>
            </a:r>
          </a:p>
          <a:p>
            <a:pPr defTabSz="457200"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márvány (Ermitázs, Szentpétervár)</a:t>
            </a:r>
          </a:p>
        </p:txBody>
      </p:sp>
    </p:spTree>
    <p:extLst>
      <p:ext uri="{BB962C8B-B14F-4D97-AF65-F5344CB8AC3E}">
        <p14:creationId xmlns:p14="http://schemas.microsoft.com/office/powerpoint/2010/main" val="75053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0">
        <p14:warp dir="in"/>
      </p:transition>
    </mc:Choice>
    <mc:Fallback xmlns="">
      <p:transition spd="slow"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énusz, hátulnézet, Antonio Canova Canova-művéből">
            <a:extLst>
              <a:ext uri="{FF2B5EF4-FFF2-40B4-BE49-F238E27FC236}">
                <a16:creationId xmlns:a16="http://schemas.microsoft.com/office/drawing/2014/main" xmlns="" id="{F8B723B6-76F3-AB4B-1792-EBF0A112C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09681" y="1001573"/>
            <a:ext cx="2050573" cy="57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xmlns="" id="{E62B35E9-AAA4-C4CA-1269-7EA42FE749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37" y="1001573"/>
            <a:ext cx="3386918" cy="576113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C5F6357D-0638-1F87-9273-857F468227F4}"/>
              </a:ext>
            </a:extLst>
          </p:cNvPr>
          <p:cNvSpPr txBox="1"/>
          <p:nvPr/>
        </p:nvSpPr>
        <p:spPr>
          <a:xfrm>
            <a:off x="274937" y="131455"/>
            <a:ext cx="26274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Venus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Italica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, 1822 körül (márvány)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CB63DF87-64E7-4B7A-16A3-46AA93255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33" y="1001573"/>
            <a:ext cx="3396669" cy="576113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BB67FEA8-23FA-0C76-F5BD-2AAF3FFFDA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346" y="0"/>
            <a:ext cx="3339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9000">
        <p14:gallery dir="l"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002C3DB8-3A50-B91B-A9CF-9586C07BE4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65" y="0"/>
            <a:ext cx="315468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90FB42D9-2E85-AE3A-BC75-2051B405EADD}"/>
              </a:ext>
            </a:extLst>
          </p:cNvPr>
          <p:cNvSpPr txBox="1"/>
          <p:nvPr/>
        </p:nvSpPr>
        <p:spPr>
          <a:xfrm>
            <a:off x="3309247" y="92474"/>
            <a:ext cx="3697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Amorino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Campbell, 1789,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(Cupido)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National Trust, Anglesey Abbey,</a:t>
            </a:r>
            <a:endParaRPr lang="hu-H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451A59A9-3CB1-46B8-2423-58E2886F96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7025" y="983633"/>
            <a:ext cx="2945331" cy="587436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EDF7B90C-B4B5-D4EA-A32E-AED4DD90E7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57" r="18207"/>
          <a:stretch/>
        </p:blipFill>
        <p:spPr>
          <a:xfrm>
            <a:off x="6852702" y="1992431"/>
            <a:ext cx="2136734" cy="4865569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98926745-2BAC-119B-28C0-B00F167497BC}"/>
              </a:ext>
            </a:extLst>
          </p:cNvPr>
          <p:cNvSpPr txBox="1"/>
          <p:nvPr/>
        </p:nvSpPr>
        <p:spPr>
          <a:xfrm>
            <a:off x="3982046" y="106063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hu-HU" dirty="0" err="1">
                <a:solidFill>
                  <a:prstClr val="white"/>
                </a:solidFill>
                <a:latin typeface="Calibri" panose="020F0502020204030204"/>
              </a:rPr>
              <a:t>Ideal</a:t>
            </a:r>
            <a:r>
              <a:rPr lang="hu-HU" dirty="0">
                <a:solidFill>
                  <a:prstClr val="white"/>
                </a:solidFill>
                <a:latin typeface="Calibri" panose="020F0502020204030204"/>
              </a:rPr>
              <a:t> Head, 1817. </a:t>
            </a:r>
            <a:r>
              <a:rPr lang="hu-HU" dirty="0" err="1">
                <a:solidFill>
                  <a:prstClr val="white"/>
                </a:solidFill>
                <a:latin typeface="Calibri" panose="020F0502020204030204"/>
              </a:rPr>
              <a:t>Marble</a:t>
            </a:r>
            <a:r>
              <a:rPr lang="hu-HU" dirty="0">
                <a:solidFill>
                  <a:prstClr val="white"/>
                </a:solidFill>
                <a:latin typeface="Calibri" panose="020F0502020204030204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767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EE3D1AD5-A288-DB56-7712-C7B648C118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00" y="0"/>
            <a:ext cx="5320403" cy="68580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56457472-E62C-18B7-15D0-F4272E899ECA}"/>
              </a:ext>
            </a:extLst>
          </p:cNvPr>
          <p:cNvSpPr txBox="1"/>
          <p:nvPr/>
        </p:nvSpPr>
        <p:spPr>
          <a:xfrm>
            <a:off x="178131" y="2"/>
            <a:ext cx="173366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Olasz, Róma, Béke mellszobra, 1814, fehér márvány, fehér márvány talpon, 53cm.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E44BDAD0-31C2-A2C5-8135-ECBC11086A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" y="1216806"/>
            <a:ext cx="4376411" cy="5641194"/>
          </a:xfrm>
          <a:prstGeom prst="rect">
            <a:avLst/>
          </a:prstGeom>
        </p:spPr>
      </p:pic>
      <p:pic>
        <p:nvPicPr>
          <p:cNvPr id="2050" name="Picture 2" descr="Antonio Canova (1757-1822) Italian, Rome, Bust of Peace, 1814 -  Alain.R.Truong">
            <a:extLst>
              <a:ext uri="{FF2B5EF4-FFF2-40B4-BE49-F238E27FC236}">
                <a16:creationId xmlns:a16="http://schemas.microsoft.com/office/drawing/2014/main" xmlns="" id="{8124F910-000E-DFF1-D5B2-B27A219E3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123" y="1216806"/>
            <a:ext cx="4021879" cy="555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7D261269-A606-4DD3-5E6B-B73C593E7691}"/>
              </a:ext>
            </a:extLst>
          </p:cNvPr>
          <p:cNvSpPr txBox="1"/>
          <p:nvPr/>
        </p:nvSpPr>
        <p:spPr>
          <a:xfrm>
            <a:off x="7469579" y="408501"/>
            <a:ext cx="4750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Possagno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3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9000">
        <p14:gallery dir="l"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47E69046-1F52-5858-0260-A72B16C685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640" y="0"/>
            <a:ext cx="4298189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A26B8362-3049-FDA2-6D67-5E84495E31EC}"/>
              </a:ext>
            </a:extLst>
          </p:cNvPr>
          <p:cNvSpPr txBox="1"/>
          <p:nvPr/>
        </p:nvSpPr>
        <p:spPr>
          <a:xfrm>
            <a:off x="353565" y="64282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Cupid and Psyche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1796-1800</a:t>
            </a:r>
          </a:p>
          <a:p>
            <a:pPr defTabSz="457200">
              <a:defRPr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Marble, 150 x 68 cm</a:t>
            </a:r>
          </a:p>
          <a:p>
            <a:pPr defTabSz="457200">
              <a:defRPr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Musée du Louvre, Paris</a:t>
            </a:r>
            <a:endParaRPr lang="hu-H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1FD3C903-855E-50F5-4DC1-E40064F4D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98" y="1163784"/>
            <a:ext cx="7360957" cy="5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75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9000">
        <p15:prstTrans prst="pageCurlDouble"/>
      </p:transition>
    </mc:Choice>
    <mc:Fallback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50EF4E77-1B7E-2032-4C6C-C1A72936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9414" y="0"/>
            <a:ext cx="7196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42F3AF8B-106A-3D86-1086-190DA01381F0}"/>
              </a:ext>
            </a:extLst>
          </p:cNvPr>
          <p:cNvSpPr txBox="1"/>
          <p:nvPr/>
        </p:nvSpPr>
        <p:spPr>
          <a:xfrm>
            <a:off x="108453" y="473054"/>
            <a:ext cx="17309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Cupid and Psyche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fr-FR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1786-93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fr-FR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Marble, height 155 cm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fr-FR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Musée du Louvre, Paris</a:t>
            </a:r>
            <a:endParaRPr lang="hu-H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08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aar Antonio Canova (1757 – 1822) - Szobor, nagy és - Catawiki">
            <a:extLst>
              <a:ext uri="{FF2B5EF4-FFF2-40B4-BE49-F238E27FC236}">
                <a16:creationId xmlns:a16="http://schemas.microsoft.com/office/drawing/2014/main" xmlns="" id="{62197AD4-EF99-9884-9421-1B29C8A8D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190" y="97252"/>
            <a:ext cx="4505437" cy="675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aar Antonio Canova (1757 – 1822) - Szobor, nagy és - Catawiki">
            <a:extLst>
              <a:ext uri="{FF2B5EF4-FFF2-40B4-BE49-F238E27FC236}">
                <a16:creationId xmlns:a16="http://schemas.microsoft.com/office/drawing/2014/main" xmlns="" id="{B9F5D62C-D4CF-DADD-144C-4C15D6E75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1" y="106878"/>
            <a:ext cx="4434012" cy="664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36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0A659DCF-D2E3-F018-71AA-05D91D13AA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573" y="0"/>
            <a:ext cx="4990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3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3DEA23C0-D43D-E4FC-D771-1B1613763B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497" y="67379"/>
            <a:ext cx="4004038" cy="607354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705ACAEF-3370-131D-F15A-1C7FF6FFD6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5" y="596766"/>
            <a:ext cx="4847066" cy="617460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B4E1B6C5-9601-B0A2-720A-2C4FC6049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65" y="214564"/>
            <a:ext cx="4762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9000">
        <p14:honeycomb/>
      </p:transition>
    </mc:Choice>
    <mc:Fallback xmlns="">
      <p:transition spd="slow" advClick="0" advTm="9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7281C971-2097-8D9C-0E33-A2ABB23D27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468" y="0"/>
            <a:ext cx="6227469" cy="6858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6164E479-D0CC-EDB6-9C7C-75FACF770F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02" y="2"/>
            <a:ext cx="2338540" cy="360135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76151302-34C4-4225-B4E7-CBA9730FC1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24" y="3564556"/>
            <a:ext cx="2338540" cy="329344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30557A7F-204A-7E58-42DC-5208C2F60B60}"/>
              </a:ext>
            </a:extLst>
          </p:cNvPr>
          <p:cNvSpPr txBox="1"/>
          <p:nvPr/>
        </p:nvSpPr>
        <p:spPr>
          <a:xfrm>
            <a:off x="2964828" y="104455"/>
            <a:ext cx="105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hu-HU" dirty="0">
                <a:solidFill>
                  <a:prstClr val="white"/>
                </a:solidFill>
                <a:latin typeface="Calibri" panose="020F0502020204030204"/>
              </a:rPr>
              <a:t>29 cm</a:t>
            </a:r>
          </a:p>
        </p:txBody>
      </p:sp>
    </p:spTree>
    <p:extLst>
      <p:ext uri="{BB962C8B-B14F-4D97-AF65-F5344CB8AC3E}">
        <p14:creationId xmlns:p14="http://schemas.microsoft.com/office/powerpoint/2010/main" val="38619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03ADC580-CE66-0EAC-AF6D-C19BF20439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508" y="0"/>
            <a:ext cx="4321969" cy="62865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2B6FFAF9-B77F-2B11-2DDC-3CD14B603F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42" y="571500"/>
            <a:ext cx="4226658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3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9000">
        <p14:doors dir="vert"/>
      </p:transition>
    </mc:Choice>
    <mc:Fallback xmlns="">
      <p:transition spd="slow" advClick="0" advTm="9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2DF82B4C-EA5E-9054-2090-5D58B96A54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403" y="0"/>
            <a:ext cx="3478338" cy="6858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49CF2318-A722-B9E3-EED8-706B414C9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03" y="40205"/>
            <a:ext cx="4659087" cy="681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3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14:prism/>
      </p:transition>
    </mc:Choice>
    <mc:Fallback xmlns="">
      <p:transition spd="slow" advClick="0" advTm="9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5FE408AC-D5AE-CDFD-537F-B955FA2C9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2C14473F-4153-6E00-714D-656E4413E4FF}"/>
              </a:ext>
            </a:extLst>
          </p:cNvPr>
          <p:cNvSpPr txBox="1"/>
          <p:nvPr/>
        </p:nvSpPr>
        <p:spPr>
          <a:xfrm>
            <a:off x="409699" y="155851"/>
            <a:ext cx="832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 táncról szóló felújított ciklusából, Antonio </a:t>
            </a:r>
            <a:r>
              <a:rPr lang="hu-HU" dirty="0" err="1"/>
              <a:t>Canova</a:t>
            </a:r>
            <a:r>
              <a:rPr lang="hu-HU" dirty="0"/>
              <a:t> </a:t>
            </a:r>
            <a:r>
              <a:rPr lang="hu-HU" dirty="0" err="1"/>
              <a:t>Gypsotheca</a:t>
            </a:r>
            <a:r>
              <a:rPr lang="hu-HU" dirty="0"/>
              <a:t> és Múzeum, </a:t>
            </a:r>
            <a:r>
              <a:rPr lang="hu-HU" dirty="0" err="1"/>
              <a:t>Possagno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27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89C83737-AB80-A1B7-AE91-108DB7814E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047" y="0"/>
            <a:ext cx="5397996" cy="6858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72080BA-4575-24C2-6906-B1D149CDDD3D}"/>
              </a:ext>
            </a:extLst>
          </p:cNvPr>
          <p:cNvSpPr txBox="1"/>
          <p:nvPr/>
        </p:nvSpPr>
        <p:spPr>
          <a:xfrm>
            <a:off x="349662" y="322452"/>
            <a:ext cx="30315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Antonio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Canova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Alcinoo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fiainak tánca (részlet), 1787-1792 körül, gipsz dombormű. Velence,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Correr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Múzeum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D40C6E78-926E-6E84-E96B-EAC2B422BB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81052"/>
            <a:ext cx="9144000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5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9000">
        <p:checker/>
      </p:transition>
    </mc:Choice>
    <mc:Fallback xmlns="">
      <p:transition spd="slow" advClick="0" advTm="19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A053A42C-CC88-02DE-47D8-57DD4471B809}"/>
              </a:ext>
            </a:extLst>
          </p:cNvPr>
          <p:cNvSpPr txBox="1"/>
          <p:nvPr/>
        </p:nvSpPr>
        <p:spPr>
          <a:xfrm>
            <a:off x="822960" y="499795"/>
            <a:ext cx="73585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Priamosz halála (1787-1792) - Gipsz - Possagno, Canova Alapítvány</a:t>
            </a:r>
            <a:endParaRPr lang="hu-HU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A trójai háború során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Neoptolemosz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, Akhilleusz fia ölte meg, amikor menedéket keresett Zeusz oltáránál.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AC988225-F74E-0B05-D997-9F9FF71D9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05" y="1857675"/>
            <a:ext cx="8802993" cy="450053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9674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pull/>
      </p:transition>
    </mc:Choice>
    <mc:Fallback xmlns="">
      <p:transition spd="slow" advClick="0" advTm="10000">
        <p:pull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B2FEE54A-E15E-3AC3-3C62-5E18A3FA1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34" y="964434"/>
            <a:ext cx="7802540" cy="585190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6234D650-3373-2D47-FA8B-2114D2AD968D}"/>
              </a:ext>
            </a:extLst>
          </p:cNvPr>
          <p:cNvSpPr txBox="1"/>
          <p:nvPr/>
        </p:nvSpPr>
        <p:spPr>
          <a:xfrm>
            <a:off x="886690" y="318105"/>
            <a:ext cx="712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CANOVA ÉS A FÁJDALOM. A MELLERIO STELAE ÉS A SÍRÁBRÁZOLÁS MEGÚJÍTÁSA - 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Antonio Canova Gypsotheca Múzeum, Possagno</a:t>
            </a:r>
          </a:p>
        </p:txBody>
      </p:sp>
    </p:spTree>
    <p:extLst>
      <p:ext uri="{BB962C8B-B14F-4D97-AF65-F5344CB8AC3E}">
        <p14:creationId xmlns:p14="http://schemas.microsoft.com/office/powerpoint/2010/main" val="1066036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D42D768F-6D19-CD55-0C49-98CD1D53A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73" y="714678"/>
            <a:ext cx="7324826" cy="549361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F9C65991-5E1C-D89E-3984-82BFACBD4609}"/>
              </a:ext>
            </a:extLst>
          </p:cNvPr>
          <p:cNvSpPr txBox="1"/>
          <p:nvPr/>
        </p:nvSpPr>
        <p:spPr>
          <a:xfrm>
            <a:off x="871087" y="268789"/>
            <a:ext cx="7243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A CANOVA 200. ÉVFORDULÓJÁNAK MEGÜNNEPLÉSE POSSAGNOBAN </a:t>
            </a:r>
          </a:p>
        </p:txBody>
      </p:sp>
    </p:spTree>
    <p:extLst>
      <p:ext uri="{BB962C8B-B14F-4D97-AF65-F5344CB8AC3E}">
        <p14:creationId xmlns:p14="http://schemas.microsoft.com/office/powerpoint/2010/main" val="36848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vortex dir="r"/>
      </p:transition>
    </mc:Choice>
    <mc:Fallback xmlns="">
      <p:transition spd="slow" advClick="0" advTm="1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677D81A-133B-86A3-3FEF-71CF3DF66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5" y="0"/>
            <a:ext cx="5132331" cy="684310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33740A81-8353-041E-4708-30A8D7F0E96F}"/>
              </a:ext>
            </a:extLst>
          </p:cNvPr>
          <p:cNvSpPr txBox="1"/>
          <p:nvPr/>
        </p:nvSpPr>
        <p:spPr>
          <a:xfrm flipH="1">
            <a:off x="7465968" y="587141"/>
            <a:ext cx="6376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guet Script" panose="00000500000000000000" pitchFamily="2" charset="-18"/>
                <a:ea typeface="+mn-ea"/>
                <a:cs typeface="+mn-cs"/>
              </a:rPr>
              <a:t>Vége!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68292690-DC3B-6F50-F001-A8AFE50C9B79}"/>
              </a:ext>
            </a:extLst>
          </p:cNvPr>
          <p:cNvSpPr txBox="1"/>
          <p:nvPr/>
        </p:nvSpPr>
        <p:spPr>
          <a:xfrm>
            <a:off x="7535480" y="587140"/>
            <a:ext cx="4986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Baguet Script" panose="00000500000000000000" pitchFamily="2" charset="-18"/>
                <a:ea typeface="+mn-ea"/>
                <a:cs typeface="+mn-cs"/>
              </a:rPr>
              <a:t>Vége!</a:t>
            </a:r>
          </a:p>
        </p:txBody>
      </p:sp>
    </p:spTree>
    <p:extLst>
      <p:ext uri="{BB962C8B-B14F-4D97-AF65-F5344CB8AC3E}">
        <p14:creationId xmlns:p14="http://schemas.microsoft.com/office/powerpoint/2010/main" val="350845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2158B579-D3B4-D245-15A2-32CDC0CFD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966136"/>
            <a:ext cx="6934200" cy="5715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C0E4C1C9-47F5-A2B4-FDAE-A3C0226E6AAA}"/>
              </a:ext>
            </a:extLst>
          </p:cNvPr>
          <p:cNvSpPr txBox="1"/>
          <p:nvPr/>
        </p:nvSpPr>
        <p:spPr>
          <a:xfrm>
            <a:off x="322447" y="93921"/>
            <a:ext cx="8446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Pinckney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Marcius-Simons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, The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Child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Canova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Oroszlánt modellez a vajból, c. 1885, Chrysler Museum of Art, Norfolk, VA; legendás jelenet Antonio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Canova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szobrász (1757-1822) gyermekkorából.</a:t>
            </a:r>
          </a:p>
        </p:txBody>
      </p:sp>
    </p:spTree>
    <p:extLst>
      <p:ext uri="{BB962C8B-B14F-4D97-AF65-F5344CB8AC3E}">
        <p14:creationId xmlns:p14="http://schemas.microsoft.com/office/powerpoint/2010/main" val="40730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6F857E95-DFFD-92CE-EFD4-2D8636D24F30}"/>
              </a:ext>
            </a:extLst>
          </p:cNvPr>
          <p:cNvSpPr txBox="1"/>
          <p:nvPr/>
        </p:nvSpPr>
        <p:spPr>
          <a:xfrm>
            <a:off x="142874" y="220664"/>
            <a:ext cx="8784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Mária Krisztina főhercegnő üres síremléke (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kenotáfiuma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) a bécsi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Augustinerkirchében</a:t>
            </a:r>
            <a:endParaRPr lang="hu-H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xmlns="" id="{A9488952-C166-6EAE-3EB3-A4327887C5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829" y="895871"/>
            <a:ext cx="5859472" cy="5955597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xmlns="" id="{8E6A0CF6-0CD3-5C17-3ED4-237105FBA0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55" y="782153"/>
            <a:ext cx="4017438" cy="5997664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85ADB742-7D83-91C5-6B1A-3F55AA7C1B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136" y="759860"/>
            <a:ext cx="3405908" cy="6062732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21450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9000">
        <p15:prstTrans prst="peelOff"/>
      </p:transition>
    </mc:Choice>
    <mc:Fallback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85764582-674C-756E-CE5B-30353F6341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199" y="153417"/>
            <a:ext cx="4909881" cy="655116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F17E7E1B-EDB3-18B7-B3F3-F366C84126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20" y="1092242"/>
            <a:ext cx="3865199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3F732DB-9DF7-6262-6F68-09D7D4B9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20" y="862900"/>
            <a:ext cx="3895980" cy="577853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4A2C879-3060-5157-C7AE-540ECAB626AF}"/>
              </a:ext>
            </a:extLst>
          </p:cNvPr>
          <p:cNvSpPr txBox="1"/>
          <p:nvPr/>
        </p:nvSpPr>
        <p:spPr>
          <a:xfrm>
            <a:off x="173257" y="216569"/>
            <a:ext cx="3619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XIII. Kelemen pápa sírja a Vatikánban, kb. 1790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93B32031-CE1A-3E3B-6F8B-D36D175EA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444" y="871806"/>
            <a:ext cx="3810000" cy="581977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9664869F-CC2F-2D83-4011-32353F08D2B9}"/>
              </a:ext>
            </a:extLst>
          </p:cNvPr>
          <p:cNvSpPr txBox="1"/>
          <p:nvPr/>
        </p:nvSpPr>
        <p:spPr>
          <a:xfrm>
            <a:off x="4817444" y="21656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XIV Kelemen pápa sírja</a:t>
            </a:r>
          </a:p>
        </p:txBody>
      </p:sp>
    </p:spTree>
    <p:extLst>
      <p:ext uri="{BB962C8B-B14F-4D97-AF65-F5344CB8AC3E}">
        <p14:creationId xmlns:p14="http://schemas.microsoft.com/office/powerpoint/2010/main" val="2384947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0000">
        <p15:prstTrans prst="crush"/>
      </p:transition>
    </mc:Choice>
    <mc:Fallback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DBFB274F-64A8-7C3D-B1E6-BE9F6C5CF0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5769" y="678513"/>
            <a:ext cx="3465095" cy="6140425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B41F66BF-64CA-6FF5-9B3B-A68B1B8EF9F2}"/>
              </a:ext>
            </a:extLst>
          </p:cNvPr>
          <p:cNvSpPr txBox="1"/>
          <p:nvPr/>
        </p:nvSpPr>
        <p:spPr>
          <a:xfrm>
            <a:off x="5005137" y="3609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Orange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Nassau Vilmos herceg temetési emlékműve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4F7D5CB9-868A-3D72-37BE-148C0DF479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8" y="678513"/>
            <a:ext cx="3671405" cy="614042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8FB160FA-FA29-B956-B9FF-C84499197F57}"/>
              </a:ext>
            </a:extLst>
          </p:cNvPr>
          <p:cNvSpPr txBox="1"/>
          <p:nvPr/>
        </p:nvSpPr>
        <p:spPr>
          <a:xfrm>
            <a:off x="632529" y="174594"/>
            <a:ext cx="3671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Self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portrait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by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 Antonio </a:t>
            </a:r>
            <a:r>
              <a:rPr lang="hu-HU" dirty="0" err="1">
                <a:solidFill>
                  <a:prstClr val="black"/>
                </a:solidFill>
                <a:latin typeface="Calibri" panose="020F0502020204030204"/>
              </a:rPr>
              <a:t>Canova</a:t>
            </a:r>
            <a:endParaRPr lang="hu-H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331650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1F1CAB3-6447-7518-44A3-4E2B47D1EF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6" y="1160398"/>
            <a:ext cx="3927784" cy="569760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E0F19388-D485-26CB-26B0-4B80B2046790}"/>
              </a:ext>
            </a:extLst>
          </p:cNvPr>
          <p:cNvSpPr txBox="1"/>
          <p:nvPr/>
        </p:nvSpPr>
        <p:spPr>
          <a:xfrm>
            <a:off x="419563" y="47559"/>
            <a:ext cx="48940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Perseus with the Head of Medusa</a:t>
            </a:r>
          </a:p>
          <a:p>
            <a:pPr defTabSz="457200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1804-06</a:t>
            </a:r>
            <a:r>
              <a:rPr lang="hu-HU" dirty="0">
                <a:solidFill>
                  <a:prstClr val="white"/>
                </a:solidFill>
                <a:latin typeface="Calibri" panose="020F0502020204030204"/>
              </a:rPr>
              <a:t> – Antonio </a:t>
            </a:r>
            <a:r>
              <a:rPr lang="hu-HU" dirty="0" err="1">
                <a:solidFill>
                  <a:prstClr val="white"/>
                </a:solidFill>
                <a:latin typeface="Calibri" panose="020F0502020204030204"/>
              </a:rPr>
              <a:t>Canova</a:t>
            </a:r>
            <a:r>
              <a:rPr lang="hu-HU" dirty="0">
                <a:solidFill>
                  <a:prstClr val="white"/>
                </a:solidFill>
                <a:latin typeface="Calibri" panose="020F0502020204030204"/>
              </a:rPr>
              <a:t>,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Marble, height 242 cm</a:t>
            </a:r>
          </a:p>
          <a:p>
            <a:pPr defTabSz="457200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Metropolitan Museum of Art, New York</a:t>
            </a:r>
            <a:endParaRPr lang="hu-HU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A3657C3-8C1C-8F5F-583B-64D68FDAF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7581" y="133342"/>
            <a:ext cx="3276810" cy="316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30169E5A-3077-F47E-0CAB-885664E78D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647" y="3382799"/>
            <a:ext cx="3137335" cy="347520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C37E9DB2-1E0C-A467-46FA-C509AC5897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663" y="1066987"/>
            <a:ext cx="4244511" cy="565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8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9000">
        <p:checker/>
      </p:transition>
    </mc:Choice>
    <mc:Fallback xmlns="">
      <p:transition spd="slow" advClick="0" advTm="19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415</Words>
  <Application>Microsoft Office PowerPoint</Application>
  <PresentationFormat>Diavetítés a képernyőre (4:3 oldalarány)</PresentationFormat>
  <Paragraphs>49</Paragraphs>
  <Slides>37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4</vt:i4>
      </vt:variant>
      <vt:variant>
        <vt:lpstr>Diacímek</vt:lpstr>
      </vt:variant>
      <vt:variant>
        <vt:i4>37</vt:i4>
      </vt:variant>
    </vt:vector>
  </HeadingPairs>
  <TitlesOfParts>
    <vt:vector size="41" baseType="lpstr">
      <vt:lpstr>Office-téma</vt:lpstr>
      <vt:lpstr>1_Office-téma</vt:lpstr>
      <vt:lpstr>2_Office-téma</vt:lpstr>
      <vt:lpstr>3_Office-téma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O365 felhasználó</dc:creator>
  <cp:lastModifiedBy>Judit</cp:lastModifiedBy>
  <cp:revision>13</cp:revision>
  <dcterms:created xsi:type="dcterms:W3CDTF">2023-10-17T22:08:58Z</dcterms:created>
  <dcterms:modified xsi:type="dcterms:W3CDTF">2024-11-09T10:33:40Z</dcterms:modified>
</cp:coreProperties>
</file>