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2" r:id="rId3"/>
    <p:sldId id="263" r:id="rId4"/>
    <p:sldId id="264" r:id="rId5"/>
    <p:sldId id="265" r:id="rId6"/>
    <p:sldId id="266" r:id="rId7"/>
    <p:sldId id="268" r:id="rId8"/>
    <p:sldId id="269" r:id="rId9"/>
    <p:sldId id="270" r:id="rId10"/>
    <p:sldId id="271" r:id="rId11"/>
    <p:sldId id="273" r:id="rId12"/>
    <p:sldId id="274" r:id="rId13"/>
    <p:sldId id="275" r:id="rId14"/>
    <p:sldId id="277" r:id="rId15"/>
    <p:sldId id="278" r:id="rId16"/>
    <p:sldId id="297" r:id="rId17"/>
    <p:sldId id="299" r:id="rId18"/>
    <p:sldId id="300" r:id="rId19"/>
    <p:sldId id="303" r:id="rId20"/>
    <p:sldId id="304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8" r:id="rId29"/>
    <p:sldId id="286" r:id="rId30"/>
    <p:sldId id="289" r:id="rId31"/>
    <p:sldId id="290" r:id="rId32"/>
    <p:sldId id="291" r:id="rId33"/>
    <p:sldId id="292" r:id="rId34"/>
    <p:sldId id="293" r:id="rId35"/>
    <p:sldId id="295" r:id="rId36"/>
    <p:sldId id="305" r:id="rId37"/>
    <p:sldId id="306" r:id="rId38"/>
    <p:sldId id="308" r:id="rId39"/>
    <p:sldId id="309" r:id="rId4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54" d="100"/>
          <a:sy n="54" d="100"/>
        </p:scale>
        <p:origin x="-600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E6E02-1CD2-4A28-9741-ABCEC63ABA5F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C6B39-6EC9-40EC-8145-E467AAD2F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308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A7EEB-7252-4E7E-B819-8FB0D26C1E49}" type="slidenum">
              <a:rPr lang="hu-HU" smtClean="0"/>
              <a:pPr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444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23EB-209C-4827-8F4B-72BC4781631B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63CE-5CDC-4A20-A2F5-92940892E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0944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23EB-209C-4827-8F4B-72BC4781631B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63CE-5CDC-4A20-A2F5-92940892E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304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23EB-209C-4827-8F4B-72BC4781631B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63CE-5CDC-4A20-A2F5-92940892E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1645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23EB-209C-4827-8F4B-72BC4781631B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63CE-5CDC-4A20-A2F5-92940892E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85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23EB-209C-4827-8F4B-72BC4781631B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63CE-5CDC-4A20-A2F5-92940892E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799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23EB-209C-4827-8F4B-72BC4781631B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63CE-5CDC-4A20-A2F5-92940892E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871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23EB-209C-4827-8F4B-72BC4781631B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63CE-5CDC-4A20-A2F5-92940892E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2576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23EB-209C-4827-8F4B-72BC4781631B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63CE-5CDC-4A20-A2F5-92940892E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942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23EB-209C-4827-8F4B-72BC4781631B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63CE-5CDC-4A20-A2F5-92940892E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02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23EB-209C-4827-8F4B-72BC4781631B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63CE-5CDC-4A20-A2F5-92940892E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443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23EB-209C-4827-8F4B-72BC4781631B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63CE-5CDC-4A20-A2F5-92940892E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979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C23EB-209C-4827-8F4B-72BC4781631B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263CE-5CDC-4A20-A2F5-92940892E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575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Két festő, </a:t>
            </a:r>
            <a:r>
              <a:rPr lang="hu-HU" smtClean="0"/>
              <a:t>aki meghaladta a klasszicizmust</a:t>
            </a:r>
            <a:r>
              <a:rPr lang="hu-HU" dirty="0" smtClean="0"/>
              <a:t>…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76095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ED24556-F70C-02E2-6A0C-B1DF264CB4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130324"/>
            <a:ext cx="6810170" cy="659735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94499280-BEF0-8B31-4153-B552B9F4028A}"/>
              </a:ext>
            </a:extLst>
          </p:cNvPr>
          <p:cNvSpPr txBox="1"/>
          <p:nvPr/>
        </p:nvSpPr>
        <p:spPr>
          <a:xfrm>
            <a:off x="1524000" y="404665"/>
            <a:ext cx="2195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Szappanbuborékok 1733-34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61 x 63,2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Metropolitan Museum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225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5397EADB-4544-4E72-A9DA-05D8C07FB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76250"/>
            <a:ext cx="7620000" cy="59055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78CD5E1E-3CD9-5479-28F3-B31B7639F57A}"/>
              </a:ext>
            </a:extLst>
          </p:cNvPr>
          <p:cNvSpPr txBox="1"/>
          <p:nvPr/>
        </p:nvSpPr>
        <p:spPr>
          <a:xfrm>
            <a:off x="2783632" y="620689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u-HU" dirty="0">
                <a:solidFill>
                  <a:srgbClr val="F2F2F2"/>
                </a:solidFill>
                <a:latin typeface="Georgia" panose="02040502050405020303" pitchFamily="18" charset="0"/>
              </a:rPr>
              <a:t>Kosár szilvával (máshol: Ringlók) </a:t>
            </a:r>
            <a:r>
              <a:rPr lang="en-US" dirty="0">
                <a:solidFill>
                  <a:srgbClr val="F2F2F2"/>
                </a:solidFill>
                <a:latin typeface="Georgia" panose="02040502050405020303" pitchFamily="18" charset="0"/>
              </a:rPr>
              <a:t>1765, </a:t>
            </a:r>
            <a:endParaRPr lang="hu-HU" dirty="0">
              <a:solidFill>
                <a:srgbClr val="F2F2F2"/>
              </a:solidFill>
              <a:latin typeface="Georgia" panose="02040502050405020303" pitchFamily="18" charset="0"/>
            </a:endParaRPr>
          </a:p>
          <a:p>
            <a:pPr algn="ctr" rtl="0"/>
            <a:r>
              <a:rPr lang="hu-HU" dirty="0">
                <a:solidFill>
                  <a:srgbClr val="F2F2F2"/>
                </a:solidFill>
                <a:latin typeface="Georgia" panose="02040502050405020303" pitchFamily="18" charset="0"/>
              </a:rPr>
              <a:t>olaj, vászon</a:t>
            </a:r>
            <a:r>
              <a:rPr lang="en-US" dirty="0">
                <a:solidFill>
                  <a:srgbClr val="F2F2F2"/>
                </a:solidFill>
                <a:latin typeface="Georgia" panose="02040502050405020303" pitchFamily="18" charset="0"/>
              </a:rPr>
              <a:t>, 3</a:t>
            </a:r>
            <a:r>
              <a:rPr lang="hu-HU" dirty="0">
                <a:solidFill>
                  <a:srgbClr val="F2F2F2"/>
                </a:solidFill>
                <a:latin typeface="Georgia" panose="02040502050405020303" pitchFamily="18" charset="0"/>
              </a:rPr>
              <a:t>5</a:t>
            </a:r>
            <a:r>
              <a:rPr lang="en-US" dirty="0">
                <a:solidFill>
                  <a:srgbClr val="F2F2F2"/>
                </a:solidFill>
                <a:latin typeface="Georgia" panose="02040502050405020303" pitchFamily="18" charset="0"/>
              </a:rPr>
              <a:t> x 4</a:t>
            </a:r>
            <a:r>
              <a:rPr lang="hu-HU" dirty="0">
                <a:solidFill>
                  <a:srgbClr val="F2F2F2"/>
                </a:solidFill>
                <a:latin typeface="Georgia" panose="02040502050405020303" pitchFamily="18" charset="0"/>
              </a:rPr>
              <a:t>0</a:t>
            </a:r>
            <a:r>
              <a:rPr lang="en-US" dirty="0">
                <a:solidFill>
                  <a:srgbClr val="F2F2F2"/>
                </a:solidFill>
                <a:latin typeface="Georgia" panose="02040502050405020303" pitchFamily="18" charset="0"/>
              </a:rPr>
              <a:t> cm., Chrysler Museum of Art</a:t>
            </a:r>
            <a:r>
              <a:rPr lang="hu-HU" dirty="0">
                <a:solidFill>
                  <a:srgbClr val="F2F2F2"/>
                </a:solidFill>
                <a:latin typeface="Georgia" panose="02040502050405020303" pitchFamily="18" charset="0"/>
              </a:rPr>
              <a:t> (magángy.?)</a:t>
            </a:r>
          </a:p>
        </p:txBody>
      </p:sp>
    </p:spTree>
    <p:extLst>
      <p:ext uri="{BB962C8B-B14F-4D97-AF65-F5344CB8AC3E}">
        <p14:creationId xmlns:p14="http://schemas.microsoft.com/office/powerpoint/2010/main" val="29507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xmlns="" id="{15046E18-09C4-2333-F98C-76A911B910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665" y="2492896"/>
            <a:ext cx="4093898" cy="355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A7F18E45-7704-7523-E6C4-CF6EEB618213}"/>
              </a:ext>
            </a:extLst>
          </p:cNvPr>
          <p:cNvSpPr txBox="1"/>
          <p:nvPr/>
        </p:nvSpPr>
        <p:spPr>
          <a:xfrm>
            <a:off x="6734543" y="794360"/>
            <a:ext cx="3709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>
                <a:latin typeface="Georgia" panose="02040502050405020303" pitchFamily="18" charset="0"/>
              </a:rPr>
              <a:t>Edouard</a:t>
            </a:r>
            <a:r>
              <a:rPr lang="hu-HU" sz="1600" dirty="0">
                <a:latin typeface="Georgia" panose="02040502050405020303" pitchFamily="18" charset="0"/>
              </a:rPr>
              <a:t> Manet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Gyümölcskosár 1864.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olaj , vászon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37,8 x 44,4 cm.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Szépművészeti Múzeum,  Boston, Egyesült Államok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BD9586BE-CE4A-A3DA-EF07-2E6D3C02E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404665"/>
            <a:ext cx="3238500" cy="2428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BBCD92BD-31E4-3E6F-07ED-07DE307EF2C7}"/>
              </a:ext>
            </a:extLst>
          </p:cNvPr>
          <p:cNvSpPr txBox="1"/>
          <p:nvPr/>
        </p:nvSpPr>
        <p:spPr>
          <a:xfrm>
            <a:off x="1991544" y="3140968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Georgia" panose="02040502050405020303" pitchFamily="18" charset="0"/>
              </a:rPr>
              <a:t>Cezanne</a:t>
            </a:r>
            <a:r>
              <a:rPr lang="hu-HU" dirty="0">
                <a:latin typeface="Georgia" panose="02040502050405020303" pitchFamily="18" charset="0"/>
              </a:rPr>
              <a:t>:  Csendélet almával és egy pohár borral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1877-79.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26,7 x 32,7 cm.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Philadelphia </a:t>
            </a:r>
            <a:r>
              <a:rPr lang="hu-HU" dirty="0" err="1">
                <a:latin typeface="Georgia" panose="02040502050405020303" pitchFamily="18" charset="0"/>
              </a:rPr>
              <a:t>Muzeum</a:t>
            </a:r>
            <a:r>
              <a:rPr lang="hu-HU" dirty="0">
                <a:latin typeface="Georgia" panose="02040502050405020303" pitchFamily="18" charset="0"/>
              </a:rPr>
              <a:t> of Art</a:t>
            </a:r>
          </a:p>
        </p:txBody>
      </p:sp>
    </p:spTree>
    <p:extLst>
      <p:ext uri="{BB962C8B-B14F-4D97-AF65-F5344CB8AC3E}">
        <p14:creationId xmlns:p14="http://schemas.microsoft.com/office/powerpoint/2010/main" val="31747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5DFBACB-13EA-1088-6264-45B06BF7A5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612" y="74071"/>
            <a:ext cx="8688777" cy="670985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D612D98E-3480-2374-2657-D705A5358517}"/>
              </a:ext>
            </a:extLst>
          </p:cNvPr>
          <p:cNvSpPr txBox="1"/>
          <p:nvPr/>
        </p:nvSpPr>
        <p:spPr>
          <a:xfrm>
            <a:off x="1759634" y="6135311"/>
            <a:ext cx="86807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dirty="0">
                <a:solidFill>
                  <a:schemeClr val="bg1"/>
                </a:solidFill>
                <a:latin typeface="Georgia" panose="02040502050405020303" pitchFamily="18" charset="0"/>
              </a:rPr>
              <a:t>A művészetek tulajdonságai és a nekik juttatott jutalmak 1766. olaj, vászon, 113 x 144 cm. </a:t>
            </a:r>
          </a:p>
          <a:p>
            <a:pPr algn="ctr"/>
            <a:r>
              <a:rPr lang="hu-HU" sz="1600" dirty="0" err="1">
                <a:solidFill>
                  <a:schemeClr val="bg1"/>
                </a:solidFill>
                <a:latin typeface="Georgia" panose="02040502050405020303" pitchFamily="18" charset="0"/>
              </a:rPr>
              <a:t>Minneapolisi</a:t>
            </a:r>
            <a:r>
              <a:rPr lang="hu-HU" sz="1600" dirty="0">
                <a:solidFill>
                  <a:schemeClr val="bg1"/>
                </a:solidFill>
                <a:latin typeface="Georgia" panose="02040502050405020303" pitchFamily="18" charset="0"/>
              </a:rPr>
              <a:t> Művészeti Intézet</a:t>
            </a:r>
          </a:p>
        </p:txBody>
      </p:sp>
    </p:spTree>
    <p:extLst>
      <p:ext uri="{BB962C8B-B14F-4D97-AF65-F5344CB8AC3E}">
        <p14:creationId xmlns:p14="http://schemas.microsoft.com/office/powerpoint/2010/main" val="29573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11D3286-9262-2244-931E-E746E8D68E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749" y="105686"/>
            <a:ext cx="2275822" cy="299695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F87F404C-2014-840F-936D-0F108AFA05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2" y="105686"/>
            <a:ext cx="2726162" cy="3429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3C178B54-5548-098E-5AB1-937ED38E34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264" y="764705"/>
            <a:ext cx="3477599" cy="428360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A3007C8B-9DE2-1A08-0A99-4059D6D49B2F}"/>
              </a:ext>
            </a:extLst>
          </p:cNvPr>
          <p:cNvSpPr txBox="1"/>
          <p:nvPr/>
        </p:nvSpPr>
        <p:spPr>
          <a:xfrm>
            <a:off x="2622677" y="3350020"/>
            <a:ext cx="95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1771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296FC75E-70A6-DD3A-3352-8FD6EE223DF7}"/>
              </a:ext>
            </a:extLst>
          </p:cNvPr>
          <p:cNvSpPr txBox="1"/>
          <p:nvPr/>
        </p:nvSpPr>
        <p:spPr>
          <a:xfrm>
            <a:off x="5591944" y="508082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1775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C994449E-25CC-D053-32C6-CDA8703EE9FE}"/>
              </a:ext>
            </a:extLst>
          </p:cNvPr>
          <p:cNvSpPr txBox="1"/>
          <p:nvPr/>
        </p:nvSpPr>
        <p:spPr>
          <a:xfrm>
            <a:off x="8760296" y="36650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1779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DD2FA2FA-2778-280D-8823-E298B301F8E5}"/>
              </a:ext>
            </a:extLst>
          </p:cNvPr>
          <p:cNvSpPr txBox="1"/>
          <p:nvPr/>
        </p:nvSpPr>
        <p:spPr>
          <a:xfrm>
            <a:off x="1713654" y="3665056"/>
            <a:ext cx="2016224" cy="3046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600" i="1" dirty="0">
                <a:latin typeface="Georgia" panose="02040502050405020303" pitchFamily="18" charset="0"/>
              </a:rPr>
              <a:t>-,,…fáradt szemei, tompa pupillákkal; …úgy néznek ki, mintha sokat láttak volna, sokat nevettek, sokat szerettek volna, és gyengéden, kérkedően mondanák: "Igen, öreg vagyok!" </a:t>
            </a:r>
          </a:p>
          <a:p>
            <a:pPr algn="r"/>
            <a:r>
              <a:rPr lang="hu-HU" sz="1200" i="1" dirty="0">
                <a:latin typeface="Georgia" panose="02040502050405020303" pitchFamily="18" charset="0"/>
              </a:rPr>
              <a:t>(Marcel Proust)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67765863-59AD-3719-B3A6-8F48BDD825C5}"/>
              </a:ext>
            </a:extLst>
          </p:cNvPr>
          <p:cNvSpPr txBox="1"/>
          <p:nvPr/>
        </p:nvSpPr>
        <p:spPr>
          <a:xfrm>
            <a:off x="5015880" y="5475792"/>
            <a:ext cx="2016224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i="1" dirty="0">
                <a:latin typeface="Georgia" panose="02040502050405020303" pitchFamily="18" charset="0"/>
              </a:rPr>
              <a:t>„…Ő egy ügyes fickó, ez a festő…</a:t>
            </a:r>
          </a:p>
          <a:p>
            <a:pPr algn="r"/>
            <a:r>
              <a:rPr lang="hu-HU" sz="1200" i="1" dirty="0">
                <a:latin typeface="Georgia" panose="02040502050405020303" pitchFamily="18" charset="0"/>
              </a:rPr>
              <a:t>(</a:t>
            </a:r>
            <a:r>
              <a:rPr lang="hu-HU" sz="1200" i="1" dirty="0" err="1">
                <a:latin typeface="Georgia" panose="02040502050405020303" pitchFamily="18" charset="0"/>
              </a:rPr>
              <a:t>Cezanne</a:t>
            </a:r>
            <a:r>
              <a:rPr lang="hu-HU" sz="1200" i="1" dirty="0">
                <a:latin typeface="Georgia" panose="02040502050405020303" pitchFamily="18" charset="0"/>
              </a:rPr>
              <a:t> 1904)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xmlns="" id="{FBECDE79-1F6B-703B-812F-8CAF357D2FBD}"/>
              </a:ext>
            </a:extLst>
          </p:cNvPr>
          <p:cNvSpPr txBox="1"/>
          <p:nvPr/>
        </p:nvSpPr>
        <p:spPr>
          <a:xfrm>
            <a:off x="8256406" y="4581128"/>
            <a:ext cx="229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Az utolsó önarckép</a:t>
            </a:r>
          </a:p>
        </p:txBody>
      </p:sp>
    </p:spTree>
    <p:extLst>
      <p:ext uri="{BB962C8B-B14F-4D97-AF65-F5344CB8AC3E}">
        <p14:creationId xmlns:p14="http://schemas.microsoft.com/office/powerpoint/2010/main" val="31052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59E1DF5D-ECDD-D576-0EC3-81BA19A928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5903"/>
            <a:ext cx="9144000" cy="67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7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 descr="Lehet, hogy egy műalkotás erről: 1 szemé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00" y="1"/>
            <a:ext cx="5297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689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24000" y="870158"/>
            <a:ext cx="3553650" cy="255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fr-FR" sz="2400" b="1" u="sng" dirty="0"/>
              <a:t>Jean Auguste Dominique Ingres </a:t>
            </a:r>
            <a:endParaRPr lang="hu-HU" sz="2400" b="1" u="sng" dirty="0"/>
          </a:p>
          <a:p>
            <a:pPr algn="ctr">
              <a:lnSpc>
                <a:spcPts val="2400"/>
              </a:lnSpc>
            </a:pPr>
            <a:r>
              <a:rPr lang="fr-FR" sz="2400" b="1" dirty="0"/>
              <a:t> Self-Portrait</a:t>
            </a:r>
            <a:r>
              <a:rPr lang="hu-HU" sz="2400" b="1" dirty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/>
              <a:t>1858</a:t>
            </a:r>
          </a:p>
          <a:p>
            <a:pPr algn="ctr">
              <a:lnSpc>
                <a:spcPts val="2400"/>
              </a:lnSpc>
            </a:pPr>
            <a:r>
              <a:rPr lang="it-IT" sz="2400" dirty="0"/>
              <a:t> </a:t>
            </a:r>
            <a:r>
              <a:rPr lang="hu-HU" sz="2400" dirty="0" err="1"/>
              <a:t>oil</a:t>
            </a:r>
            <a:r>
              <a:rPr lang="hu-HU" sz="2400" dirty="0"/>
              <a:t> </a:t>
            </a:r>
            <a:r>
              <a:rPr lang="hu-HU" sz="2400" dirty="0" err="1"/>
              <a:t>on</a:t>
            </a:r>
            <a:r>
              <a:rPr lang="hu-HU" sz="2400" dirty="0"/>
              <a:t> </a:t>
            </a:r>
            <a:r>
              <a:rPr lang="hu-HU" sz="2400" dirty="0" err="1"/>
              <a:t>canvas</a:t>
            </a:r>
            <a:r>
              <a:rPr lang="hu-HU" sz="2400" dirty="0"/>
              <a:t> </a:t>
            </a:r>
          </a:p>
          <a:p>
            <a:pPr algn="ctr">
              <a:lnSpc>
                <a:spcPts val="2400"/>
              </a:lnSpc>
            </a:pPr>
            <a:r>
              <a:rPr lang="de-DE" sz="2400" dirty="0"/>
              <a:t>62 </a:t>
            </a:r>
            <a:r>
              <a:rPr lang="hu-HU" sz="2400" dirty="0"/>
              <a:t>x </a:t>
            </a:r>
            <a:r>
              <a:rPr lang="de-DE" sz="2400" dirty="0"/>
              <a:t>51 cm</a:t>
            </a:r>
            <a:r>
              <a:rPr lang="it-IT" sz="2400" dirty="0"/>
              <a:t> </a:t>
            </a:r>
            <a:endParaRPr lang="hu-HU" sz="2400" dirty="0"/>
          </a:p>
          <a:p>
            <a:pPr algn="ctr">
              <a:lnSpc>
                <a:spcPts val="2400"/>
              </a:lnSpc>
            </a:pPr>
            <a:r>
              <a:rPr lang="it-IT" sz="2400" dirty="0"/>
              <a:t>Uffizi gallery, Florence (Galleria degli Uffizi)</a:t>
            </a:r>
            <a:endParaRPr lang="hu-HU" sz="2400" dirty="0"/>
          </a:p>
        </p:txBody>
      </p:sp>
      <p:pic>
        <p:nvPicPr>
          <p:cNvPr id="88066" name="Picture 2" descr="Self-Portrait. Jean Auguste Dominique Ingre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87889" y="0"/>
            <a:ext cx="5580112" cy="6889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226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medny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0"/>
            <a:ext cx="482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6743700" y="1"/>
            <a:ext cx="39243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/>
              <a:t>Öregember</a:t>
            </a:r>
            <a:r>
              <a:rPr lang="hu-HU" altLang="hu-HU"/>
              <a:t/>
            </a:r>
            <a:br>
              <a:rPr lang="hu-HU" altLang="hu-HU"/>
            </a:br>
            <a:r>
              <a:rPr lang="hu-HU" altLang="hu-HU"/>
              <a:t>1896-97</a:t>
            </a:r>
            <a:br>
              <a:rPr lang="hu-HU" altLang="hu-HU"/>
            </a:br>
            <a:r>
              <a:rPr lang="hu-HU" altLang="hu-HU"/>
              <a:t>Olaj, vászon, 100 x 70,5 cm</a:t>
            </a:r>
            <a:br>
              <a:rPr lang="hu-HU" altLang="hu-HU"/>
            </a:br>
            <a:r>
              <a:rPr lang="hu-HU" altLang="hu-HU"/>
              <a:t>Magántulajdon </a:t>
            </a:r>
          </a:p>
        </p:txBody>
      </p:sp>
    </p:spTree>
    <p:extLst>
      <p:ext uri="{BB962C8B-B14F-4D97-AF65-F5344CB8AC3E}">
        <p14:creationId xmlns:p14="http://schemas.microsoft.com/office/powerpoint/2010/main" val="169352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9/9d/Eugene_delacro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464"/>
            <a:ext cx="5148263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7032626" y="4797425"/>
            <a:ext cx="34194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cap="small" dirty="0"/>
              <a:t> </a:t>
            </a:r>
            <a:r>
              <a:rPr lang="hu-HU" cap="small" dirty="0" err="1"/>
              <a:t>Eugéne</a:t>
            </a:r>
            <a:r>
              <a:rPr lang="hu-HU" cap="small" dirty="0"/>
              <a:t> </a:t>
            </a:r>
            <a:r>
              <a:rPr lang="hu-HU" b="1" cap="small" dirty="0"/>
              <a:t>Delacroix </a:t>
            </a:r>
          </a:p>
          <a:p>
            <a:pPr>
              <a:defRPr/>
            </a:pPr>
            <a:r>
              <a:rPr lang="hu-HU" dirty="0"/>
              <a:t> 1798–1863</a:t>
            </a:r>
          </a:p>
          <a:p>
            <a:pPr>
              <a:defRPr/>
            </a:pPr>
            <a:r>
              <a:rPr lang="hu-HU" dirty="0"/>
              <a:t>A francia romantika festészetének legnagyobb alakja</a:t>
            </a:r>
          </a:p>
        </p:txBody>
      </p:sp>
      <p:pic>
        <p:nvPicPr>
          <p:cNvPr id="4" name="Picture 2" descr="http://upload.wikimedia.org/wikipedia/commons/9/9d/Eugene_delacro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69864"/>
            <a:ext cx="5148263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871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6619556-FA30-748D-301C-6711D97C5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0" y="1414463"/>
            <a:ext cx="5372100" cy="40290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51584" y="5805264"/>
            <a:ext cx="6981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Jungné Tóth Katalin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gyűjtése és előadása nyomán 2023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szary János (festő) – Wikipé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932" y="-19727"/>
            <a:ext cx="4551187" cy="687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975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703512" y="2420888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800" b="1" dirty="0" smtClean="0">
                <a:latin typeface="Algerian" pitchFamily="82" charset="0"/>
              </a:rPr>
              <a:t>INGRES </a:t>
            </a:r>
            <a:endParaRPr lang="hu-HU" sz="4800" b="1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24000" y="1268761"/>
            <a:ext cx="3275856" cy="255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r>
              <a:rPr lang="hu-HU" sz="2400" b="1" u="sng" dirty="0"/>
              <a:t>Jean </a:t>
            </a:r>
            <a:r>
              <a:rPr lang="hu-HU" sz="2400" b="1" u="sng" dirty="0" err="1"/>
              <a:t>Auguste</a:t>
            </a:r>
            <a:r>
              <a:rPr lang="hu-HU" sz="2400" b="1" u="sng" dirty="0"/>
              <a:t> </a:t>
            </a:r>
            <a:r>
              <a:rPr lang="hu-HU" sz="2400" b="1" u="sng" dirty="0" err="1"/>
              <a:t>Dominique</a:t>
            </a:r>
            <a:r>
              <a:rPr lang="hu-HU" sz="2400" b="1" u="sng" dirty="0"/>
              <a:t> </a:t>
            </a:r>
            <a:r>
              <a:rPr lang="hu-HU" sz="2400" b="1" u="sng" dirty="0" err="1"/>
              <a:t>Ingres</a:t>
            </a:r>
            <a:r>
              <a:rPr lang="hu-HU" sz="2400" b="1" u="sng" dirty="0"/>
              <a:t> 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 err="1"/>
              <a:t>Self-portrait</a:t>
            </a:r>
            <a:r>
              <a:rPr lang="hu-HU" sz="2400" b="1" u="sng" dirty="0"/>
              <a:t> </a:t>
            </a:r>
            <a:r>
              <a:rPr lang="hu-HU" sz="2400" dirty="0" err="1"/>
              <a:t>Aged</a:t>
            </a:r>
            <a:r>
              <a:rPr lang="hu-HU" sz="2400" dirty="0"/>
              <a:t> 24</a:t>
            </a:r>
          </a:p>
          <a:p>
            <a:pPr algn="ctr">
              <a:lnSpc>
                <a:spcPts val="2400"/>
              </a:lnSpc>
            </a:pPr>
            <a:r>
              <a:rPr lang="hu-HU" sz="2400" dirty="0"/>
              <a:t> 1804 </a:t>
            </a:r>
            <a:r>
              <a:rPr lang="de-DE" sz="2400" dirty="0"/>
              <a:t> </a:t>
            </a:r>
            <a:endParaRPr lang="hu-HU" sz="2400" dirty="0"/>
          </a:p>
          <a:p>
            <a:pPr algn="ctr">
              <a:lnSpc>
                <a:spcPts val="2400"/>
              </a:lnSpc>
            </a:pPr>
            <a:r>
              <a:rPr lang="hu-HU" sz="2400" dirty="0"/>
              <a:t> </a:t>
            </a:r>
            <a:r>
              <a:rPr lang="hu-HU" sz="2400" dirty="0" err="1"/>
              <a:t>Oil</a:t>
            </a:r>
            <a:r>
              <a:rPr lang="hu-HU" sz="2400" dirty="0"/>
              <a:t> </a:t>
            </a:r>
            <a:r>
              <a:rPr lang="hu-HU" sz="2400" dirty="0" err="1"/>
              <a:t>on</a:t>
            </a:r>
            <a:r>
              <a:rPr lang="hu-HU" sz="2400" dirty="0"/>
              <a:t> </a:t>
            </a:r>
            <a:r>
              <a:rPr lang="hu-HU" sz="2400" dirty="0" err="1"/>
              <a:t>canvas</a:t>
            </a:r>
            <a:r>
              <a:rPr lang="de-DE" sz="2400" dirty="0"/>
              <a:t> </a:t>
            </a:r>
            <a:r>
              <a:rPr lang="hu-HU" sz="2400" dirty="0"/>
              <a:t> </a:t>
            </a:r>
          </a:p>
          <a:p>
            <a:pPr algn="ctr">
              <a:lnSpc>
                <a:spcPts val="2400"/>
              </a:lnSpc>
            </a:pPr>
            <a:r>
              <a:rPr lang="de-DE" sz="2400" dirty="0"/>
              <a:t>770 </a:t>
            </a:r>
            <a:r>
              <a:rPr lang="hu-HU" sz="2400" dirty="0"/>
              <a:t> x </a:t>
            </a:r>
            <a:r>
              <a:rPr lang="de-DE" sz="2400" dirty="0"/>
              <a:t>610 mm</a:t>
            </a:r>
            <a:r>
              <a:rPr lang="hu-HU" sz="2400" dirty="0"/>
              <a:t> </a:t>
            </a:r>
          </a:p>
          <a:p>
            <a:pPr algn="ctr">
              <a:lnSpc>
                <a:spcPts val="2400"/>
              </a:lnSpc>
            </a:pPr>
            <a:r>
              <a:rPr lang="fr-FR" sz="2400" dirty="0"/>
              <a:t>Musée Condé</a:t>
            </a:r>
            <a:r>
              <a:rPr lang="hu-HU" sz="2400" dirty="0"/>
              <a:t>, </a:t>
            </a:r>
            <a:r>
              <a:rPr lang="hu-HU" sz="2400" b="1" dirty="0"/>
              <a:t> </a:t>
            </a:r>
            <a:r>
              <a:rPr lang="fr-FR" sz="2400" dirty="0"/>
              <a:t>Château de Chantilly</a:t>
            </a:r>
            <a:endParaRPr lang="hu-HU" sz="2400" dirty="0"/>
          </a:p>
        </p:txBody>
      </p:sp>
      <p:pic>
        <p:nvPicPr>
          <p:cNvPr id="1028" name="Picture 4" descr="https://upload.wikimedia.org/wikipedia/commons/thumb/f/f8/Jean-Auguste-Dominique_Ingres_-_Autoportrait_%C3%A0_vingt-quatre_ans_-_Google_Art_Project.jpg/1647px-Jean-Auguste-Dominique_Ingres_-_Autoportrait_%C3%A0_vingt-quatre_ans_-_Google_Art_Project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871864" y="0"/>
            <a:ext cx="551519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231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24000" y="870158"/>
            <a:ext cx="3553650" cy="255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fr-FR" sz="2400" b="1" u="sng" dirty="0"/>
              <a:t>Jean Auguste Dominique Ingres </a:t>
            </a:r>
            <a:endParaRPr lang="hu-HU" sz="2400" b="1" u="sng" dirty="0"/>
          </a:p>
          <a:p>
            <a:pPr algn="ctr">
              <a:lnSpc>
                <a:spcPts val="2400"/>
              </a:lnSpc>
            </a:pPr>
            <a:r>
              <a:rPr lang="fr-FR" sz="2400" b="1" dirty="0"/>
              <a:t> Self-Portrait</a:t>
            </a:r>
            <a:r>
              <a:rPr lang="hu-HU" sz="2400" b="1" dirty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/>
              <a:t>1858</a:t>
            </a:r>
          </a:p>
          <a:p>
            <a:pPr algn="ctr">
              <a:lnSpc>
                <a:spcPts val="2400"/>
              </a:lnSpc>
            </a:pPr>
            <a:r>
              <a:rPr lang="it-IT" sz="2400" dirty="0"/>
              <a:t> </a:t>
            </a:r>
            <a:r>
              <a:rPr lang="hu-HU" sz="2400" dirty="0" err="1"/>
              <a:t>oil</a:t>
            </a:r>
            <a:r>
              <a:rPr lang="hu-HU" sz="2400" dirty="0"/>
              <a:t> </a:t>
            </a:r>
            <a:r>
              <a:rPr lang="hu-HU" sz="2400" dirty="0" err="1"/>
              <a:t>on</a:t>
            </a:r>
            <a:r>
              <a:rPr lang="hu-HU" sz="2400" dirty="0"/>
              <a:t> </a:t>
            </a:r>
            <a:r>
              <a:rPr lang="hu-HU" sz="2400" dirty="0" err="1"/>
              <a:t>canvas</a:t>
            </a:r>
            <a:r>
              <a:rPr lang="hu-HU" sz="2400" dirty="0"/>
              <a:t> </a:t>
            </a:r>
          </a:p>
          <a:p>
            <a:pPr algn="ctr">
              <a:lnSpc>
                <a:spcPts val="2400"/>
              </a:lnSpc>
            </a:pPr>
            <a:r>
              <a:rPr lang="de-DE" sz="2400" dirty="0"/>
              <a:t>62 </a:t>
            </a:r>
            <a:r>
              <a:rPr lang="hu-HU" sz="2400" dirty="0"/>
              <a:t>x </a:t>
            </a:r>
            <a:r>
              <a:rPr lang="de-DE" sz="2400" dirty="0"/>
              <a:t>51 cm</a:t>
            </a:r>
            <a:r>
              <a:rPr lang="it-IT" sz="2400" dirty="0"/>
              <a:t> </a:t>
            </a:r>
            <a:endParaRPr lang="hu-HU" sz="2400" dirty="0"/>
          </a:p>
          <a:p>
            <a:pPr algn="ctr">
              <a:lnSpc>
                <a:spcPts val="2400"/>
              </a:lnSpc>
            </a:pPr>
            <a:r>
              <a:rPr lang="it-IT" sz="2400" dirty="0"/>
              <a:t>Uffizi gallery, Florence (Galleria degli Uffizi)</a:t>
            </a:r>
            <a:endParaRPr lang="hu-HU" sz="2400" dirty="0"/>
          </a:p>
        </p:txBody>
      </p:sp>
      <p:pic>
        <p:nvPicPr>
          <p:cNvPr id="88066" name="Picture 2" descr="Self-Portrait. Jean Auguste Dominique Ingre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87889" y="0"/>
            <a:ext cx="5580112" cy="6889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052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an-Auguste-Dominique Ingres Biography | Daily Dose of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43" y="0"/>
            <a:ext cx="54627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388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érosz apoteózisa | Jean Auguste Dominique Ing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455" y="35369"/>
            <a:ext cx="88773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743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ile:Jean-Auguste-Dominique INGRES - Tu Marcellus Eris - Musée des Augustins - RO 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1096" y="188640"/>
            <a:ext cx="6716905" cy="633670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524000" y="620688"/>
            <a:ext cx="2555776" cy="3789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/>
              <a:t>Jean </a:t>
            </a:r>
            <a:r>
              <a:rPr lang="hu-HU" sz="2400" b="1" u="sng" dirty="0" err="1"/>
              <a:t>Auguste</a:t>
            </a:r>
            <a:r>
              <a:rPr lang="hu-HU" sz="2400" b="1" u="sng" dirty="0"/>
              <a:t> </a:t>
            </a:r>
            <a:r>
              <a:rPr lang="hu-HU" sz="2400" b="1" u="sng" dirty="0" err="1"/>
              <a:t>Dominique</a:t>
            </a:r>
            <a:r>
              <a:rPr lang="hu-HU" sz="2400" b="1" u="sng" dirty="0"/>
              <a:t> </a:t>
            </a:r>
            <a:r>
              <a:rPr lang="hu-HU" sz="2400" b="1" u="sng" dirty="0" err="1"/>
              <a:t>Ingres</a:t>
            </a:r>
            <a:r>
              <a:rPr lang="fr-FR" sz="2400" b="1" u="sng" dirty="0"/>
              <a:t> </a:t>
            </a:r>
            <a:r>
              <a:rPr lang="hu-HU" sz="2400" b="1" u="sng" dirty="0"/>
              <a:t> </a:t>
            </a:r>
          </a:p>
          <a:p>
            <a:pPr algn="ctr">
              <a:lnSpc>
                <a:spcPts val="2400"/>
              </a:lnSpc>
            </a:pPr>
            <a:r>
              <a:rPr lang="en-US" sz="2400" b="1" dirty="0"/>
              <a:t>reading The </a:t>
            </a:r>
            <a:r>
              <a:rPr lang="en-US" sz="2400" b="1" dirty="0" err="1"/>
              <a:t>Aeneid</a:t>
            </a:r>
            <a:r>
              <a:rPr lang="en-US" sz="2400" b="1" dirty="0"/>
              <a:t> before Augustus, </a:t>
            </a:r>
            <a:r>
              <a:rPr lang="en-US" sz="2400" b="1" dirty="0" err="1"/>
              <a:t>Livia</a:t>
            </a:r>
            <a:r>
              <a:rPr lang="en-US" sz="2400" b="1" dirty="0"/>
              <a:t> and Octavia</a:t>
            </a:r>
            <a:r>
              <a:rPr lang="hu-HU" sz="2400" b="1" dirty="0"/>
              <a:t> </a:t>
            </a:r>
          </a:p>
          <a:p>
            <a:pPr algn="ctr">
              <a:lnSpc>
                <a:spcPts val="2400"/>
              </a:lnSpc>
            </a:pPr>
            <a:r>
              <a:rPr lang="en-US" sz="2400" dirty="0"/>
              <a:t>1811 after</a:t>
            </a:r>
            <a:r>
              <a:rPr lang="hu-HU" sz="2400" dirty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dirty="0" err="1"/>
              <a:t>Oil</a:t>
            </a:r>
            <a:r>
              <a:rPr lang="hu-HU" sz="2400" dirty="0"/>
              <a:t> </a:t>
            </a:r>
            <a:r>
              <a:rPr lang="hu-HU" sz="2400" dirty="0" err="1"/>
              <a:t>on</a:t>
            </a:r>
            <a:r>
              <a:rPr lang="hu-HU" sz="2400" dirty="0"/>
              <a:t> </a:t>
            </a:r>
            <a:r>
              <a:rPr lang="hu-HU" sz="2400" dirty="0" err="1"/>
              <a:t>canvas</a:t>
            </a:r>
            <a:r>
              <a:rPr lang="hu-HU" sz="2400" dirty="0"/>
              <a:t>  </a:t>
            </a:r>
          </a:p>
          <a:p>
            <a:pPr algn="ctr">
              <a:lnSpc>
                <a:spcPts val="2400"/>
              </a:lnSpc>
            </a:pPr>
            <a:r>
              <a:rPr lang="de-DE" sz="2400" dirty="0"/>
              <a:t>307 </a:t>
            </a:r>
            <a:r>
              <a:rPr lang="hu-HU" sz="2400" dirty="0"/>
              <a:t>x </a:t>
            </a:r>
            <a:r>
              <a:rPr lang="de-DE" sz="2400" dirty="0"/>
              <a:t>326 cm </a:t>
            </a:r>
            <a:r>
              <a:rPr lang="fr-FR" sz="2400" dirty="0"/>
              <a:t>Musée des Augustins de Toulouse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84226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ájl:Ingre, Grande Odalisque.jpg – Wikipé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77" y="692696"/>
            <a:ext cx="9312605" cy="52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607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Woman in the Background: Odedina and Manet at VOMA | Ed Cr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274" y="764704"/>
            <a:ext cx="9110726" cy="47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949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-171400"/>
            <a:ext cx="6883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780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Önarckép, 1771, Louvre, Páriz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116632"/>
            <a:ext cx="4991122" cy="6569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6888088" y="1845571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itchFamily="18" charset="0"/>
              </a:rPr>
              <a:t>Önarckép</a:t>
            </a:r>
            <a:endParaRPr lang="fr-FR" dirty="0">
              <a:latin typeface="Georgia" pitchFamily="18" charset="0"/>
            </a:endParaRPr>
          </a:p>
          <a:p>
            <a:pPr algn="ctr"/>
            <a:r>
              <a:rPr lang="fr-FR" dirty="0">
                <a:latin typeface="Georgia" pitchFamily="18" charset="0"/>
              </a:rPr>
              <a:t>1771</a:t>
            </a:r>
          </a:p>
          <a:p>
            <a:pPr algn="ctr"/>
            <a:r>
              <a:rPr lang="fr-FR" dirty="0">
                <a:latin typeface="Georgia" pitchFamily="18" charset="0"/>
              </a:rPr>
              <a:t>Pastel, 46 x 38 cm</a:t>
            </a:r>
          </a:p>
          <a:p>
            <a:pPr algn="ctr"/>
            <a:r>
              <a:rPr lang="fr-FR" dirty="0">
                <a:latin typeface="Georgia" pitchFamily="18" charset="0"/>
              </a:rPr>
              <a:t>Louvre, P</a:t>
            </a:r>
            <a:r>
              <a:rPr lang="hu-HU" dirty="0">
                <a:latin typeface="Georgia" pitchFamily="18" charset="0"/>
              </a:rPr>
              <a:t>á</a:t>
            </a:r>
            <a:r>
              <a:rPr lang="fr-FR" dirty="0">
                <a:latin typeface="Georgia" pitchFamily="18" charset="0"/>
              </a:rPr>
              <a:t>ri</a:t>
            </a:r>
            <a:r>
              <a:rPr lang="hu-HU" dirty="0">
                <a:latin typeface="Georgia" pitchFamily="18" charset="0"/>
              </a:rPr>
              <a:t>z</a:t>
            </a:r>
            <a:r>
              <a:rPr lang="fr-FR" dirty="0">
                <a:latin typeface="Georgia" pitchFamily="18" charset="0"/>
              </a:rPr>
              <a:t>s</a:t>
            </a:r>
            <a:endParaRPr lang="hu-HU" dirty="0">
              <a:latin typeface="Georgia" pitchFamily="18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C06C131-330F-203E-657C-F9EB40D90D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85" t="28365" r="15917" b="10977"/>
          <a:stretch/>
        </p:blipFill>
        <p:spPr>
          <a:xfrm>
            <a:off x="7536160" y="3212976"/>
            <a:ext cx="201622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270DCADC-B7EB-BEA3-1DA0-CAFB9D181C27}"/>
              </a:ext>
            </a:extLst>
          </p:cNvPr>
          <p:cNvSpPr txBox="1"/>
          <p:nvPr/>
        </p:nvSpPr>
        <p:spPr>
          <a:xfrm>
            <a:off x="7176120" y="60212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La Tour festménye 1760-ból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E8B342C0-6D79-691B-6AD1-A35EA548549A}"/>
              </a:ext>
            </a:extLst>
          </p:cNvPr>
          <p:cNvSpPr txBox="1"/>
          <p:nvPr/>
        </p:nvSpPr>
        <p:spPr>
          <a:xfrm>
            <a:off x="7032104" y="620689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Georgia" panose="02040502050405020303" pitchFamily="18" charset="0"/>
              </a:rPr>
              <a:t>Jean-</a:t>
            </a:r>
            <a:r>
              <a:rPr lang="hu-HU" sz="2400" b="1" dirty="0" err="1">
                <a:latin typeface="Georgia" panose="02040502050405020303" pitchFamily="18" charset="0"/>
              </a:rPr>
              <a:t>Baptiste</a:t>
            </a:r>
            <a:r>
              <a:rPr lang="hu-HU" sz="2400" b="1" dirty="0">
                <a:latin typeface="Georgia" panose="02040502050405020303" pitchFamily="18" charset="0"/>
              </a:rPr>
              <a:t> </a:t>
            </a:r>
            <a:r>
              <a:rPr lang="hu-HU" sz="2400" b="1" dirty="0" err="1">
                <a:latin typeface="Georgia" panose="02040502050405020303" pitchFamily="18" charset="0"/>
              </a:rPr>
              <a:t>Siméon</a:t>
            </a:r>
            <a:r>
              <a:rPr lang="hu-HU" sz="2400" b="1" dirty="0">
                <a:latin typeface="Georgia" panose="02040502050405020303" pitchFamily="18" charset="0"/>
              </a:rPr>
              <a:t> Chardin</a:t>
            </a:r>
          </a:p>
          <a:p>
            <a:pPr algn="ctr"/>
            <a:r>
              <a:rPr lang="hu-HU" sz="2400" b="1" dirty="0">
                <a:latin typeface="Georgia" panose="02040502050405020303" pitchFamily="18" charset="0"/>
              </a:rPr>
              <a:t>1699-1779</a:t>
            </a:r>
          </a:p>
        </p:txBody>
      </p:sp>
    </p:spTree>
    <p:extLst>
      <p:ext uri="{BB962C8B-B14F-4D97-AF65-F5344CB8AC3E}">
        <p14:creationId xmlns:p14="http://schemas.microsoft.com/office/powerpoint/2010/main" val="16703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4/46/Jean_Auguste_Dominique_Ingres_-_The_Spring_-_Google_Art_Project_2.jpg/220px-Jean_Auguste_Dominique_Ingres_-_The_Spring_-_Google_Art_Projec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5" y="-12655"/>
            <a:ext cx="3443153" cy="68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9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24001" y="1412777"/>
            <a:ext cx="3347863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/>
              <a:t>Jean </a:t>
            </a:r>
            <a:r>
              <a:rPr lang="hu-HU" sz="2400" b="1" u="sng" dirty="0" err="1"/>
              <a:t>Auguste</a:t>
            </a:r>
            <a:r>
              <a:rPr lang="hu-HU" sz="2400" b="1" u="sng" dirty="0"/>
              <a:t> </a:t>
            </a:r>
            <a:r>
              <a:rPr lang="hu-HU" sz="2400" b="1" u="sng" dirty="0" err="1"/>
              <a:t>Dominique</a:t>
            </a:r>
            <a:r>
              <a:rPr lang="hu-HU" sz="2400" b="1" u="sng" dirty="0"/>
              <a:t> </a:t>
            </a:r>
            <a:r>
              <a:rPr lang="hu-HU" sz="2400" b="1" u="sng" dirty="0" err="1"/>
              <a:t>Ingres</a:t>
            </a:r>
            <a:r>
              <a:rPr lang="fr-FR" sz="2400" b="1" u="sng" dirty="0"/>
              <a:t> </a:t>
            </a:r>
            <a:r>
              <a:rPr lang="hu-HU" sz="2400" b="1" u="sng" dirty="0"/>
              <a:t> </a:t>
            </a:r>
          </a:p>
          <a:p>
            <a:pPr algn="ctr">
              <a:lnSpc>
                <a:spcPts val="2400"/>
              </a:lnSpc>
            </a:pPr>
            <a:r>
              <a:rPr lang="fr-FR" sz="2400" b="1" dirty="0"/>
              <a:t>Monsieur Bertin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>1832</a:t>
            </a:r>
            <a:br>
              <a:rPr lang="fr-FR" sz="2400" dirty="0"/>
            </a:br>
            <a:r>
              <a:rPr lang="fr-FR" sz="2400" dirty="0"/>
              <a:t>Oil on canvas</a:t>
            </a:r>
            <a:r>
              <a:rPr lang="hu-HU" sz="2400" dirty="0"/>
              <a:t> </a:t>
            </a:r>
          </a:p>
          <a:p>
            <a:pPr algn="ctr">
              <a:lnSpc>
                <a:spcPts val="2400"/>
              </a:lnSpc>
            </a:pPr>
            <a:r>
              <a:rPr lang="fr-FR" sz="2400" dirty="0"/>
              <a:t>116 x 95 cm</a:t>
            </a:r>
            <a:br>
              <a:rPr lang="fr-FR" sz="2400" dirty="0"/>
            </a:br>
            <a:r>
              <a:rPr lang="fr-FR" sz="2400" dirty="0"/>
              <a:t>Musée du Louvre, Paris</a:t>
            </a:r>
            <a:endParaRPr lang="hu-HU" sz="2400" dirty="0"/>
          </a:p>
        </p:txBody>
      </p:sp>
      <p:pic>
        <p:nvPicPr>
          <p:cNvPr id="34818" name="Picture 2" descr="Monsieur Bertin. Jean Auguste Dominique Ingre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71864" y="-27529"/>
            <a:ext cx="5616624" cy="6885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24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Michelangelo tanulmánya Homérosz apoteózisához.  Jean Auguste Dominique Ing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2318" y="0"/>
            <a:ext cx="6162403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524000" y="1484785"/>
            <a:ext cx="2843808" cy="286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u="sng" dirty="0"/>
              <a:t>Jean </a:t>
            </a:r>
            <a:r>
              <a:rPr lang="en-US" sz="2400" b="1" u="sng" dirty="0" err="1"/>
              <a:t>Auguste</a:t>
            </a:r>
            <a:r>
              <a:rPr lang="en-US" sz="2400" b="1" u="sng" dirty="0"/>
              <a:t> Dominique Ingres</a:t>
            </a:r>
            <a:r>
              <a:rPr lang="en-US" sz="2400" b="1" dirty="0"/>
              <a:t> </a:t>
            </a:r>
            <a:endParaRPr lang="hu-HU" sz="2400" b="1" dirty="0"/>
          </a:p>
          <a:p>
            <a:pPr algn="ctr">
              <a:lnSpc>
                <a:spcPts val="2400"/>
              </a:lnSpc>
            </a:pPr>
            <a:r>
              <a:rPr lang="en-US" sz="2400" b="1" dirty="0"/>
              <a:t> Study of the </a:t>
            </a:r>
            <a:r>
              <a:rPr lang="en-US" sz="2400" b="1" dirty="0" smtClean="0"/>
              <a:t>Michelangelo </a:t>
            </a:r>
            <a:r>
              <a:rPr lang="en-US" sz="2400" b="1" dirty="0"/>
              <a:t>for the </a:t>
            </a:r>
            <a:r>
              <a:rPr lang="en-US" sz="2400" b="1" dirty="0" err="1"/>
              <a:t>The</a:t>
            </a:r>
            <a:r>
              <a:rPr lang="en-US" sz="2400" b="1" dirty="0"/>
              <a:t> Apotheosis of Homer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1827</a:t>
            </a:r>
            <a:endParaRPr lang="hu-HU" sz="2400" dirty="0"/>
          </a:p>
          <a:p>
            <a:pPr algn="ctr">
              <a:lnSpc>
                <a:spcPts val="2400"/>
              </a:lnSpc>
            </a:pPr>
            <a:r>
              <a:rPr lang="en-US" sz="2400" dirty="0"/>
              <a:t> 23x21</a:t>
            </a:r>
            <a:r>
              <a:rPr lang="hu-HU" sz="2400" dirty="0"/>
              <a:t> </a:t>
            </a:r>
            <a:r>
              <a:rPr lang="hu-HU" sz="2400" dirty="0" err="1"/>
              <a:t>Private</a:t>
            </a:r>
            <a:r>
              <a:rPr lang="hu-HU" sz="2400" dirty="0"/>
              <a:t> </a:t>
            </a:r>
            <a:r>
              <a:rPr lang="hu-HU" sz="2400" dirty="0" err="1"/>
              <a:t>Collection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56065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24000" y="1177936"/>
            <a:ext cx="3635896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/>
              <a:t>Jean </a:t>
            </a:r>
            <a:r>
              <a:rPr lang="hu-HU" sz="2400" b="1" u="sng" dirty="0" err="1"/>
              <a:t>Auguste</a:t>
            </a:r>
            <a:r>
              <a:rPr lang="hu-HU" sz="2400" b="1" u="sng" dirty="0"/>
              <a:t> </a:t>
            </a:r>
            <a:r>
              <a:rPr lang="hu-HU" sz="2400" b="1" u="sng" dirty="0" err="1"/>
              <a:t>Dominique</a:t>
            </a:r>
            <a:r>
              <a:rPr lang="hu-HU" sz="2400" b="1" u="sng" dirty="0"/>
              <a:t> </a:t>
            </a:r>
            <a:r>
              <a:rPr lang="hu-HU" sz="2400" b="1" u="sng" dirty="0" err="1"/>
              <a:t>Ingres</a:t>
            </a:r>
            <a:r>
              <a:rPr lang="fr-FR" sz="2400" b="1" u="sng" dirty="0"/>
              <a:t> </a:t>
            </a:r>
            <a:endParaRPr lang="hu-HU" sz="2400" b="1" u="sng" dirty="0"/>
          </a:p>
          <a:p>
            <a:pPr algn="ctr">
              <a:lnSpc>
                <a:spcPts val="2400"/>
              </a:lnSpc>
            </a:pPr>
            <a:r>
              <a:rPr lang="fr-FR" sz="2400" b="1" dirty="0"/>
              <a:t>The Valpinçon Bather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>1808</a:t>
            </a:r>
            <a:br>
              <a:rPr lang="fr-FR" sz="2400" dirty="0"/>
            </a:br>
            <a:r>
              <a:rPr lang="fr-FR" sz="2400" dirty="0"/>
              <a:t>Oil on canvas</a:t>
            </a:r>
            <a:endParaRPr lang="hu-HU" sz="2400" dirty="0"/>
          </a:p>
          <a:p>
            <a:pPr algn="ctr">
              <a:lnSpc>
                <a:spcPts val="2400"/>
              </a:lnSpc>
            </a:pPr>
            <a:r>
              <a:rPr lang="fr-FR" sz="2400" dirty="0"/>
              <a:t> 146 x 97 cm</a:t>
            </a:r>
            <a:br>
              <a:rPr lang="fr-FR" sz="2400" dirty="0"/>
            </a:br>
            <a:r>
              <a:rPr lang="fr-FR" sz="2400" dirty="0"/>
              <a:t>Musée du Louvre, Paris</a:t>
            </a:r>
            <a:endParaRPr lang="hu-HU" sz="2400" dirty="0"/>
          </a:p>
        </p:txBody>
      </p:sp>
      <p:pic>
        <p:nvPicPr>
          <p:cNvPr id="65538" name="Picture 2" descr="https://www.wga.hu/art/i/ingres/02ingre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63953" y="-30408"/>
            <a:ext cx="4528867" cy="6888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7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z lehet a történelem legdrágábban eladott fotója - PUNK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20" y="0"/>
            <a:ext cx="5309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497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Man Ray képe, </a:t>
            </a:r>
            <a:r>
              <a:rPr lang="hu-HU" dirty="0" err="1" smtClean="0"/>
              <a:t>Ingres</a:t>
            </a:r>
            <a:r>
              <a:rPr lang="hu-HU" dirty="0" smtClean="0"/>
              <a:t> nyomán; </a:t>
            </a:r>
            <a:r>
              <a:rPr lang="hu-HU" sz="3600" dirty="0"/>
              <a:t>a világ – ma – legdrágább képe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5106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…s hogy Ő is jelen legyen… egy nem-klasszicista a klasszicizmus korából – felejthetetlen, eltéveszthetetlen…</a:t>
            </a:r>
            <a:endParaRPr lang="hu-HU" b="1" dirty="0"/>
          </a:p>
        </p:txBody>
      </p:sp>
      <p:sp>
        <p:nvSpPr>
          <p:cNvPr id="4" name="Alcím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2800" b="1" dirty="0" smtClean="0">
                <a:solidFill>
                  <a:schemeClr val="accent2">
                    <a:lumMod val="50000"/>
                  </a:schemeClr>
                </a:solidFill>
              </a:rPr>
              <a:t>JÖVŐRE </a:t>
            </a:r>
          </a:p>
          <a:p>
            <a:r>
              <a:rPr lang="hu-HU" sz="2800" b="1" dirty="0" smtClean="0">
                <a:solidFill>
                  <a:schemeClr val="accent2">
                    <a:lumMod val="50000"/>
                  </a:schemeClr>
                </a:solidFill>
              </a:rPr>
              <a:t>TALÁLKOZUNK!</a:t>
            </a:r>
          </a:p>
          <a:p>
            <a:endParaRPr lang="hu-H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71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églalap 1"/>
          <p:cNvSpPr>
            <a:spLocks noChangeArrowheads="1"/>
          </p:cNvSpPr>
          <p:nvPr/>
        </p:nvSpPr>
        <p:spPr bwMode="auto">
          <a:xfrm>
            <a:off x="1774825" y="1052513"/>
            <a:ext cx="4572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hu-HU" sz="1800" b="1"/>
              <a:t>Self-Portrait</a:t>
            </a:r>
            <a:r>
              <a:rPr lang="es-ES" altLang="hu-HU" sz="1800"/>
              <a:t/>
            </a:r>
            <a:br>
              <a:rPr lang="es-ES" altLang="hu-HU" sz="1800"/>
            </a:br>
            <a:r>
              <a:rPr lang="es-ES" altLang="hu-HU" sz="1800"/>
              <a:t>1815</a:t>
            </a:r>
            <a:br>
              <a:rPr lang="es-ES" altLang="hu-HU" sz="1800"/>
            </a:br>
            <a:r>
              <a:rPr lang="es-ES" altLang="hu-HU" sz="1800"/>
              <a:t>Oil on panel, 51 x 46 cm</a:t>
            </a:r>
            <a:br>
              <a:rPr lang="es-ES" altLang="hu-HU" sz="1800"/>
            </a:br>
            <a:r>
              <a:rPr lang="es-ES" altLang="hu-HU" sz="1800"/>
              <a:t>Museo de la Real Academia </a:t>
            </a: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hu-HU" sz="1800"/>
              <a:t>de San Fernando, Madrid</a:t>
            </a:r>
            <a:endParaRPr lang="hu-HU" altLang="hu-HU" sz="1800"/>
          </a:p>
        </p:txBody>
      </p:sp>
      <p:pic>
        <p:nvPicPr>
          <p:cNvPr id="4099" name="Picture 4" descr="https://www.wga.hu/art/g/goya/7/720go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05" y="0"/>
            <a:ext cx="586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1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szorkányok szombatja | Francisco de Go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567215"/>
            <a:ext cx="1125855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7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kutya (festmény) – Wikipé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556" y="-1"/>
            <a:ext cx="4050810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51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5" y="188640"/>
            <a:ext cx="8124403" cy="643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063552" y="332657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Vizespohár és kancsó</a:t>
            </a:r>
          </a:p>
          <a:p>
            <a:pPr algn="ctr" rtl="0"/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1760 k. </a:t>
            </a:r>
            <a:r>
              <a:rPr lang="hu-HU" dirty="0">
                <a:solidFill>
                  <a:srgbClr val="F2F2F2"/>
                </a:solidFill>
                <a:latin typeface="Georgia" panose="02040502050405020303" pitchFamily="18" charset="0"/>
              </a:rPr>
              <a:t>32,5 x 41 cm, olaj, vászon</a:t>
            </a: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. Carnegie Művészeti Múzeum</a:t>
            </a:r>
          </a:p>
        </p:txBody>
      </p:sp>
    </p:spTree>
    <p:extLst>
      <p:ext uri="{BB962C8B-B14F-4D97-AF65-F5344CB8AC3E}">
        <p14:creationId xmlns:p14="http://schemas.microsoft.com/office/powerpoint/2010/main" val="392531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025" y="571500"/>
            <a:ext cx="72199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37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6CDF4E8-D149-3C86-D33A-70D779B4EC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097" y="260648"/>
            <a:ext cx="3403079" cy="42958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6A11D034-C20B-E4B4-F2A3-B8C61629C75A}"/>
              </a:ext>
            </a:extLst>
          </p:cNvPr>
          <p:cNvSpPr txBox="1"/>
          <p:nvPr/>
        </p:nvSpPr>
        <p:spPr>
          <a:xfrm>
            <a:off x="7113463" y="4869160"/>
            <a:ext cx="3096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eorgia" panose="02040502050405020303" pitchFamily="18" charset="0"/>
              </a:rPr>
              <a:t>Egy váza virágokkal 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1760 körül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Olaj, vászon, 45 x 37 cm</a:t>
            </a:r>
          </a:p>
          <a:p>
            <a:pPr algn="ctr"/>
            <a:r>
              <a:rPr lang="hu-HU" sz="2000" dirty="0" err="1">
                <a:latin typeface="Georgia" panose="02040502050405020303" pitchFamily="18" charset="0"/>
              </a:rPr>
              <a:t>Edinburg</a:t>
            </a:r>
            <a:r>
              <a:rPr lang="hu-HU" sz="2000" dirty="0">
                <a:latin typeface="Georgia" panose="02040502050405020303" pitchFamily="18" charset="0"/>
              </a:rPr>
              <a:t>, Nemzeti Galéria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92D98C41-27C1-DE61-E875-6BCB2861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60648"/>
            <a:ext cx="49720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116632"/>
            <a:ext cx="5031502" cy="640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7176120" y="548680"/>
            <a:ext cx="2376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eorgia" pitchFamily="18" charset="0"/>
              </a:rPr>
              <a:t>Mosogatólány</a:t>
            </a:r>
          </a:p>
          <a:p>
            <a:pPr algn="ctr"/>
            <a:r>
              <a:rPr lang="hu-HU" sz="2000" dirty="0">
                <a:latin typeface="Georgia" pitchFamily="18" charset="0"/>
              </a:rPr>
              <a:t>1736</a:t>
            </a:r>
          </a:p>
          <a:p>
            <a:pPr algn="ctr"/>
            <a:r>
              <a:rPr lang="hu-HU" sz="2000" dirty="0">
                <a:latin typeface="Georgia" pitchFamily="18" charset="0"/>
              </a:rPr>
              <a:t>Olaj, vászon</a:t>
            </a:r>
          </a:p>
          <a:p>
            <a:pPr algn="ctr"/>
            <a:r>
              <a:rPr lang="hu-HU" sz="2000" dirty="0">
                <a:latin typeface="Georgia" pitchFamily="18" charset="0"/>
              </a:rPr>
              <a:t>Magángyűjtemény, Párizs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64CBC0C2-4433-85E5-79B8-40F35A2AD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01"/>
          <a:stretch/>
        </p:blipFill>
        <p:spPr>
          <a:xfrm>
            <a:off x="6930008" y="2685965"/>
            <a:ext cx="355848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505" y="116632"/>
            <a:ext cx="4957159" cy="643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7032104" y="1412777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eorgia" pitchFamily="18" charset="0"/>
              </a:rPr>
              <a:t>Asztali áldás </a:t>
            </a:r>
            <a:r>
              <a:rPr lang="en-US" sz="2000" dirty="0">
                <a:latin typeface="Georgia" pitchFamily="18" charset="0"/>
              </a:rPr>
              <a:t>174</a:t>
            </a:r>
            <a:r>
              <a:rPr lang="hu-HU" sz="2000" dirty="0">
                <a:latin typeface="Georgia" pitchFamily="18" charset="0"/>
              </a:rPr>
              <a:t>0</a:t>
            </a:r>
            <a:r>
              <a:rPr lang="en-US" sz="2000" dirty="0">
                <a:latin typeface="Georgia" pitchFamily="18" charset="0"/>
              </a:rPr>
              <a:t>, </a:t>
            </a:r>
            <a:endParaRPr lang="hu-HU" sz="2000" dirty="0">
              <a:latin typeface="Georgia" pitchFamily="18" charset="0"/>
            </a:endParaRPr>
          </a:p>
          <a:p>
            <a:pPr algn="ctr"/>
            <a:r>
              <a:rPr lang="hu-HU" sz="2000" dirty="0">
                <a:latin typeface="Georgia" pitchFamily="18" charset="0"/>
              </a:rPr>
              <a:t>olaj, vászon</a:t>
            </a:r>
            <a:r>
              <a:rPr lang="en-US" sz="2000" dirty="0">
                <a:latin typeface="Georgia" pitchFamily="18" charset="0"/>
              </a:rPr>
              <a:t>, </a:t>
            </a:r>
            <a:r>
              <a:rPr lang="hu-HU" sz="2000" dirty="0">
                <a:latin typeface="Georgia" pitchFamily="18" charset="0"/>
              </a:rPr>
              <a:t>49</a:t>
            </a:r>
            <a:r>
              <a:rPr lang="en-US" sz="2000" dirty="0">
                <a:latin typeface="Georgia" pitchFamily="18" charset="0"/>
              </a:rPr>
              <a:t> x 3</a:t>
            </a:r>
            <a:r>
              <a:rPr lang="hu-HU" sz="2000" dirty="0">
                <a:latin typeface="Georgia" pitchFamily="18" charset="0"/>
              </a:rPr>
              <a:t>9</a:t>
            </a:r>
            <a:r>
              <a:rPr lang="en-US" sz="2000" dirty="0">
                <a:latin typeface="Georgia" pitchFamily="18" charset="0"/>
              </a:rPr>
              <a:t> cm.,</a:t>
            </a:r>
            <a:endParaRPr lang="hu-HU" sz="2000" dirty="0">
              <a:latin typeface="Georgia" pitchFamily="18" charset="0"/>
            </a:endParaRPr>
          </a:p>
          <a:p>
            <a:pPr algn="ctr"/>
            <a:r>
              <a:rPr lang="hu-HU" sz="2000" dirty="0">
                <a:latin typeface="Georgia" pitchFamily="18" charset="0"/>
              </a:rPr>
              <a:t>Párizs, Louvre</a:t>
            </a:r>
          </a:p>
        </p:txBody>
      </p:sp>
    </p:spTree>
    <p:extLst>
      <p:ext uri="{BB962C8B-B14F-4D97-AF65-F5344CB8AC3E}">
        <p14:creationId xmlns:p14="http://schemas.microsoft.com/office/powerpoint/2010/main" val="42169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616" y="332657"/>
            <a:ext cx="6819716" cy="569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2279576" y="623731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itchFamily="18" charset="0"/>
              </a:rPr>
              <a:t>  Gyermek pörgettyűvel </a:t>
            </a:r>
            <a:r>
              <a:rPr lang="en-US" dirty="0">
                <a:latin typeface="Georgia" pitchFamily="18" charset="0"/>
              </a:rPr>
              <a:t>(17</a:t>
            </a:r>
            <a:r>
              <a:rPr lang="hu-HU" dirty="0">
                <a:latin typeface="Georgia" pitchFamily="18" charset="0"/>
              </a:rPr>
              <a:t>38</a:t>
            </a:r>
            <a:r>
              <a:rPr lang="en-US" dirty="0">
                <a:latin typeface="Georgia" pitchFamily="18" charset="0"/>
              </a:rPr>
              <a:t>), </a:t>
            </a:r>
            <a:r>
              <a:rPr lang="hu-HU" dirty="0">
                <a:latin typeface="Georgia" pitchFamily="18" charset="0"/>
              </a:rPr>
              <a:t>olaj-vászon</a:t>
            </a:r>
            <a:r>
              <a:rPr lang="en-US" dirty="0">
                <a:latin typeface="Georgia" pitchFamily="18" charset="0"/>
              </a:rPr>
              <a:t>, 6</a:t>
            </a:r>
            <a:r>
              <a:rPr lang="hu-HU" dirty="0">
                <a:latin typeface="Georgia" pitchFamily="18" charset="0"/>
              </a:rPr>
              <a:t>7</a:t>
            </a:r>
            <a:r>
              <a:rPr lang="en-US" dirty="0">
                <a:latin typeface="Georgia" pitchFamily="18" charset="0"/>
              </a:rPr>
              <a:t> x 7</a:t>
            </a:r>
            <a:r>
              <a:rPr lang="hu-HU" dirty="0">
                <a:latin typeface="Georgia" pitchFamily="18" charset="0"/>
              </a:rPr>
              <a:t>3</a:t>
            </a:r>
            <a:r>
              <a:rPr lang="en-US" dirty="0">
                <a:latin typeface="Georgia" pitchFamily="18" charset="0"/>
              </a:rPr>
              <a:t> cm., </a:t>
            </a:r>
            <a:r>
              <a:rPr lang="hu-HU" dirty="0">
                <a:latin typeface="Georgia" pitchFamily="18" charset="0"/>
              </a:rPr>
              <a:t>Párizs, Louvre</a:t>
            </a:r>
          </a:p>
        </p:txBody>
      </p:sp>
    </p:spTree>
    <p:extLst>
      <p:ext uri="{BB962C8B-B14F-4D97-AF65-F5344CB8AC3E}">
        <p14:creationId xmlns:p14="http://schemas.microsoft.com/office/powerpoint/2010/main" val="4095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369</Words>
  <Application>Microsoft Office PowerPoint</Application>
  <PresentationFormat>Egyéni</PresentationFormat>
  <Paragraphs>92</Paragraphs>
  <Slides>39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0" baseType="lpstr">
      <vt:lpstr>Office-téma</vt:lpstr>
      <vt:lpstr>Két festő, aki meghaladta a klasszicizmust…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Man Ray képe, Ingres nyomán; a világ – ma – legdrágább képe</vt:lpstr>
      <vt:lpstr>         …s hogy Ő is jelen legyen… egy nem-klasszicista a klasszicizmus korából – felejthetetlen, eltéveszthetetlen…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Két festő, akik meghaladták a lasszicizmust…</dc:title>
  <dc:creator>Cserjés Katalin</dc:creator>
  <cp:lastModifiedBy>Judit</cp:lastModifiedBy>
  <cp:revision>13</cp:revision>
  <dcterms:created xsi:type="dcterms:W3CDTF">2023-10-16T11:34:53Z</dcterms:created>
  <dcterms:modified xsi:type="dcterms:W3CDTF">2024-11-09T10:35:08Z</dcterms:modified>
</cp:coreProperties>
</file>