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78" r:id="rId5"/>
    <p:sldId id="266" r:id="rId6"/>
    <p:sldId id="279" r:id="rId7"/>
    <p:sldId id="267" r:id="rId8"/>
    <p:sldId id="280" r:id="rId9"/>
    <p:sldId id="270" r:id="rId10"/>
    <p:sldId id="271" r:id="rId11"/>
    <p:sldId id="272" r:id="rId12"/>
    <p:sldId id="273" r:id="rId13"/>
    <p:sldId id="261" r:id="rId14"/>
    <p:sldId id="274" r:id="rId15"/>
    <p:sldId id="276" r:id="rId16"/>
    <p:sldId id="277" r:id="rId17"/>
    <p:sldId id="275" r:id="rId18"/>
    <p:sldId id="258" r:id="rId19"/>
    <p:sldId id="268" r:id="rId20"/>
    <p:sldId id="269" r:id="rId21"/>
    <p:sldId id="259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E34190-7D3B-4B0C-9C72-8EBFC427C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4F68CA0-2682-4894-8522-590707BBE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6652E1-F1B6-4DDF-A2A3-F1975E3D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B43BABD-64EF-4384-B06C-DDC5857D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9C490A-5362-474E-AD01-208D2228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318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43F629-673C-4554-8616-455B61C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2962EE2-6D1A-4017-B82F-273622BA1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1B47E5-A42F-4681-A567-500FE705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B920AC6-F288-4DAF-9A82-D6B5BC0B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BA884D-7AFA-44B3-9492-7095B4EC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39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B8F2954-7F4C-4DAA-A0F3-18F8568DF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AF1C4A8-D3DD-41D9-968D-4150460F3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977B1DF-83D3-4585-B662-1789D20D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7A182DD-8137-4EF2-A466-406C6030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9C90F1-6C1B-49E2-AFC9-FD5776BC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100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16D7B5-D23F-4921-9DAD-F22B20BC3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BD9523-B6E1-4557-AFC5-35BEE2F95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7F9F7E6-B38E-4BA4-80C3-9B783822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53F7B1-BDE8-4AF9-B0E9-BF9133E5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D3BCA88-10BC-420E-9759-3C81F48F4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002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311C87-F08C-474C-A8F7-5108ABB4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C4B4B21-DB50-4407-8F18-2BA185F11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151A3F3-172D-458E-882D-19EF461B2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B5DC33-18C5-48B1-916C-430EE0C14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6866C3-A2C9-40B1-808A-937743D5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575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61B25C-20A3-4576-BF04-D82F2265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90595D-9EE2-46CD-ADB8-79C40CE77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4ECECA7-484E-4FDD-A076-F844E6BD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B0FDE5D-EFEE-4856-9F26-0CC1FC8E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E0DC77B-EF63-4558-A6BD-6C94243C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A21D086-F0AF-472F-B80E-6BB48B911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040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D07B5B-AE8D-439C-A928-0C6DE4C6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934CE37-0B2B-4315-9A65-600DD3AD3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B86E181-4941-428D-ADD2-F33470152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5880A6A-4622-4DCD-915C-56D66EB8E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D632D08-F105-43ED-9647-983C4A6E6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88C63A3-017D-4FC2-BEF8-0AC4FDED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A9F35DB-3B11-4228-8AC0-172BC492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1DC4A5B-0416-4F7F-9EFC-AA81B3D3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45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53CDB8-6F1A-418C-B7C8-7A012AD9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8A73919-14EE-473E-B2D3-1368FF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4650233-A61D-4A98-A526-0024DA8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0D3E2C0-F1B5-4F33-BC2E-BCF1E6D0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913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0721C94-8D39-4321-BAD9-222FAEA8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E5B5D32-DE36-4B65-A3B3-0EB328415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9800302-BB0E-483F-B562-E7D96F5F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31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096B77-8EC6-4270-8D6C-394E317A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EEA97E-F547-4C1E-976C-A632AF4EB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73B4A1B-9C53-46F6-8084-C1D3E5516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ED3C0E0-AF06-4A6A-A784-6549DEE1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6C2BA6B-BDC5-4D6B-84F7-4D905B83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FE31B6A-41FB-4085-8EF9-D564E99B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255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DAD2B1-C214-44A0-A8EB-02FBFF62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4D43CD7-7B85-47E6-A3EE-B7E32A71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34B19FE-AFD1-4B36-B103-548B8513A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5D78578-C83F-4D99-A51F-17534E96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43E0965-B4A2-4C68-AB44-16672438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A4142E4-8C30-431C-94AC-8AE2192C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583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067986C-591D-4269-B433-2F5026569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B299560-275C-4237-BCE4-6047A80D0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339AF8B-4D17-4826-959F-5BF1412D7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72B98-5BD1-4AFB-8503-6E7EADC09444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ED6096-7007-420C-ADC6-1AC9EFEB9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9C73D1-EB82-4C57-9CE1-D4EEB888E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CB12C-2432-4F91-A805-DE192D26E5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74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080694-EB51-48FB-AF25-26D0C6CE9F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latin typeface="Georgia" panose="02040502050405020303" pitchFamily="18" charset="0"/>
              </a:rPr>
              <a:t>Art. Pagony</a:t>
            </a:r>
            <a:br>
              <a:rPr lang="hu-HU" dirty="0">
                <a:latin typeface="Georgia" panose="02040502050405020303" pitchFamily="18" charset="0"/>
              </a:rPr>
            </a:br>
            <a:br>
              <a:rPr lang="hu-HU" dirty="0">
                <a:latin typeface="Georgia" panose="02040502050405020303" pitchFamily="18" charset="0"/>
              </a:rPr>
            </a:br>
            <a:r>
              <a:rPr lang="hu-HU" dirty="0">
                <a:latin typeface="Georgia" panose="02040502050405020303" pitchFamily="18" charset="0"/>
              </a:rPr>
              <a:t>2024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EC7798A-6B38-4332-9D7F-B95D28723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Nyílt napi kiállítás</a:t>
            </a:r>
          </a:p>
        </p:txBody>
      </p:sp>
    </p:spTree>
    <p:extLst>
      <p:ext uri="{BB962C8B-B14F-4D97-AF65-F5344CB8AC3E}">
        <p14:creationId xmlns:p14="http://schemas.microsoft.com/office/powerpoint/2010/main" val="66064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undefined">
            <a:extLst>
              <a:ext uri="{FF2B5EF4-FFF2-40B4-BE49-F238E27FC236}">
                <a16:creationId xmlns:a16="http://schemas.microsoft.com/office/drawing/2014/main" id="{6CA48DB9-BE75-4468-BA8D-63AA5F5B62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" y="117444"/>
            <a:ext cx="5276675" cy="449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s://mek.oszk.hu/01500/01531/html/nagykep.jpg">
            <a:extLst>
              <a:ext uri="{FF2B5EF4-FFF2-40B4-BE49-F238E27FC236}">
                <a16:creationId xmlns:a16="http://schemas.microsoft.com/office/drawing/2014/main" id="{40E3563B-D22B-4377-A548-E5DBB24CB3B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89" y="112989"/>
            <a:ext cx="6562987" cy="44979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5D2BB89A-5002-47C7-84DE-847A670FFE1A}"/>
              </a:ext>
            </a:extLst>
          </p:cNvPr>
          <p:cNvSpPr/>
          <p:nvPr/>
        </p:nvSpPr>
        <p:spPr>
          <a:xfrm>
            <a:off x="276837" y="4990822"/>
            <a:ext cx="11780939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Nemes nagyság a szándékban; tökéletes kivitel – mégis holtnak tetszik e képek világa. Színpadi jelenet. 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Nevezz meg három-három azonos jellegzetességet e merőben más témájú képeken!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2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upload.wikimedia.org/wikipedia/commons/1/1e/Jacques-Louis_David_-_The_Coronation_of_Napoleon_%281805-1807%29.jpg">
            <a:extLst>
              <a:ext uri="{FF2B5EF4-FFF2-40B4-BE49-F238E27FC236}">
                <a16:creationId xmlns:a16="http://schemas.microsoft.com/office/drawing/2014/main" id="{8862F345-F079-4A64-A91A-2D789AFEB69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3" y="268448"/>
            <a:ext cx="5986944" cy="417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einrich Ede: Attila lakomája (vázlat a Vigadó falképéhez)">
            <a:extLst>
              <a:ext uri="{FF2B5EF4-FFF2-40B4-BE49-F238E27FC236}">
                <a16:creationId xmlns:a16="http://schemas.microsoft.com/office/drawing/2014/main" id="{5BA53BF1-E41F-4775-B787-E48BE218A6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40" y="864064"/>
            <a:ext cx="5178967" cy="4268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804BF9E5-4519-4C41-BC6D-2498D64183C0}"/>
              </a:ext>
            </a:extLst>
          </p:cNvPr>
          <p:cNvSpPr/>
          <p:nvPr/>
        </p:nvSpPr>
        <p:spPr>
          <a:xfrm>
            <a:off x="1385501" y="5409150"/>
            <a:ext cx="9419520" cy="965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Vajon festmények-e ezek? Vagy akadémiai/nagydoktori értekezések? 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Vagy „kötelező olvasmányok”?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76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www.ibiblio.org/wm/paint/auth/delacroix/algerian.jpg">
            <a:extLst>
              <a:ext uri="{FF2B5EF4-FFF2-40B4-BE49-F238E27FC236}">
                <a16:creationId xmlns:a16="http://schemas.microsoft.com/office/drawing/2014/main" id="{4F2B4173-A12E-4721-AA42-28FB208061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4" y="612397"/>
            <a:ext cx="5690701" cy="407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s://mng.hu/app/uploads/2022/10/227085.jpg">
            <a:extLst>
              <a:ext uri="{FF2B5EF4-FFF2-40B4-BE49-F238E27FC236}">
                <a16:creationId xmlns:a16="http://schemas.microsoft.com/office/drawing/2014/main" id="{21498B19-8E12-446B-9C7A-D46428541E2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613"/>
            <a:ext cx="5947101" cy="58256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5060EE63-65E6-4CF0-83B9-1681518193FD}"/>
              </a:ext>
            </a:extLst>
          </p:cNvPr>
          <p:cNvSpPr/>
          <p:nvPr/>
        </p:nvSpPr>
        <p:spPr>
          <a:xfrm>
            <a:off x="276667" y="4894493"/>
            <a:ext cx="5819333" cy="1728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Kétfajta, régmúlt élet. 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Melyik a vonzóbb; ha elkerülhetetlen volna a választás, melyik kép volna a „győztes”?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980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upload.wikimedia.org/wikipedia/commons/c/c9/Borsos%2C_J%C3%B3zsef_-_Emir_of_Lebanon_-_Google_Art_Project.jpg">
            <a:extLst>
              <a:ext uri="{FF2B5EF4-FFF2-40B4-BE49-F238E27FC236}">
                <a16:creationId xmlns:a16="http://schemas.microsoft.com/office/drawing/2014/main" id="{E29CD33B-252E-4F87-BB65-BAAB052F19F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3" y="142613"/>
            <a:ext cx="4211273" cy="507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Full view">
            <a:extLst>
              <a:ext uri="{FF2B5EF4-FFF2-40B4-BE49-F238E27FC236}">
                <a16:creationId xmlns:a16="http://schemas.microsoft.com/office/drawing/2014/main" id="{1B247014-BF02-478F-8BB5-522191F5880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19" y="75501"/>
            <a:ext cx="6877433" cy="52263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8F9F2233-ABFB-473F-835C-8D38B7A8DF6C}"/>
              </a:ext>
            </a:extLst>
          </p:cNvPr>
          <p:cNvSpPr/>
          <p:nvPr/>
        </p:nvSpPr>
        <p:spPr>
          <a:xfrm>
            <a:off x="847289" y="5394586"/>
            <a:ext cx="11098634" cy="965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Kedves Hölgy-látogatóink? Melyik férfi-alakhoz mennétek inkább férjhez? 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tényleg…?!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0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mng.hu/app/uploads/2022/10/80062.jpg">
            <a:extLst>
              <a:ext uri="{FF2B5EF4-FFF2-40B4-BE49-F238E27FC236}">
                <a16:creationId xmlns:a16="http://schemas.microsoft.com/office/drawing/2014/main" id="{C70DD26F-1077-4B08-B96D-BFEC0BD537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0" y="151001"/>
            <a:ext cx="4293281" cy="534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s://upload.wikimedia.org/wikipedia/commons/e/e7/Barabas-liszt.jpg">
            <a:extLst>
              <a:ext uri="{FF2B5EF4-FFF2-40B4-BE49-F238E27FC236}">
                <a16:creationId xmlns:a16="http://schemas.microsoft.com/office/drawing/2014/main" id="{895DDF49-D0DC-4DC8-8D21-BC1D3D2153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27" y="151002"/>
            <a:ext cx="4356682" cy="53474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D7986D64-A429-4505-87DB-E2EFCC83F4AB}"/>
              </a:ext>
            </a:extLst>
          </p:cNvPr>
          <p:cNvSpPr/>
          <p:nvPr/>
        </p:nvSpPr>
        <p:spPr>
          <a:xfrm>
            <a:off x="696285" y="5580176"/>
            <a:ext cx="11937535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Lehet-e értelmet találni e kérdésben; s ha igen, mi módon? Meddig </a:t>
            </a:r>
            <a:r>
              <a:rPr lang="hu-HU" sz="22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szabad</a:t>
            </a: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elmenni a gondolkodásban?</a:t>
            </a:r>
            <a:r>
              <a:rPr lang="hu-HU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 szabja, </a:t>
            </a:r>
            <a:r>
              <a:rPr lang="hu-HU" sz="22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szabja</a:t>
            </a: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korlátot?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34C6D93-EEB9-4923-8D04-EA1FF1E24F19}"/>
              </a:ext>
            </a:extLst>
          </p:cNvPr>
          <p:cNvSpPr txBox="1"/>
          <p:nvPr/>
        </p:nvSpPr>
        <p:spPr>
          <a:xfrm>
            <a:off x="4603675" y="645952"/>
            <a:ext cx="2984652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Melyik közülük a nagyobb muzsikus?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2000" kern="1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 melyikük a jobb festő?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883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upload.wikimedia.org/wikipedia/commons/4/4d/Ligeti_Antal_-_1860_el%C5%91tt_-_Taormina.jpg">
            <a:extLst>
              <a:ext uri="{FF2B5EF4-FFF2-40B4-BE49-F238E27FC236}">
                <a16:creationId xmlns:a16="http://schemas.microsoft.com/office/drawing/2014/main" id="{E514186F-1118-4CBB-B351-5952257738A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5" y="100668"/>
            <a:ext cx="5861108" cy="390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s://upload.wikimedia.org/wikipedia/commons/1/13/Csontv%C3%A1ry_Kosztka%2C_Tivadar_-_Ruins_of_the_Greek_Theatre_at_Taormina_-_Google_Art_Project.jpg">
            <a:extLst>
              <a:ext uri="{FF2B5EF4-FFF2-40B4-BE49-F238E27FC236}">
                <a16:creationId xmlns:a16="http://schemas.microsoft.com/office/drawing/2014/main" id="{D42C2063-B13D-4CD1-BFB8-3E9E9DAC35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49" y="1115738"/>
            <a:ext cx="5861108" cy="34073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0E907A80-1224-4A45-8CB5-0B2D6686730F}"/>
              </a:ext>
            </a:extLst>
          </p:cNvPr>
          <p:cNvSpPr/>
          <p:nvPr/>
        </p:nvSpPr>
        <p:spPr>
          <a:xfrm>
            <a:off x="976800" y="5057523"/>
            <a:ext cx="10704352" cy="1369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Két </a:t>
            </a:r>
            <a:r>
              <a:rPr lang="hu-HU" sz="24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Taormina</a:t>
            </a: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Melyik az igazi? </a:t>
            </a:r>
            <a:r>
              <a:rPr lang="hu-HU" sz="24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 </a:t>
            </a: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melyiket választanád, ha választhatnál? 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görög színház romjai még mindegyre ott vannak, a maguk helyén…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0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en.mng.hu/app/uploads/2019/11/217087.jpg">
            <a:extLst>
              <a:ext uri="{FF2B5EF4-FFF2-40B4-BE49-F238E27FC236}">
                <a16:creationId xmlns:a16="http://schemas.microsoft.com/office/drawing/2014/main" id="{A4E60AA2-3D92-418E-84C1-99425CD40F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4" y="109887"/>
            <a:ext cx="4712865" cy="552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s://upload.wikimedia.org/wikipedia/commons/1/16/Rippl-babits.jpg">
            <a:extLst>
              <a:ext uri="{FF2B5EF4-FFF2-40B4-BE49-F238E27FC236}">
                <a16:creationId xmlns:a16="http://schemas.microsoft.com/office/drawing/2014/main" id="{16D17DB7-2EE4-4E82-BBB2-DECB05841CF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095" y="109887"/>
            <a:ext cx="4205681" cy="55275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6E4DA022-A43B-4638-B0C8-0C342C326A34}"/>
              </a:ext>
            </a:extLst>
          </p:cNvPr>
          <p:cNvSpPr/>
          <p:nvPr/>
        </p:nvSpPr>
        <p:spPr>
          <a:xfrm>
            <a:off x="2025068" y="5481954"/>
            <a:ext cx="8649049" cy="12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1100" kern="1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 klasszicista-romantikus – s egy impresszionista.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Melyiket választanád? S miért? Melyiket választanák többen?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CC0A909-02ED-485F-B5D0-DCD2F5FCC28E}"/>
              </a:ext>
            </a:extLst>
          </p:cNvPr>
          <p:cNvSpPr txBox="1"/>
          <p:nvPr/>
        </p:nvSpPr>
        <p:spPr>
          <a:xfrm>
            <a:off x="4847090" y="645952"/>
            <a:ext cx="3005006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 csaknem ismeretlen, s egy igen híres. </a:t>
            </a:r>
            <a:endParaRPr lang="hu-H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91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m.blog.hu/ne/nemzetikonyvtar/image/4_kep_ifjmk_wikipedia_opti.jpg">
            <a:extLst>
              <a:ext uri="{FF2B5EF4-FFF2-40B4-BE49-F238E27FC236}">
                <a16:creationId xmlns:a16="http://schemas.microsoft.com/office/drawing/2014/main" id="{2B86004B-6A1F-4FE2-A54C-7226E22AE7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6" y="75501"/>
            <a:ext cx="7711102" cy="558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36 pszucs2">
            <a:extLst>
              <a:ext uri="{FF2B5EF4-FFF2-40B4-BE49-F238E27FC236}">
                <a16:creationId xmlns:a16="http://schemas.microsoft.com/office/drawing/2014/main" id="{2C339F94-A210-4B69-871D-CA311D1D8F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659" y="75501"/>
            <a:ext cx="3593285" cy="57380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3FB3D7EE-9764-47A4-B441-D3D94630F31C}"/>
              </a:ext>
            </a:extLst>
          </p:cNvPr>
          <p:cNvSpPr/>
          <p:nvPr/>
        </p:nvSpPr>
        <p:spPr>
          <a:xfrm>
            <a:off x="1073790" y="5813571"/>
            <a:ext cx="10259738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0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Ebből a típusú szépségből oly sokat láttunk már, úgy tűnik; ráunni nem lehet, de mégis… </a:t>
            </a:r>
            <a:endParaRPr lang="hu-H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0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ez a tűnődő ember, szemben a tengerrel -- őt nem lehet feledni. Belőle egy van.</a:t>
            </a:r>
            <a:endParaRPr lang="hu-H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4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en.mng.hu/app/uploads/2019/09/79876.jpg">
            <a:extLst>
              <a:ext uri="{FF2B5EF4-FFF2-40B4-BE49-F238E27FC236}">
                <a16:creationId xmlns:a16="http://schemas.microsoft.com/office/drawing/2014/main" id="{C2E2C163-6AB3-483E-9249-B6749A0570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84" y="125835"/>
            <a:ext cx="4311941" cy="5221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r/ddly retrifying – Picasso első önarcképe (1896) vs. utolsó önarcképe (1972)">
            <a:extLst>
              <a:ext uri="{FF2B5EF4-FFF2-40B4-BE49-F238E27FC236}">
                <a16:creationId xmlns:a16="http://schemas.microsoft.com/office/drawing/2014/main" id="{7F2F3F0C-6052-402A-A269-D94E3BE9DB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75" y="125835"/>
            <a:ext cx="4311941" cy="52218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88AC3945-17E6-4ADD-9E8C-F710B85944C5}"/>
              </a:ext>
            </a:extLst>
          </p:cNvPr>
          <p:cNvSpPr/>
          <p:nvPr/>
        </p:nvSpPr>
        <p:spPr>
          <a:xfrm>
            <a:off x="1979801" y="5502661"/>
            <a:ext cx="9152389" cy="122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Józsi és Pali. Vajon hol vagytok?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Merre keressünk benneteket immár a Térben és  Időben?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8720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mng.hu/app/uploads/2022/10/107233.jpg">
            <a:extLst>
              <a:ext uri="{FF2B5EF4-FFF2-40B4-BE49-F238E27FC236}">
                <a16:creationId xmlns:a16="http://schemas.microsoft.com/office/drawing/2014/main" id="{8CBD0214-F502-42EE-B0AC-9136645910C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4" y="109058"/>
            <a:ext cx="3967993" cy="497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feherlaszlo.hu/alkotasok/festmenyek/ujkepek/05.gif">
            <a:extLst>
              <a:ext uri="{FF2B5EF4-FFF2-40B4-BE49-F238E27FC236}">
                <a16:creationId xmlns:a16="http://schemas.microsoft.com/office/drawing/2014/main" id="{B7732A6F-625A-42B0-8D1D-BF809712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72" y="109058"/>
            <a:ext cx="3714404" cy="512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FFD405F8-73D0-4BD1-9CEC-8EE3C5FEC8D5}"/>
              </a:ext>
            </a:extLst>
          </p:cNvPr>
          <p:cNvSpPr/>
          <p:nvPr/>
        </p:nvSpPr>
        <p:spPr>
          <a:xfrm>
            <a:off x="4303552" y="4821976"/>
            <a:ext cx="3967993" cy="1653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Száz nézőt </a:t>
            </a:r>
            <a:r>
              <a:rPr lang="hu-HU" sz="24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választunk</a:t>
            </a: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ki, hogy </a:t>
            </a:r>
            <a:r>
              <a:rPr lang="hu-HU" sz="24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válasszanak</a:t>
            </a: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két kép férfialakja közül – vajon mi lesz az „eredmény”; miért?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89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gyar Nemzeti Múzeum | Jegyvásárlás">
            <a:extLst>
              <a:ext uri="{FF2B5EF4-FFF2-40B4-BE49-F238E27FC236}">
                <a16:creationId xmlns:a16="http://schemas.microsoft.com/office/drawing/2014/main" id="{3CCEAE60-4105-4492-9823-6B542EDDD34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8658" r="19169" b="13309"/>
          <a:stretch/>
        </p:blipFill>
        <p:spPr bwMode="auto">
          <a:xfrm>
            <a:off x="159391" y="176169"/>
            <a:ext cx="6274965" cy="3590488"/>
          </a:xfrm>
          <a:prstGeom prst="rect">
            <a:avLst/>
          </a:prstGeom>
          <a:noFill/>
          <a:extLst/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546219F-F5F2-4D78-8997-4396B6002F0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7958" r="6052" b="5786"/>
          <a:stretch/>
        </p:blipFill>
        <p:spPr bwMode="auto">
          <a:xfrm>
            <a:off x="8131729" y="939568"/>
            <a:ext cx="3900880" cy="4832059"/>
          </a:xfrm>
          <a:prstGeom prst="rect">
            <a:avLst/>
          </a:prstGeom>
          <a:noFill/>
        </p:spPr>
      </p:pic>
      <p:pic>
        <p:nvPicPr>
          <p:cNvPr id="6" name="Kép 5" descr="https://upload.wikimedia.org/wikipedia/commons/6/6b/Johann_Joachim_Winckelmann_%28Anton_von_Maron_1768%29.jpg">
            <a:extLst>
              <a:ext uri="{FF2B5EF4-FFF2-40B4-BE49-F238E27FC236}">
                <a16:creationId xmlns:a16="http://schemas.microsoft.com/office/drawing/2014/main" id="{C113AB83-1A0F-4D1A-800D-85C8207A88F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13615" r="2609" b="7945"/>
          <a:stretch/>
        </p:blipFill>
        <p:spPr bwMode="auto">
          <a:xfrm>
            <a:off x="6396607" y="1241570"/>
            <a:ext cx="1772872" cy="2114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02BD1F6-8342-4FE1-8EEB-8A66F909F24F}"/>
              </a:ext>
            </a:extLst>
          </p:cNvPr>
          <p:cNvSpPr txBox="1"/>
          <p:nvPr/>
        </p:nvSpPr>
        <p:spPr>
          <a:xfrm>
            <a:off x="234892" y="4018326"/>
            <a:ext cx="77094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Georgia" panose="02040502050405020303" pitchFamily="18" charset="0"/>
              </a:rPr>
              <a:t>„</a:t>
            </a:r>
            <a:r>
              <a:rPr lang="hu-HU" sz="2400" i="1" dirty="0">
                <a:latin typeface="Georgia" panose="02040502050405020303" pitchFamily="18" charset="0"/>
              </a:rPr>
              <a:t>Nemes egyszerűség és csendes nagyság” </a:t>
            </a:r>
            <a:r>
              <a:rPr lang="hu-HU" sz="2400" dirty="0">
                <a:latin typeface="Georgia" panose="02040502050405020303" pitchFamily="18" charset="0"/>
              </a:rPr>
              <a:t>– mondta, hirdette Johann Joachim </a:t>
            </a:r>
            <a:r>
              <a:rPr lang="hu-HU" sz="2400" dirty="0" err="1">
                <a:latin typeface="Georgia" panose="02040502050405020303" pitchFamily="18" charset="0"/>
              </a:rPr>
              <a:t>Winckelmann</a:t>
            </a:r>
            <a:r>
              <a:rPr lang="hu-HU" sz="2400" dirty="0">
                <a:latin typeface="Georgia" panose="02040502050405020303" pitchFamily="18" charset="0"/>
              </a:rPr>
              <a:t> régész és művészettörténész, a felvilágosodás és klasszicizmus eszme- és stílusadója, a klasszicista stílus elméletének, szabályainak kijelölője (akit 51 esztendős korában, egy utazás során Triesztben meggyilkoltak).</a:t>
            </a:r>
          </a:p>
          <a:p>
            <a:r>
              <a:rPr lang="hu-H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31771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3075E10-2A68-4459-8930-FF86A5E9F50C}"/>
              </a:ext>
            </a:extLst>
          </p:cNvPr>
          <p:cNvSpPr/>
          <p:nvPr/>
        </p:nvSpPr>
        <p:spPr>
          <a:xfrm>
            <a:off x="780176" y="471977"/>
            <a:ext cx="10612074" cy="5632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800" kern="1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80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utolsó kérdést, kedves Látogató, tedd fel</a:t>
            </a:r>
            <a:endParaRPr lang="hu-HU" sz="8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80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 magad!</a:t>
            </a:r>
            <a:r>
              <a:rPr lang="hu-HU" sz="8000" b="1" kern="100" spc="75" dirty="0">
                <a:solidFill>
                  <a:srgbClr val="21252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8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80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A4C2385-7B20-456A-BEA5-DDB4D2272C35}"/>
              </a:ext>
            </a:extLst>
          </p:cNvPr>
          <p:cNvSpPr txBox="1"/>
          <p:nvPr/>
        </p:nvSpPr>
        <p:spPr>
          <a:xfrm>
            <a:off x="3087148" y="2256639"/>
            <a:ext cx="5511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i="1" dirty="0">
                <a:latin typeface="Georgia" panose="02040502050405020303" pitchFamily="18" charset="0"/>
              </a:rPr>
              <a:t>Köszönjük a figyelmeteket!</a:t>
            </a:r>
          </a:p>
        </p:txBody>
      </p:sp>
    </p:spTree>
    <p:extLst>
      <p:ext uri="{BB962C8B-B14F-4D97-AF65-F5344CB8AC3E}">
        <p14:creationId xmlns:p14="http://schemas.microsoft.com/office/powerpoint/2010/main" val="344666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en.mng.hu/app/uploads/2023/08/347891.jpg">
            <a:extLst>
              <a:ext uri="{FF2B5EF4-FFF2-40B4-BE49-F238E27FC236}">
                <a16:creationId xmlns:a16="http://schemas.microsoft.com/office/drawing/2014/main" id="{E21C492C-68C9-464E-B493-5A0149D6D9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1" y="142612"/>
            <a:ext cx="3733102" cy="641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undefined">
            <a:extLst>
              <a:ext uri="{FF2B5EF4-FFF2-40B4-BE49-F238E27FC236}">
                <a16:creationId xmlns:a16="http://schemas.microsoft.com/office/drawing/2014/main" id="{8A9AFD12-5B6F-4281-BF0D-68A3A15FC3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83" y="142612"/>
            <a:ext cx="3417116" cy="64175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57813A78-CF77-4809-A80D-8058A44B0BE1}"/>
              </a:ext>
            </a:extLst>
          </p:cNvPr>
          <p:cNvSpPr/>
          <p:nvPr/>
        </p:nvSpPr>
        <p:spPr>
          <a:xfrm>
            <a:off x="4102217" y="204266"/>
            <a:ext cx="4504888" cy="686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--„Gondolatébresztő”—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22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Ó, a szárnyas Idő hirtelen elrepül,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minden </a:t>
            </a:r>
            <a:r>
              <a:rPr lang="hu-HU" sz="2200" i="1" kern="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míve</a:t>
            </a:r>
            <a:r>
              <a:rPr lang="hu-HU" sz="22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tűnő szárnya körül lebeg…”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vagy mégsem? Nem tűnnek el mindörökre az egyszer már megvolt dolgok?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Időutazás. Képek, szobrok korokon átívelő sorsa. Az eredeti s a másolat kérdése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Régi és új </a:t>
            </a:r>
            <a:r>
              <a:rPr lang="hu-HU" sz="2200" kern="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párbeszéde</a:t>
            </a: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-- vagy e párbeszéd megtagadása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utánzás. Az utánzat.</a:t>
            </a:r>
          </a:p>
          <a:p>
            <a:r>
              <a:rPr lang="hu-HU" sz="1600" i="1" dirty="0">
                <a:latin typeface="Georgia" panose="02040502050405020303" pitchFamily="18" charset="0"/>
              </a:rPr>
              <a:t>Látod-e, Te vándor, mi van a  töprengő szépleány kezében…? Próbáld </a:t>
            </a:r>
            <a:r>
              <a:rPr lang="hu-HU" sz="1600" i="1" dirty="0" err="1">
                <a:latin typeface="Georgia" panose="02040502050405020303" pitchFamily="18" charset="0"/>
              </a:rPr>
              <a:t>észrevenni</a:t>
            </a:r>
            <a:r>
              <a:rPr lang="hu-HU" sz="1600" i="1" dirty="0">
                <a:latin typeface="Georgia" panose="02040502050405020303" pitchFamily="18" charset="0"/>
              </a:rPr>
              <a:t> – és tovább-gondolni!</a:t>
            </a:r>
          </a:p>
          <a:p>
            <a:r>
              <a:rPr lang="hu-HU" sz="1600" dirty="0">
                <a:latin typeface="Georgia" panose="02040502050405020303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9366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68061FF-82C4-4C02-B303-7A5CB393A290}"/>
              </a:ext>
            </a:extLst>
          </p:cNvPr>
          <p:cNvSpPr/>
          <p:nvPr/>
        </p:nvSpPr>
        <p:spPr>
          <a:xfrm>
            <a:off x="4023919" y="291517"/>
            <a:ext cx="6686027" cy="61136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200" b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WISŁAWA SZYMBORSKA: GÖRÖG SZOBOR</a:t>
            </a:r>
            <a:br>
              <a:rPr lang="hu-HU" sz="1200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br>
              <a:rPr lang="hu-HU" sz="1200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Az emberek és más elemek segítségével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holtra dolgozta magát rajta az idő.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Először az orrát, aztán a nemi szerveit rabolta el,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egymás után a kéz- és lábujjakat,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évek alatt a karjait, egyiket a másik után,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 jobb combját, a bal combját,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 hátát és csípőit, fejét és hátulját,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azt pedig, ami már leesett, darabokra törte,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salakká, kaviccsá őrölte s homokká.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Ha egy élő pusztul el ezen a módon,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minden csapáskor sok vér folyik.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De a márványszobrok fehéren halnak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és nem mindig maradéktalanul.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Abból, amelyikre célzok, a torzó maradt meg –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mint üggyel-bajjal visszafojtott lélegzet, olyan: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mert neki most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magára kell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öltenie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az összes elveszett rész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báját és méltóságát.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És ölti is, sikerrel,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ma még sikerrel,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sikerrel, úgy varázsol el,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elvarázsol és megmarad –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az idő itt is dicséretet érdemel,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hiszen megszakította munkáját,</a:t>
            </a:r>
            <a:b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</a:b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és egy részét későbbre halasztotta</a:t>
            </a:r>
            <a:r>
              <a:rPr lang="hu-HU" sz="1200" b="1" i="1" kern="100" spc="75" dirty="0">
                <a:solidFill>
                  <a:srgbClr val="212529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1200" b="1" i="1" kern="1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 descr="undefined">
            <a:extLst>
              <a:ext uri="{FF2B5EF4-FFF2-40B4-BE49-F238E27FC236}">
                <a16:creationId xmlns:a16="http://schemas.microsoft.com/office/drawing/2014/main" id="{D1DA453C-A0E7-4480-98CD-77CDD1CF8E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54" y="291516"/>
            <a:ext cx="3232559" cy="6113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745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undefined">
            <a:extLst>
              <a:ext uri="{FF2B5EF4-FFF2-40B4-BE49-F238E27FC236}">
                <a16:creationId xmlns:a16="http://schemas.microsoft.com/office/drawing/2014/main" id="{B9376773-77A1-407B-BB4A-28DF6F2205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95" y="167777"/>
            <a:ext cx="3625597" cy="6013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D3EA2DAB-2A62-4B6C-9D6B-C5EC4DAED32D}"/>
              </a:ext>
            </a:extLst>
          </p:cNvPr>
          <p:cNvSpPr/>
          <p:nvPr/>
        </p:nvSpPr>
        <p:spPr>
          <a:xfrm>
            <a:off x="4630724" y="0"/>
            <a:ext cx="3625597" cy="6195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2400" kern="1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Melyik domborművön gondolkodnál hosszabban, s miért?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800" kern="1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történik itt, e második sír-dombormű világában -- épp „most”, amikor megállok, vele szemben, hogy megszemléljem?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Tudom. De tudom-e?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 descr="https://s3.eu-central-1.amazonaws.com/kozterkep/photos/u380-a45303-624d473569da0-0ba2a6af1cb2b1c6e200a81b_1.jpg">
            <a:extLst>
              <a:ext uri="{FF2B5EF4-FFF2-40B4-BE49-F238E27FC236}">
                <a16:creationId xmlns:a16="http://schemas.microsoft.com/office/drawing/2014/main" id="{D13A7113-01B6-4B6E-8F14-BBC6EEF4581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9" y="167778"/>
            <a:ext cx="4375014" cy="6013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199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9E50789-C8D7-432B-A109-1A5EFFCBEF08}"/>
              </a:ext>
            </a:extLst>
          </p:cNvPr>
          <p:cNvSpPr/>
          <p:nvPr/>
        </p:nvSpPr>
        <p:spPr>
          <a:xfrm>
            <a:off x="1842780" y="345493"/>
            <a:ext cx="4026715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b="1" i="0" dirty="0">
                <a:effectLst/>
                <a:latin typeface="Georgia" panose="02040502050405020303" pitchFamily="18" charset="0"/>
              </a:rPr>
              <a:t>Babits Mihály: </a:t>
            </a:r>
            <a:r>
              <a:rPr lang="hu-HU" b="1" i="0" dirty="0" err="1">
                <a:effectLst/>
                <a:latin typeface="Georgia" panose="02040502050405020303" pitchFamily="18" charset="0"/>
              </a:rPr>
              <a:t>Hegeso</a:t>
            </a:r>
            <a:r>
              <a:rPr lang="hu-HU" b="1" i="0" dirty="0">
                <a:effectLst/>
                <a:latin typeface="Georgia" panose="02040502050405020303" pitchFamily="18" charset="0"/>
              </a:rPr>
              <a:t> sírja</a:t>
            </a:r>
            <a:br>
              <a:rPr lang="hu-HU" b="1" i="0" dirty="0">
                <a:effectLst/>
                <a:latin typeface="Georgia" panose="02040502050405020303" pitchFamily="18" charset="0"/>
              </a:rPr>
            </a:br>
            <a:r>
              <a:rPr lang="hu-HU" b="1" i="0" dirty="0">
                <a:effectLst/>
                <a:latin typeface="Georgia" panose="02040502050405020303" pitchFamily="18" charset="0"/>
              </a:rPr>
              <a:t>Egy görög emlékre</a:t>
            </a:r>
          </a:p>
          <a:p>
            <a:endParaRPr lang="hu-HU" b="1" i="0" dirty="0">
              <a:effectLst/>
              <a:latin typeface="Georgia" panose="02040502050405020303" pitchFamily="18" charset="0"/>
            </a:endParaRPr>
          </a:p>
          <a:p>
            <a:r>
              <a:rPr lang="hu-HU" b="0" i="1" dirty="0">
                <a:effectLst/>
                <a:latin typeface="Georgia" panose="02040502050405020303" pitchFamily="18" charset="0"/>
              </a:rPr>
              <a:t>A kedvesem kétezer éve alszik,</a:t>
            </a:r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>
                <a:effectLst/>
                <a:latin typeface="Georgia" panose="02040502050405020303" pitchFamily="18" charset="0"/>
              </a:rPr>
              <a:t>kétezer éve meghalt s vár reám.</a:t>
            </a:r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>
                <a:effectLst/>
                <a:latin typeface="Georgia" panose="02040502050405020303" pitchFamily="18" charset="0"/>
              </a:rPr>
              <a:t>A neve </a:t>
            </a:r>
            <a:r>
              <a:rPr lang="hu-HU" b="0" i="1" dirty="0" err="1">
                <a:effectLst/>
                <a:latin typeface="Georgia" panose="02040502050405020303" pitchFamily="18" charset="0"/>
              </a:rPr>
              <a:t>Hegeso</a:t>
            </a:r>
            <a:r>
              <a:rPr lang="hu-HU" b="0" i="1" dirty="0">
                <a:effectLst/>
                <a:latin typeface="Georgia" panose="02040502050405020303" pitchFamily="18" charset="0"/>
              </a:rPr>
              <a:t>. - Lábhegytől arcig</a:t>
            </a:r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 err="1">
                <a:effectLst/>
                <a:latin typeface="Georgia" panose="02040502050405020303" pitchFamily="18" charset="0"/>
              </a:rPr>
              <a:t>márványszinű</a:t>
            </a:r>
            <a:r>
              <a:rPr lang="hu-HU" b="0" i="1" dirty="0">
                <a:effectLst/>
                <a:latin typeface="Georgia" panose="02040502050405020303" pitchFamily="18" charset="0"/>
              </a:rPr>
              <a:t> - s komoly görög leány.</a:t>
            </a:r>
          </a:p>
          <a:p>
            <a:endParaRPr lang="hu-HU" b="0" i="1" dirty="0">
              <a:effectLst/>
              <a:latin typeface="Georgia" panose="02040502050405020303" pitchFamily="18" charset="0"/>
            </a:endParaRPr>
          </a:p>
          <a:p>
            <a:r>
              <a:rPr lang="hu-HU" b="0" i="1" dirty="0">
                <a:effectLst/>
                <a:latin typeface="Georgia" panose="02040502050405020303" pitchFamily="18" charset="0"/>
              </a:rPr>
              <a:t>Élő, habár </a:t>
            </a:r>
            <a:r>
              <a:rPr lang="hu-HU" b="0" i="1" dirty="0" err="1">
                <a:effectLst/>
                <a:latin typeface="Georgia" panose="02040502050405020303" pitchFamily="18" charset="0"/>
              </a:rPr>
              <a:t>lehellete</a:t>
            </a:r>
            <a:r>
              <a:rPr lang="hu-HU" b="0" i="1" dirty="0">
                <a:effectLst/>
                <a:latin typeface="Georgia" panose="02040502050405020303" pitchFamily="18" charset="0"/>
              </a:rPr>
              <a:t> se hallszik</a:t>
            </a:r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>
                <a:effectLst/>
                <a:latin typeface="Georgia" panose="02040502050405020303" pitchFamily="18" charset="0"/>
              </a:rPr>
              <a:t>keble átduzzad ráncos </a:t>
            </a:r>
            <a:r>
              <a:rPr lang="hu-HU" b="0" i="1" dirty="0" err="1">
                <a:effectLst/>
                <a:latin typeface="Georgia" panose="02040502050405020303" pitchFamily="18" charset="0"/>
              </a:rPr>
              <a:t>khítonán</a:t>
            </a:r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>
                <a:effectLst/>
                <a:latin typeface="Georgia" panose="02040502050405020303" pitchFamily="18" charset="0"/>
              </a:rPr>
              <a:t>Fürtös fejében ki tudja mi rajzik?</a:t>
            </a:r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>
                <a:effectLst/>
                <a:latin typeface="Georgia" panose="02040502050405020303" pitchFamily="18" charset="0"/>
              </a:rPr>
              <a:t>Ül meghajolva. Méla. Halovány.</a:t>
            </a:r>
          </a:p>
          <a:p>
            <a:endParaRPr lang="hu-HU" b="0" i="1" dirty="0">
              <a:effectLst/>
              <a:latin typeface="Georgia" panose="02040502050405020303" pitchFamily="18" charset="0"/>
            </a:endParaRPr>
          </a:p>
          <a:p>
            <a:r>
              <a:rPr lang="hu-HU" b="0" i="1" dirty="0">
                <a:effectLst/>
                <a:latin typeface="Georgia" panose="02040502050405020303" pitchFamily="18" charset="0"/>
              </a:rPr>
              <a:t>Előtte állva szolgálója tartja</a:t>
            </a:r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>
                <a:effectLst/>
                <a:latin typeface="Georgia" panose="02040502050405020303" pitchFamily="18" charset="0"/>
              </a:rPr>
              <a:t>rabszolgalány, a drága ládikát,</a:t>
            </a:r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>
                <a:effectLst/>
                <a:latin typeface="Georgia" panose="02040502050405020303" pitchFamily="18" charset="0"/>
              </a:rPr>
              <a:t>amelyből ékszereit válogatja.</a:t>
            </a:r>
          </a:p>
          <a:p>
            <a:r>
              <a:rPr lang="hu-HU" b="0" i="1" dirty="0">
                <a:effectLst/>
                <a:latin typeface="Georgia" panose="02040502050405020303" pitchFamily="18" charset="0"/>
              </a:rPr>
              <a:t>Talán azt nézi (lelkem bús reménye!)</a:t>
            </a:r>
          </a:p>
          <a:p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>
                <a:effectLst/>
                <a:latin typeface="Georgia" panose="02040502050405020303" pitchFamily="18" charset="0"/>
              </a:rPr>
              <a:t>melyikkel ékesítse föl magát,</a:t>
            </a:r>
            <a:br>
              <a:rPr lang="hu-HU" b="0" i="1" dirty="0">
                <a:effectLst/>
                <a:latin typeface="Georgia" panose="02040502050405020303" pitchFamily="18" charset="0"/>
              </a:rPr>
            </a:br>
            <a:r>
              <a:rPr lang="hu-HU" b="0" i="1" dirty="0">
                <a:effectLst/>
                <a:latin typeface="Georgia" panose="02040502050405020303" pitchFamily="18" charset="0"/>
              </a:rPr>
              <a:t>ha megjövök majd én, a vőlegénye.</a:t>
            </a:r>
          </a:p>
        </p:txBody>
      </p:sp>
      <p:pic>
        <p:nvPicPr>
          <p:cNvPr id="3" name="Kép 2" descr="undefined">
            <a:extLst>
              <a:ext uri="{FF2B5EF4-FFF2-40B4-BE49-F238E27FC236}">
                <a16:creationId xmlns:a16="http://schemas.microsoft.com/office/drawing/2014/main" id="{74F5AA86-A170-4B37-A167-B358952EC5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95" y="345493"/>
            <a:ext cx="4155349" cy="5909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38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mng.hu/app/uploads/2022/10/107238.jpg">
            <a:extLst>
              <a:ext uri="{FF2B5EF4-FFF2-40B4-BE49-F238E27FC236}">
                <a16:creationId xmlns:a16="http://schemas.microsoft.com/office/drawing/2014/main" id="{AC670F1D-BA93-4E36-B606-9FD075F862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" y="83890"/>
            <a:ext cx="6493530" cy="364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tempete_neige.jpg">
            <a:extLst>
              <a:ext uri="{FF2B5EF4-FFF2-40B4-BE49-F238E27FC236}">
                <a16:creationId xmlns:a16="http://schemas.microsoft.com/office/drawing/2014/main" id="{9EAB08D8-DE74-4164-B781-04E2D55BC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83" y="83890"/>
            <a:ext cx="5358617" cy="40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888EF557-14A2-4FAF-8DF4-3CCD1EBECA88}"/>
              </a:ext>
            </a:extLst>
          </p:cNvPr>
          <p:cNvSpPr/>
          <p:nvPr/>
        </p:nvSpPr>
        <p:spPr>
          <a:xfrm>
            <a:off x="134223" y="4042866"/>
            <a:ext cx="5358617" cy="3052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 csupán név-cím-dátum nélkül oda-tennénk ezt a két képet a közönség elé – vajon melyiket választanák? 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vajon miért?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4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Te, kedves Nézőnk, melyiket választanád?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59B6F83-8D7E-4D85-9EA9-4AF6D8E8BFA1}"/>
              </a:ext>
            </a:extLst>
          </p:cNvPr>
          <p:cNvSpPr/>
          <p:nvPr/>
        </p:nvSpPr>
        <p:spPr>
          <a:xfrm>
            <a:off x="6699162" y="4209175"/>
            <a:ext cx="5417338" cy="245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Hány réteg rakódik itt egymásra?</a:t>
            </a:r>
            <a:endParaRPr lang="hu-HU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„Minden ponton ugyanazzal az erővel létezni!...”</a:t>
            </a: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u-HU" kern="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-ígyen szól egyikük (</a:t>
            </a:r>
            <a:r>
              <a:rPr lang="hu-HU" kern="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Dobai</a:t>
            </a: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vallomása, sors-mondata. </a:t>
            </a:r>
            <a:endParaRPr lang="hu-HU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Nézd, e vers is majd’ szétrobban…!</a:t>
            </a:r>
            <a:endParaRPr lang="hu-HU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a Kisfaludy-képek? Milyen verset írt volna </a:t>
            </a:r>
            <a:r>
              <a:rPr lang="hu-HU" kern="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Dobai</a:t>
            </a: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Péter Turner vászna mellé?</a:t>
            </a:r>
            <a:endParaRPr lang="hu-HU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0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6C981A1-8E26-444F-931E-91645A454C62}"/>
              </a:ext>
            </a:extLst>
          </p:cNvPr>
          <p:cNvSpPr/>
          <p:nvPr/>
        </p:nvSpPr>
        <p:spPr>
          <a:xfrm>
            <a:off x="109057" y="160803"/>
            <a:ext cx="5117284" cy="6582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hu-HU" sz="1100" b="1" i="1" kern="1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i="1" kern="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Dobai</a:t>
            </a:r>
            <a:r>
              <a:rPr lang="hu-HU" b="1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Péter: Vitorlák emléke. Részlet. Orpheusz, Bp., 1994. 115.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(Kisfaludy Károly festményeire)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Védett szellem-sziklavár alatt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fehéren robban egy előbb még szénszínű áradat,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egyszerre a láthatárral: egy bárka omlik össze,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palánkja bölcsőként ring, dajkája csontváz,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hajóroncs zuhan zúzott, morajló partkövekre,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pár kicsavart cölöpre, hullámok vad vetélőire,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sirály bukik fölé kegyetlen körözésből alá, le,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szirtek mögött, már menedékben, embercsoport,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mesél, mesél a festmény, a felhőknek fent és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lent a veszett vizeken: villanó torkolatfény,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álomvihar, túl a valóságon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túl az álmon: XIX. századi remény.” </a:t>
            </a:r>
          </a:p>
        </p:txBody>
      </p:sp>
      <p:pic>
        <p:nvPicPr>
          <p:cNvPr id="3" name="Kép 2" descr="https://mng.hu/app/uploads/2022/10/107238.jpg">
            <a:extLst>
              <a:ext uri="{FF2B5EF4-FFF2-40B4-BE49-F238E27FC236}">
                <a16:creationId xmlns:a16="http://schemas.microsoft.com/office/drawing/2014/main" id="{579F0CC0-A375-4CE0-9440-0177B57F13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4" y="617644"/>
            <a:ext cx="6585810" cy="392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67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mng.hu/app/uploads/2022/10/63427.jpg">
            <a:extLst>
              <a:ext uri="{FF2B5EF4-FFF2-40B4-BE49-F238E27FC236}">
                <a16:creationId xmlns:a16="http://schemas.microsoft.com/office/drawing/2014/main" id="{2376C253-7D8F-4722-808E-59445854794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3" y="142612"/>
            <a:ext cx="5436066" cy="369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N01275">
            <a:extLst>
              <a:ext uri="{FF2B5EF4-FFF2-40B4-BE49-F238E27FC236}">
                <a16:creationId xmlns:a16="http://schemas.microsoft.com/office/drawing/2014/main" id="{94C2F5F7-C2AA-4876-AFCF-8E9278A6139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01" y="855677"/>
            <a:ext cx="6320586" cy="49900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022C8DA1-BAF6-4896-9310-683CC6F7FC5F}"/>
              </a:ext>
            </a:extLst>
          </p:cNvPr>
          <p:cNvSpPr/>
          <p:nvPr/>
        </p:nvSpPr>
        <p:spPr>
          <a:xfrm>
            <a:off x="262855" y="4077220"/>
            <a:ext cx="5315824" cy="2855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első kép egy szép és pontos akadémiai vizsgarajzra hajaz; akár fénykép is lehetne… 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másik: mint maga a titokzatos, félelmes, szárnyaló romantika. 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200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Ugye, kedves Nézőnk?</a:t>
            </a:r>
            <a:endParaRPr lang="hu-HU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557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983</Words>
  <Application>Microsoft Office PowerPoint</Application>
  <PresentationFormat>Szélesvásznú</PresentationFormat>
  <Paragraphs>93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8" baseType="lpstr">
      <vt:lpstr>Yu Gothic UI Semilight</vt:lpstr>
      <vt:lpstr>Arial</vt:lpstr>
      <vt:lpstr>Calibri</vt:lpstr>
      <vt:lpstr>Calibri Light</vt:lpstr>
      <vt:lpstr>Georgia</vt:lpstr>
      <vt:lpstr>Times New Roman</vt:lpstr>
      <vt:lpstr>Office-téma</vt:lpstr>
      <vt:lpstr>Art. Pagony  2024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Art. Pagony  2024</dc:title>
  <dc:creator>Kati</dc:creator>
  <cp:lastModifiedBy>Kati</cp:lastModifiedBy>
  <cp:revision>20</cp:revision>
  <dcterms:created xsi:type="dcterms:W3CDTF">2024-11-09T08:36:43Z</dcterms:created>
  <dcterms:modified xsi:type="dcterms:W3CDTF">2024-11-09T10:23:20Z</dcterms:modified>
</cp:coreProperties>
</file>