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9"/>
  </p:notesMasterIdLst>
  <p:sldIdLst>
    <p:sldId id="256" r:id="rId2"/>
    <p:sldId id="259" r:id="rId3"/>
    <p:sldId id="261" r:id="rId4"/>
    <p:sldId id="409" r:id="rId5"/>
    <p:sldId id="417" r:id="rId6"/>
    <p:sldId id="416" r:id="rId7"/>
    <p:sldId id="415" r:id="rId8"/>
    <p:sldId id="414" r:id="rId9"/>
    <p:sldId id="413" r:id="rId10"/>
    <p:sldId id="441" r:id="rId11"/>
    <p:sldId id="410" r:id="rId12"/>
    <p:sldId id="412" r:id="rId13"/>
    <p:sldId id="434" r:id="rId14"/>
    <p:sldId id="421" r:id="rId15"/>
    <p:sldId id="420" r:id="rId16"/>
    <p:sldId id="419" r:id="rId17"/>
    <p:sldId id="422" r:id="rId18"/>
    <p:sldId id="427" r:id="rId19"/>
    <p:sldId id="426" r:id="rId20"/>
    <p:sldId id="425" r:id="rId21"/>
    <p:sldId id="433" r:id="rId22"/>
    <p:sldId id="453" r:id="rId23"/>
    <p:sldId id="452" r:id="rId24"/>
    <p:sldId id="424" r:id="rId25"/>
    <p:sldId id="423" r:id="rId26"/>
    <p:sldId id="428" r:id="rId27"/>
    <p:sldId id="458" r:id="rId28"/>
    <p:sldId id="455" r:id="rId29"/>
    <p:sldId id="457" r:id="rId30"/>
    <p:sldId id="456" r:id="rId31"/>
    <p:sldId id="459" r:id="rId32"/>
    <p:sldId id="429" r:id="rId33"/>
    <p:sldId id="431" r:id="rId34"/>
    <p:sldId id="454" r:id="rId35"/>
    <p:sldId id="496" r:id="rId36"/>
    <p:sldId id="491" r:id="rId37"/>
    <p:sldId id="492" r:id="rId38"/>
    <p:sldId id="493" r:id="rId39"/>
    <p:sldId id="495" r:id="rId40"/>
    <p:sldId id="485" r:id="rId41"/>
    <p:sldId id="487" r:id="rId42"/>
    <p:sldId id="489" r:id="rId43"/>
    <p:sldId id="471" r:id="rId44"/>
    <p:sldId id="474" r:id="rId45"/>
    <p:sldId id="472" r:id="rId46"/>
    <p:sldId id="473" r:id="rId47"/>
    <p:sldId id="475" r:id="rId48"/>
    <p:sldId id="479" r:id="rId49"/>
    <p:sldId id="476" r:id="rId50"/>
    <p:sldId id="477" r:id="rId51"/>
    <p:sldId id="478" r:id="rId52"/>
    <p:sldId id="480" r:id="rId53"/>
    <p:sldId id="451" r:id="rId54"/>
    <p:sldId id="268" r:id="rId55"/>
    <p:sldId id="265" r:id="rId56"/>
    <p:sldId id="392" r:id="rId57"/>
    <p:sldId id="264" r:id="rId58"/>
    <p:sldId id="263" r:id="rId59"/>
    <p:sldId id="269" r:id="rId60"/>
    <p:sldId id="262" r:id="rId61"/>
    <p:sldId id="408" r:id="rId62"/>
    <p:sldId id="267" r:id="rId63"/>
    <p:sldId id="462" r:id="rId64"/>
    <p:sldId id="461" r:id="rId65"/>
    <p:sldId id="393" r:id="rId66"/>
    <p:sldId id="394" r:id="rId67"/>
    <p:sldId id="401" r:id="rId68"/>
    <p:sldId id="400" r:id="rId69"/>
    <p:sldId id="399" r:id="rId70"/>
    <p:sldId id="395" r:id="rId71"/>
    <p:sldId id="396" r:id="rId72"/>
    <p:sldId id="402" r:id="rId73"/>
    <p:sldId id="403" r:id="rId74"/>
    <p:sldId id="404" r:id="rId75"/>
    <p:sldId id="464" r:id="rId76"/>
    <p:sldId id="406" r:id="rId77"/>
    <p:sldId id="482" r:id="rId78"/>
    <p:sldId id="481" r:id="rId79"/>
    <p:sldId id="483" r:id="rId80"/>
    <p:sldId id="484" r:id="rId81"/>
    <p:sldId id="466" r:id="rId82"/>
    <p:sldId id="470" r:id="rId83"/>
    <p:sldId id="282" r:id="rId84"/>
    <p:sldId id="283" r:id="rId85"/>
    <p:sldId id="289" r:id="rId86"/>
    <p:sldId id="294" r:id="rId87"/>
    <p:sldId id="292" r:id="rId88"/>
    <p:sldId id="284" r:id="rId89"/>
    <p:sldId id="293" r:id="rId90"/>
    <p:sldId id="285" r:id="rId91"/>
    <p:sldId id="286" r:id="rId92"/>
    <p:sldId id="290" r:id="rId93"/>
    <p:sldId id="287" r:id="rId94"/>
    <p:sldId id="291" r:id="rId95"/>
    <p:sldId id="288" r:id="rId96"/>
    <p:sldId id="308" r:id="rId97"/>
    <p:sldId id="307" r:id="rId98"/>
    <p:sldId id="309" r:id="rId99"/>
    <p:sldId id="352" r:id="rId100"/>
    <p:sldId id="320" r:id="rId101"/>
    <p:sldId id="316" r:id="rId102"/>
    <p:sldId id="319" r:id="rId103"/>
    <p:sldId id="318" r:id="rId104"/>
    <p:sldId id="317" r:id="rId105"/>
    <p:sldId id="310" r:id="rId106"/>
    <p:sldId id="312" r:id="rId107"/>
    <p:sldId id="313" r:id="rId108"/>
    <p:sldId id="311" r:id="rId109"/>
    <p:sldId id="390" r:id="rId110"/>
    <p:sldId id="314" r:id="rId111"/>
    <p:sldId id="315" r:id="rId112"/>
    <p:sldId id="321" r:id="rId113"/>
    <p:sldId id="386" r:id="rId114"/>
    <p:sldId id="326" r:id="rId115"/>
    <p:sldId id="323" r:id="rId116"/>
    <p:sldId id="325" r:id="rId117"/>
    <p:sldId id="324" r:id="rId118"/>
    <p:sldId id="332" r:id="rId119"/>
    <p:sldId id="336" r:id="rId120"/>
    <p:sldId id="333" r:id="rId121"/>
    <p:sldId id="334" r:id="rId122"/>
    <p:sldId id="335" r:id="rId123"/>
    <p:sldId id="327" r:id="rId124"/>
    <p:sldId id="328" r:id="rId125"/>
    <p:sldId id="329" r:id="rId126"/>
    <p:sldId id="330" r:id="rId127"/>
    <p:sldId id="391" r:id="rId128"/>
    <p:sldId id="337" r:id="rId129"/>
    <p:sldId id="348" r:id="rId130"/>
    <p:sldId id="343" r:id="rId131"/>
    <p:sldId id="340" r:id="rId132"/>
    <p:sldId id="345" r:id="rId133"/>
    <p:sldId id="342" r:id="rId134"/>
    <p:sldId id="344" r:id="rId135"/>
    <p:sldId id="341" r:id="rId136"/>
    <p:sldId id="346" r:id="rId137"/>
    <p:sldId id="349" r:id="rId138"/>
    <p:sldId id="351" r:id="rId139"/>
    <p:sldId id="350" r:id="rId140"/>
    <p:sldId id="339" r:id="rId141"/>
    <p:sldId id="347" r:id="rId142"/>
    <p:sldId id="295" r:id="rId143"/>
    <p:sldId id="353" r:id="rId144"/>
    <p:sldId id="301" r:id="rId145"/>
    <p:sldId id="306" r:id="rId146"/>
    <p:sldId id="297" r:id="rId147"/>
    <p:sldId id="303" r:id="rId148"/>
    <p:sldId id="305" r:id="rId149"/>
    <p:sldId id="300" r:id="rId150"/>
    <p:sldId id="298" r:id="rId151"/>
    <p:sldId id="304" r:id="rId152"/>
    <p:sldId id="299" r:id="rId153"/>
    <p:sldId id="302" r:id="rId154"/>
    <p:sldId id="354" r:id="rId155"/>
    <p:sldId id="355" r:id="rId156"/>
    <p:sldId id="361" r:id="rId157"/>
    <p:sldId id="281" r:id="rId158"/>
    <p:sldId id="366" r:id="rId159"/>
    <p:sldId id="356" r:id="rId160"/>
    <p:sldId id="367" r:id="rId161"/>
    <p:sldId id="362" r:id="rId162"/>
    <p:sldId id="357" r:id="rId163"/>
    <p:sldId id="363" r:id="rId164"/>
    <p:sldId id="368" r:id="rId165"/>
    <p:sldId id="365" r:id="rId166"/>
    <p:sldId id="364" r:id="rId167"/>
    <p:sldId id="358" r:id="rId168"/>
    <p:sldId id="359" r:id="rId169"/>
    <p:sldId id="360" r:id="rId170"/>
    <p:sldId id="369" r:id="rId171"/>
    <p:sldId id="370" r:id="rId172"/>
    <p:sldId id="371" r:id="rId173"/>
    <p:sldId id="381" r:id="rId174"/>
    <p:sldId id="379" r:id="rId175"/>
    <p:sldId id="380" r:id="rId176"/>
    <p:sldId id="384" r:id="rId177"/>
    <p:sldId id="385" r:id="rId178"/>
    <p:sldId id="383" r:id="rId179"/>
    <p:sldId id="382" r:id="rId180"/>
    <p:sldId id="372" r:id="rId181"/>
    <p:sldId id="373" r:id="rId182"/>
    <p:sldId id="375" r:id="rId183"/>
    <p:sldId id="376" r:id="rId184"/>
    <p:sldId id="377" r:id="rId185"/>
    <p:sldId id="378" r:id="rId186"/>
    <p:sldId id="272" r:id="rId187"/>
    <p:sldId id="273" r:id="rId188"/>
    <p:sldId id="278" r:id="rId189"/>
    <p:sldId id="387" r:id="rId190"/>
    <p:sldId id="389" r:id="rId191"/>
    <p:sldId id="277" r:id="rId192"/>
    <p:sldId id="274" r:id="rId193"/>
    <p:sldId id="276" r:id="rId194"/>
    <p:sldId id="279" r:id="rId195"/>
    <p:sldId id="280" r:id="rId196"/>
    <p:sldId id="388" r:id="rId197"/>
    <p:sldId id="275" r:id="rId198"/>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93" autoAdjust="0"/>
  </p:normalViewPr>
  <p:slideViewPr>
    <p:cSldViewPr showGuides="1">
      <p:cViewPr varScale="1">
        <p:scale>
          <a:sx n="46" d="100"/>
          <a:sy n="46" d="100"/>
        </p:scale>
        <p:origin x="-1373"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1180E5-678C-486F-850C-DB99522DE716}" type="datetimeFigureOut">
              <a:rPr lang="hu-HU" smtClean="0"/>
              <a:pPr/>
              <a:t>2024. 11. 01.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BC8E1-2AE5-4457-B03F-B697C93E6E3F}" type="slidenum">
              <a:rPr lang="hu-HU" smtClean="0"/>
              <a:pPr/>
              <a:t>‹#›</a:t>
            </a:fld>
            <a:endParaRPr lang="hu-HU"/>
          </a:p>
        </p:txBody>
      </p:sp>
    </p:spTree>
    <p:extLst>
      <p:ext uri="{BB962C8B-B14F-4D97-AF65-F5344CB8AC3E}">
        <p14:creationId xmlns:p14="http://schemas.microsoft.com/office/powerpoint/2010/main" val="331019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9ED14AE6-550A-496C-AABF-34631E9823A3}" type="slidenum">
              <a:rPr lang="hu-HU" smtClean="0"/>
              <a:pPr/>
              <a:t>25</a:t>
            </a:fld>
            <a:endParaRPr lang="hu-HU"/>
          </a:p>
        </p:txBody>
      </p:sp>
    </p:spTree>
    <p:extLst>
      <p:ext uri="{BB962C8B-B14F-4D97-AF65-F5344CB8AC3E}">
        <p14:creationId xmlns:p14="http://schemas.microsoft.com/office/powerpoint/2010/main" val="949764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1EBC8E1-2AE5-4457-B03F-B697C93E6E3F}" type="slidenum">
              <a:rPr lang="hu-HU" smtClean="0"/>
              <a:pPr/>
              <a:t>37</a:t>
            </a:fld>
            <a:endParaRPr lang="hu-HU"/>
          </a:p>
        </p:txBody>
      </p:sp>
    </p:spTree>
    <p:extLst>
      <p:ext uri="{BB962C8B-B14F-4D97-AF65-F5344CB8AC3E}">
        <p14:creationId xmlns:p14="http://schemas.microsoft.com/office/powerpoint/2010/main" val="113206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FCF8DFD5-5CFE-42FD-A5BF-46F70F2F0027}" type="slidenum">
              <a:rPr lang="hu-HU" smtClean="0"/>
              <a:pPr/>
              <a:t>132</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A1EBC8E1-2AE5-4457-B03F-B697C93E6E3F}" type="slidenum">
              <a:rPr lang="hu-HU" smtClean="0"/>
              <a:pPr/>
              <a:t>144</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FCF8DFD5-5CFE-42FD-A5BF-46F70F2F0027}" type="slidenum">
              <a:rPr lang="hu-HU" smtClean="0"/>
              <a:pPr/>
              <a:t>168</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075C998-5091-4F02-82E2-800353AF2B22}" type="datetimeFigureOut">
              <a:rPr lang="hu-HU" smtClean="0"/>
              <a:pPr/>
              <a:t>2024. 11. 01.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F2859B2F-6BFC-4BC7-8D98-3E6CEBD1F377}"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5C998-5091-4F02-82E2-800353AF2B22}" type="datetimeFigureOut">
              <a:rPr lang="hu-HU" smtClean="0"/>
              <a:pPr/>
              <a:t>2024. 11. 01.</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59B2F-6BFC-4BC7-8D98-3E6CEBD1F377}"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en.wikipedia.org/wiki/The_Finding_of_the_Saviour_in_the_Temple" TargetMode="External"/><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www.magyarkurir.hu/hirek/nyithato-e-meg-az-ajtod-vilag-legtobbet-utazo-festmenye-jezust-abrazolja" TargetMode="External"/><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victorianweb.org/painting/dgr/paintings/8.html"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rossettiarchive.org/zoom/s105.img.html"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rossettiarchive.org/zoom/s105.img.html" TargetMode="External"/><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https://www.wikidata.org/wiki/Q94969317" TargetMode="External"/><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translate.googleusercontent.com/translate_c?depth=1&amp;hl=hu&amp;prev=/search?q%3Ddelacroix%26client%3Dfirefox-a%26hs%3DVDo%26rls%3Dorg.mozilla:hu:official%26channel%3Dsb&amp;rurl=translate.google.hu&amp;sl=en&amp;u=http://en.wikipedia.org/wiki/Mus%C3%A9e_du_Louvre&amp;usg=ALkJrhjXNlAVdf5pgxfD3KOTQhGwezQ7Ng"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en.wikipedia.org/wiki/The_Manchester_Murals" TargetMode="External"/></Relationships>
</file>

<file path=ppt/slides/_rels/slide16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nga.gov/features/slideshows/constable-and-turner-british-landscapes-of-the-early-1800s.html"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hu.wikipedia.org/wiki/Salon" TargetMode="External"/><Relationship Id="rId2" Type="http://schemas.openxmlformats.org/officeDocument/2006/relationships/hyperlink" Target="https://hu.wikipedia.org/wiki/1824" TargetMode="Externa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s://en.wikipedia.org/wiki/Cheapsid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smtClean="0">
                <a:latin typeface="Arial Black" pitchFamily="34" charset="0"/>
              </a:rPr>
              <a:t>TURNER</a:t>
            </a:r>
            <a:br>
              <a:rPr lang="hu-HU" b="1" dirty="0" smtClean="0">
                <a:latin typeface="Arial Black" pitchFamily="34" charset="0"/>
              </a:rPr>
            </a:br>
            <a:r>
              <a:rPr lang="hu-HU" sz="4000" i="1" dirty="0">
                <a:solidFill>
                  <a:schemeClr val="accent3">
                    <a:lumMod val="50000"/>
                  </a:schemeClr>
                </a:solidFill>
              </a:rPr>
              <a:t>A</a:t>
            </a:r>
            <a:r>
              <a:rPr lang="hu-HU" sz="4000" i="1" dirty="0" smtClean="0">
                <a:solidFill>
                  <a:schemeClr val="accent3">
                    <a:lumMod val="50000"/>
                  </a:schemeClr>
                </a:solidFill>
              </a:rPr>
              <a:t> ROMANTIKA FESTŐI közül…</a:t>
            </a:r>
            <a:endParaRPr lang="hu-HU" sz="3600" i="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270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Fájl:William Holman Hunt 001.jpg"/>
          <p:cNvPicPr>
            <a:picLocks noChangeAspect="1" noChangeArrowheads="1"/>
          </p:cNvPicPr>
          <p:nvPr/>
        </p:nvPicPr>
        <p:blipFill>
          <a:blip r:embed="rId2" cstate="email">
            <a:lum bright="10000"/>
          </a:blip>
          <a:srcRect/>
          <a:stretch>
            <a:fillRect/>
          </a:stretch>
        </p:blipFill>
        <p:spPr bwMode="auto">
          <a:xfrm>
            <a:off x="624286" y="980728"/>
            <a:ext cx="7895428" cy="5507061"/>
          </a:xfrm>
          <a:prstGeom prst="rect">
            <a:avLst/>
          </a:prstGeom>
          <a:noFill/>
        </p:spPr>
      </p:pic>
      <p:sp>
        <p:nvSpPr>
          <p:cNvPr id="4" name="Téglalap 3"/>
          <p:cNvSpPr/>
          <p:nvPr/>
        </p:nvSpPr>
        <p:spPr>
          <a:xfrm>
            <a:off x="0" y="188640"/>
            <a:ext cx="9144000" cy="707886"/>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b="1" dirty="0" smtClean="0"/>
              <a:t>:</a:t>
            </a:r>
            <a:r>
              <a:rPr lang="hu-HU" sz="2400" dirty="0" smtClean="0"/>
              <a:t> </a:t>
            </a:r>
            <a:r>
              <a:rPr lang="hu-HU" sz="2400" b="1" dirty="0" smtClean="0"/>
              <a:t> A béres pásztor, </a:t>
            </a:r>
            <a:r>
              <a:rPr lang="hu-HU" sz="2400" dirty="0" smtClean="0"/>
              <a:t>(</a:t>
            </a:r>
            <a:r>
              <a:rPr lang="hu-HU" sz="2400" b="1" dirty="0" smtClean="0"/>
              <a:t>The </a:t>
            </a:r>
            <a:r>
              <a:rPr lang="hu-HU" sz="2400" b="1" dirty="0" err="1" smtClean="0"/>
              <a:t>Hireling</a:t>
            </a:r>
            <a:r>
              <a:rPr lang="hu-HU" sz="2400" b="1" dirty="0" smtClean="0"/>
              <a:t> </a:t>
            </a:r>
            <a:r>
              <a:rPr lang="hu-HU" sz="2400" b="1" dirty="0" err="1" smtClean="0"/>
              <a:t>Shepherd</a:t>
            </a:r>
            <a:r>
              <a:rPr lang="hu-HU" sz="2400" b="1" dirty="0" smtClean="0"/>
              <a:t> )</a:t>
            </a:r>
          </a:p>
          <a:p>
            <a:pPr algn="ctr">
              <a:lnSpc>
                <a:spcPts val="2400"/>
              </a:lnSpc>
            </a:pPr>
            <a:r>
              <a:rPr lang="hu-HU" sz="2400" dirty="0" smtClean="0"/>
              <a:t>1851,  Olaj, vászon, 76,4 x109,5 cm, Manchester Art </a:t>
            </a:r>
            <a:r>
              <a:rPr lang="hu-HU" sz="2400" dirty="0" err="1" smtClean="0"/>
              <a:t>Gallery</a:t>
            </a:r>
            <a:endParaRPr lang="hu-HU" sz="2400"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s://upload.wikimedia.org/wikipedia/commons/thumb/8/8b/William_Holman_Hunt_-_Our_English_Coasts%2C_1852_%28%60Strayed_Sheep%27%29_-_Google_Art_Project.jpg/1280px-William_Holman_Hunt_-_Our_English_Coasts%2C_1852_%28%60Strayed_Sheep%27%29_-_Google_Art_Project.jpg"/>
          <p:cNvPicPr>
            <a:picLocks noChangeAspect="1" noChangeArrowheads="1"/>
          </p:cNvPicPr>
          <p:nvPr/>
        </p:nvPicPr>
        <p:blipFill>
          <a:blip r:embed="rId2" cstate="email">
            <a:lum bright="10000"/>
          </a:blip>
          <a:srcRect/>
          <a:stretch>
            <a:fillRect/>
          </a:stretch>
        </p:blipFill>
        <p:spPr bwMode="auto">
          <a:xfrm>
            <a:off x="792087" y="1124744"/>
            <a:ext cx="7559826" cy="5551748"/>
          </a:xfrm>
          <a:prstGeom prst="rect">
            <a:avLst/>
          </a:prstGeom>
          <a:noFill/>
        </p:spPr>
      </p:pic>
      <p:sp>
        <p:nvSpPr>
          <p:cNvPr id="4" name="Téglalap 3"/>
          <p:cNvSpPr/>
          <p:nvPr/>
        </p:nvSpPr>
        <p:spPr>
          <a:xfrm>
            <a:off x="0" y="260648"/>
            <a:ext cx="9144000" cy="712183"/>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b="1" dirty="0" smtClean="0"/>
              <a:t>: Angol partjaink - vagy  elkóborolt ​​juhok, </a:t>
            </a:r>
            <a:r>
              <a:rPr lang="hu-HU" sz="2400" dirty="0" smtClean="0"/>
              <a:t>1852  olaj, vászon,  432 x 584 mm, </a:t>
            </a:r>
            <a:r>
              <a:rPr lang="hu-HU" sz="2400" dirty="0" err="1" smtClean="0"/>
              <a:t>Tate</a:t>
            </a:r>
            <a:r>
              <a:rPr lang="hu-HU" sz="2400" dirty="0" smtClean="0"/>
              <a:t> </a:t>
            </a:r>
            <a:r>
              <a:rPr lang="hu-HU" sz="2400" dirty="0" err="1" smtClean="0"/>
              <a:t>Britain</a:t>
            </a:r>
            <a:r>
              <a:rPr lang="hu-HU" sz="2400" dirty="0" smtClean="0"/>
              <a:t>, London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980728"/>
            <a:ext cx="3491880" cy="1943289"/>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u="sng" dirty="0" smtClean="0"/>
              <a:t>  </a:t>
            </a:r>
          </a:p>
          <a:p>
            <a:pPr algn="ctr">
              <a:lnSpc>
                <a:spcPts val="2400"/>
              </a:lnSpc>
            </a:pPr>
            <a:r>
              <a:rPr lang="hu-HU" sz="2400" b="1" dirty="0" smtClean="0"/>
              <a:t> Az ébredő lelkiismeret </a:t>
            </a:r>
            <a:r>
              <a:rPr lang="hu-HU" sz="2400" dirty="0" smtClean="0"/>
              <a:t>1853 </a:t>
            </a:r>
          </a:p>
          <a:p>
            <a:pPr algn="ctr">
              <a:lnSpc>
                <a:spcPts val="2400"/>
              </a:lnSpc>
            </a:pPr>
            <a:r>
              <a:rPr lang="hu-HU" sz="2400" dirty="0" smtClean="0"/>
              <a:t>olaj, vászon </a:t>
            </a:r>
          </a:p>
          <a:p>
            <a:pPr algn="ctr">
              <a:lnSpc>
                <a:spcPts val="2400"/>
              </a:lnSpc>
            </a:pPr>
            <a:r>
              <a:rPr lang="hu-HU" sz="2400" dirty="0" smtClean="0"/>
              <a:t>76,2  x 55,9 cm  </a:t>
            </a:r>
          </a:p>
          <a:p>
            <a:pPr algn="ctr">
              <a:lnSpc>
                <a:spcPts val="2400"/>
              </a:lnSpc>
            </a:pP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73058" name="Picture 2" descr="https://upload.wikimedia.org/wikipedia/commons/thumb/5/56/Hunt-AwakeningConscience1853.jpg/747px-Hunt-AwakeningConscience1853.jpg"/>
          <p:cNvPicPr>
            <a:picLocks noChangeAspect="1" noChangeArrowheads="1"/>
          </p:cNvPicPr>
          <p:nvPr/>
        </p:nvPicPr>
        <p:blipFill>
          <a:blip r:embed="rId2" cstate="email">
            <a:lum bright="20000" contrast="20000"/>
          </a:blip>
          <a:srcRect/>
          <a:stretch>
            <a:fillRect/>
          </a:stretch>
        </p:blipFill>
        <p:spPr bwMode="auto">
          <a:xfrm>
            <a:off x="3491880" y="0"/>
            <a:ext cx="5002857" cy="6858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964488" cy="712183"/>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dirty="0" smtClean="0"/>
              <a:t>: </a:t>
            </a:r>
            <a:r>
              <a:rPr lang="hu-HU" sz="2400" b="1" dirty="0" smtClean="0"/>
              <a:t>Bűnbak, </a:t>
            </a:r>
            <a:r>
              <a:rPr lang="hu-HU" sz="2400" dirty="0" smtClean="0"/>
              <a:t>1854-1856 körül, olaj, vászon</a:t>
            </a:r>
          </a:p>
          <a:p>
            <a:pPr algn="ctr">
              <a:lnSpc>
                <a:spcPts val="2400"/>
              </a:lnSpc>
            </a:pPr>
            <a:r>
              <a:rPr lang="hu-HU" sz="2400" dirty="0" smtClean="0"/>
              <a:t> 86 × 140 cm,Lady Lever Art </a:t>
            </a:r>
            <a:r>
              <a:rPr lang="hu-HU" sz="2400" dirty="0" err="1" smtClean="0"/>
              <a:t>Gallery</a:t>
            </a:r>
            <a:r>
              <a:rPr lang="hu-HU" sz="2400" dirty="0" smtClean="0"/>
              <a:t>, Port </a:t>
            </a:r>
            <a:r>
              <a:rPr lang="hu-HU" sz="2400" dirty="0" err="1" smtClean="0"/>
              <a:t>Sunlight</a:t>
            </a:r>
            <a:r>
              <a:rPr lang="hu-HU" sz="2400" dirty="0" smtClean="0"/>
              <a:t>, UK</a:t>
            </a:r>
            <a:endParaRPr lang="hu-HU" sz="2400" dirty="0"/>
          </a:p>
        </p:txBody>
      </p:sp>
      <p:pic>
        <p:nvPicPr>
          <p:cNvPr id="175106" name="Picture 2" descr="https://upload.wikimedia.org/wikipedia/commons/thumb/9/97/William_Holman_Hunt_-_The_Scapegoat.jpg/1280px-William_Holman_Hunt_-_The_Scapegoat.jpg"/>
          <p:cNvPicPr>
            <a:picLocks noChangeAspect="1" noChangeArrowheads="1"/>
          </p:cNvPicPr>
          <p:nvPr/>
        </p:nvPicPr>
        <p:blipFill>
          <a:blip r:embed="rId2" cstate="email">
            <a:lum bright="10000"/>
          </a:blip>
          <a:srcRect/>
          <a:stretch>
            <a:fillRect/>
          </a:stretch>
        </p:blipFill>
        <p:spPr bwMode="auto">
          <a:xfrm>
            <a:off x="227671" y="1052736"/>
            <a:ext cx="8688658" cy="5328592"/>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s://upload.wikimedia.org/wikipedia/commons/thumb/f/f0/William_Holman_Hunt_-_The_Finding_of_the_Saviour_in_the_Temple_-_Google_Art_Project.jpg/1280px-William_Holman_Hunt_-_The_Finding_of_the_Saviour_in_the_Temple_-_Google_Art_Project.jpg"/>
          <p:cNvPicPr>
            <a:picLocks noChangeAspect="1" noChangeArrowheads="1"/>
          </p:cNvPicPr>
          <p:nvPr/>
        </p:nvPicPr>
        <p:blipFill>
          <a:blip r:embed="rId2" cstate="email"/>
          <a:srcRect/>
          <a:stretch>
            <a:fillRect/>
          </a:stretch>
        </p:blipFill>
        <p:spPr bwMode="auto">
          <a:xfrm>
            <a:off x="163347" y="1124744"/>
            <a:ext cx="8817306" cy="5400600"/>
          </a:xfrm>
          <a:prstGeom prst="rect">
            <a:avLst/>
          </a:prstGeom>
          <a:noFill/>
        </p:spPr>
      </p:pic>
      <p:sp>
        <p:nvSpPr>
          <p:cNvPr id="4" name="Téglalap 3"/>
          <p:cNvSpPr/>
          <p:nvPr/>
        </p:nvSpPr>
        <p:spPr>
          <a:xfrm>
            <a:off x="0" y="0"/>
            <a:ext cx="9144000" cy="1019959"/>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b="1" dirty="0" smtClean="0"/>
              <a:t>: </a:t>
            </a:r>
            <a:r>
              <a:rPr lang="hu-HU" sz="2400" i="1" u="sng" dirty="0" smtClean="0">
                <a:hlinkClick r:id="rId3"/>
              </a:rPr>
              <a:t> </a:t>
            </a:r>
            <a:r>
              <a:rPr lang="hu-HU" sz="2400" b="1" dirty="0" smtClean="0"/>
              <a:t>A Megváltó megtalálása a templomban  </a:t>
            </a:r>
          </a:p>
          <a:p>
            <a:pPr algn="ctr">
              <a:lnSpc>
                <a:spcPts val="2400"/>
              </a:lnSpc>
            </a:pPr>
            <a:r>
              <a:rPr lang="hu-HU" sz="2400" dirty="0" smtClean="0"/>
              <a:t>1854/1855, olaj, vászon, 857 x1410 mm,</a:t>
            </a:r>
            <a:r>
              <a:rPr lang="en-US" sz="2400" dirty="0" smtClean="0"/>
              <a:t> Birmingham Museum and Art Gallery</a:t>
            </a:r>
            <a:r>
              <a:rPr lang="en-US" dirty="0" smtClean="0"/>
              <a:t>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268760"/>
            <a:ext cx="3419872" cy="1635512"/>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 </a:t>
            </a:r>
          </a:p>
          <a:p>
            <a:pPr algn="ctr">
              <a:lnSpc>
                <a:spcPts val="2400"/>
              </a:lnSpc>
            </a:pPr>
            <a:r>
              <a:rPr lang="it-IT" sz="2400" b="1" dirty="0" smtClean="0"/>
              <a:t>Önarckép</a:t>
            </a:r>
            <a:endParaRPr lang="hu-HU" sz="2400" b="1" dirty="0" smtClean="0"/>
          </a:p>
          <a:p>
            <a:pPr algn="ctr">
              <a:lnSpc>
                <a:spcPts val="2400"/>
              </a:lnSpc>
            </a:pPr>
            <a:r>
              <a:rPr lang="it-IT" sz="2400" dirty="0" smtClean="0"/>
              <a:t> 1867</a:t>
            </a:r>
            <a:r>
              <a:rPr lang="hu-HU" sz="2400" dirty="0" smtClean="0"/>
              <a:t> </a:t>
            </a:r>
          </a:p>
          <a:p>
            <a:pPr algn="ctr">
              <a:lnSpc>
                <a:spcPts val="2400"/>
              </a:lnSpc>
            </a:pPr>
            <a:r>
              <a:rPr lang="it-IT" sz="2400" dirty="0" smtClean="0"/>
              <a:t> Galleria degli Uffizi</a:t>
            </a:r>
            <a:r>
              <a:rPr lang="hu-HU" sz="2400" dirty="0" smtClean="0"/>
              <a:t>,</a:t>
            </a:r>
            <a:r>
              <a:rPr lang="it-IT" sz="2400" dirty="0" smtClean="0"/>
              <a:t> Firenze</a:t>
            </a:r>
            <a:endParaRPr lang="hu-HU" sz="2400" dirty="0"/>
          </a:p>
        </p:txBody>
      </p:sp>
      <p:pic>
        <p:nvPicPr>
          <p:cNvPr id="169986" name="Picture 2" descr="https://upload.wikimedia.org/wikipedia/commons/7/70/William_Holman_Hunt_-_Selfportrait.jpg"/>
          <p:cNvPicPr>
            <a:picLocks noChangeAspect="1" noChangeArrowheads="1"/>
          </p:cNvPicPr>
          <p:nvPr/>
        </p:nvPicPr>
        <p:blipFill>
          <a:blip r:embed="rId2" cstate="email"/>
          <a:srcRect/>
          <a:stretch>
            <a:fillRect/>
          </a:stretch>
        </p:blipFill>
        <p:spPr bwMode="auto">
          <a:xfrm>
            <a:off x="3923928" y="0"/>
            <a:ext cx="4829176" cy="68580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620688"/>
            <a:ext cx="3995936" cy="2554545"/>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endParaRPr lang="hu-HU" sz="2400" b="1" dirty="0" smtClean="0"/>
          </a:p>
          <a:p>
            <a:pPr algn="ctr">
              <a:lnSpc>
                <a:spcPts val="2400"/>
              </a:lnSpc>
            </a:pPr>
            <a:r>
              <a:rPr lang="hu-HU" sz="2400" b="1" dirty="0" smtClean="0"/>
              <a:t> </a:t>
            </a:r>
            <a:r>
              <a:rPr lang="hu-HU" sz="2400" i="1" dirty="0" smtClean="0"/>
              <a:t> </a:t>
            </a:r>
            <a:r>
              <a:rPr lang="hu-HU" sz="2400" b="1" dirty="0" smtClean="0"/>
              <a:t>A világ fénye</a:t>
            </a:r>
            <a:r>
              <a:rPr lang="hu-HU" sz="2400" dirty="0" smtClean="0"/>
              <a:t> </a:t>
            </a:r>
          </a:p>
          <a:p>
            <a:pPr algn="ctr">
              <a:lnSpc>
                <a:spcPts val="2400"/>
              </a:lnSpc>
            </a:pPr>
            <a:r>
              <a:rPr lang="hu-HU" sz="2400" dirty="0" smtClean="0"/>
              <a:t>(Keble College verzió) </a:t>
            </a:r>
          </a:p>
          <a:p>
            <a:pPr algn="ctr">
              <a:lnSpc>
                <a:spcPts val="2400"/>
              </a:lnSpc>
            </a:pPr>
            <a:r>
              <a:rPr lang="en-US" sz="2400" dirty="0" smtClean="0"/>
              <a:t>1851-53</a:t>
            </a:r>
            <a:endParaRPr lang="hu-HU" sz="2400" dirty="0" smtClean="0"/>
          </a:p>
          <a:p>
            <a:pPr algn="ctr">
              <a:lnSpc>
                <a:spcPts val="2400"/>
              </a:lnSpc>
            </a:pPr>
            <a:r>
              <a:rPr lang="en-US" sz="2400" dirty="0" smtClean="0"/>
              <a:t> </a:t>
            </a:r>
            <a:r>
              <a:rPr lang="hu-HU" sz="2400" dirty="0" smtClean="0"/>
              <a:t>olaj,vászon </a:t>
            </a:r>
          </a:p>
          <a:p>
            <a:pPr algn="ctr">
              <a:lnSpc>
                <a:spcPts val="2400"/>
              </a:lnSpc>
            </a:pPr>
            <a:r>
              <a:rPr lang="hu-HU" sz="2400" dirty="0" smtClean="0"/>
              <a:t> 125,5 x58,8  cm</a:t>
            </a:r>
          </a:p>
          <a:p>
            <a:pPr algn="ctr">
              <a:lnSpc>
                <a:spcPts val="2400"/>
              </a:lnSpc>
            </a:pPr>
            <a:r>
              <a:rPr lang="hu-HU" sz="2400" dirty="0" smtClean="0"/>
              <a:t> </a:t>
            </a:r>
            <a:r>
              <a:rPr lang="en-US" sz="2400" dirty="0" smtClean="0"/>
              <a:t>Keble College, Oxford</a:t>
            </a:r>
            <a:endParaRPr lang="hu-HU" sz="2400" dirty="0" smtClean="0"/>
          </a:p>
          <a:p>
            <a:pPr algn="ctr">
              <a:lnSpc>
                <a:spcPts val="2400"/>
              </a:lnSpc>
            </a:pPr>
            <a:r>
              <a:rPr lang="hu-HU" sz="2400" dirty="0" smtClean="0"/>
              <a:t> </a:t>
            </a:r>
            <a:endParaRPr lang="hu-HU" sz="2400" dirty="0"/>
          </a:p>
        </p:txBody>
      </p:sp>
      <p:pic>
        <p:nvPicPr>
          <p:cNvPr id="174084" name="Picture 4" descr="https://upload.wikimedia.org/wikipedia/commons/thumb/b/bc/Hunt-light-of-the-world.jpeg/516px-Hunt-light-of-the-world.jpeg"/>
          <p:cNvPicPr>
            <a:picLocks noChangeAspect="1" noChangeArrowheads="1"/>
          </p:cNvPicPr>
          <p:nvPr/>
        </p:nvPicPr>
        <p:blipFill>
          <a:blip r:embed="rId2" cstate="email">
            <a:lum bright="20000" contrast="20000"/>
          </a:blip>
          <a:srcRect/>
          <a:stretch>
            <a:fillRect/>
          </a:stretch>
        </p:blipFill>
        <p:spPr bwMode="auto">
          <a:xfrm>
            <a:off x="3995936" y="0"/>
            <a:ext cx="3459167" cy="68580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Nem érhető el leírás a fényképhez."/>
          <p:cNvPicPr>
            <a:picLocks noChangeAspect="1" noChangeArrowheads="1"/>
          </p:cNvPicPr>
          <p:nvPr/>
        </p:nvPicPr>
        <p:blipFill>
          <a:blip r:embed="rId2" cstate="email">
            <a:lum bright="20000" contrast="20000"/>
          </a:blip>
          <a:srcRect/>
          <a:stretch>
            <a:fillRect/>
          </a:stretch>
        </p:blipFill>
        <p:spPr bwMode="auto">
          <a:xfrm>
            <a:off x="4211960" y="0"/>
            <a:ext cx="3423284" cy="6858000"/>
          </a:xfrm>
          <a:prstGeom prst="rect">
            <a:avLst/>
          </a:prstGeom>
          <a:noFill/>
        </p:spPr>
      </p:pic>
      <p:sp>
        <p:nvSpPr>
          <p:cNvPr id="4" name="Téglalap 3"/>
          <p:cNvSpPr/>
          <p:nvPr/>
        </p:nvSpPr>
        <p:spPr>
          <a:xfrm>
            <a:off x="323528" y="548680"/>
            <a:ext cx="3456384" cy="1943289"/>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  </a:t>
            </a:r>
          </a:p>
          <a:p>
            <a:pPr algn="ctr">
              <a:lnSpc>
                <a:spcPts val="2400"/>
              </a:lnSpc>
            </a:pPr>
            <a:r>
              <a:rPr lang="hu-HU" sz="2400" b="1" dirty="0" smtClean="0"/>
              <a:t>A világ fénye  </a:t>
            </a:r>
          </a:p>
          <a:p>
            <a:pPr algn="ctr">
              <a:lnSpc>
                <a:spcPts val="2400"/>
              </a:lnSpc>
            </a:pPr>
            <a:r>
              <a:rPr lang="hu-HU" sz="2400" dirty="0" smtClean="0"/>
              <a:t>1851-56 </a:t>
            </a:r>
          </a:p>
          <a:p>
            <a:pPr algn="ctr">
              <a:lnSpc>
                <a:spcPts val="2400"/>
              </a:lnSpc>
            </a:pPr>
            <a:r>
              <a:rPr lang="hu-HU" sz="2400" dirty="0" smtClean="0"/>
              <a:t> Olaj, vászon </a:t>
            </a:r>
          </a:p>
          <a:p>
            <a:pPr algn="ctr">
              <a:lnSpc>
                <a:spcPts val="2400"/>
              </a:lnSpc>
            </a:pPr>
            <a:r>
              <a:rPr lang="hu-HU" sz="2400" dirty="0" smtClean="0"/>
              <a:t>49,8 x 26,1 cm Manchester Art </a:t>
            </a:r>
            <a:r>
              <a:rPr lang="hu-HU" sz="2400" dirty="0" err="1" smtClean="0"/>
              <a:t>Gallery</a:t>
            </a:r>
            <a:endParaRPr lang="hu-HU"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332656"/>
            <a:ext cx="4283967" cy="2862322"/>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p>
          <a:p>
            <a:pPr algn="ctr">
              <a:lnSpc>
                <a:spcPts val="2400"/>
              </a:lnSpc>
            </a:pPr>
            <a:r>
              <a:rPr lang="hu-HU" sz="2400" dirty="0" smtClean="0"/>
              <a:t> és</a:t>
            </a:r>
          </a:p>
          <a:p>
            <a:pPr algn="ctr">
              <a:lnSpc>
                <a:spcPts val="2400"/>
              </a:lnSpc>
            </a:pPr>
            <a:r>
              <a:rPr lang="hu-HU" sz="2400" dirty="0" smtClean="0"/>
              <a:t> </a:t>
            </a:r>
            <a:r>
              <a:rPr lang="hu-HU" sz="2400" b="1" u="sng" dirty="0" smtClean="0"/>
              <a:t>Edward Robert </a:t>
            </a:r>
            <a:r>
              <a:rPr lang="hu-HU" sz="2400" b="1" u="sng" dirty="0" err="1" smtClean="0"/>
              <a:t>Hughes</a:t>
            </a:r>
            <a:endParaRPr lang="hu-HU" sz="2400" b="1" u="sng" dirty="0" smtClean="0"/>
          </a:p>
          <a:p>
            <a:pPr algn="ctr">
              <a:lnSpc>
                <a:spcPts val="2400"/>
              </a:lnSpc>
            </a:pPr>
            <a:r>
              <a:rPr lang="hu-HU" sz="2400" b="1" dirty="0" smtClean="0"/>
              <a:t> A világ fénye  </a:t>
            </a:r>
          </a:p>
          <a:p>
            <a:pPr algn="ctr">
              <a:lnSpc>
                <a:spcPts val="2400"/>
              </a:lnSpc>
            </a:pPr>
            <a:r>
              <a:rPr lang="hu-HU" sz="2400" dirty="0" smtClean="0"/>
              <a:t> (nagy változat) </a:t>
            </a:r>
          </a:p>
          <a:p>
            <a:pPr algn="ctr">
              <a:lnSpc>
                <a:spcPts val="2400"/>
              </a:lnSpc>
            </a:pPr>
            <a:r>
              <a:rPr lang="hu-HU" sz="2400" dirty="0" smtClean="0"/>
              <a:t>1900- 1904 </a:t>
            </a:r>
          </a:p>
          <a:p>
            <a:pPr algn="ctr">
              <a:lnSpc>
                <a:spcPts val="2400"/>
              </a:lnSpc>
            </a:pPr>
            <a:r>
              <a:rPr lang="hu-HU" sz="2400" dirty="0" smtClean="0"/>
              <a:t> olaj, vászon</a:t>
            </a:r>
            <a:r>
              <a:rPr lang="en-US" sz="2400" dirty="0" smtClean="0"/>
              <a:t> </a:t>
            </a:r>
            <a:endParaRPr lang="hu-HU" sz="2400" dirty="0" smtClean="0"/>
          </a:p>
          <a:p>
            <a:pPr algn="ctr">
              <a:lnSpc>
                <a:spcPts val="2400"/>
              </a:lnSpc>
            </a:pPr>
            <a:r>
              <a:rPr lang="en-US" sz="2400" dirty="0" smtClean="0"/>
              <a:t>304.8 x 193 cm</a:t>
            </a:r>
            <a:r>
              <a:rPr lang="hu-HU" sz="2400" dirty="0" smtClean="0"/>
              <a:t> </a:t>
            </a:r>
          </a:p>
          <a:p>
            <a:pPr algn="ctr">
              <a:lnSpc>
                <a:spcPts val="2400"/>
              </a:lnSpc>
            </a:pPr>
            <a:r>
              <a:rPr lang="hu-HU" sz="2400" dirty="0" err="1" smtClean="0"/>
              <a:t>St</a:t>
            </a:r>
            <a:r>
              <a:rPr lang="hu-HU" sz="2400" dirty="0" smtClean="0"/>
              <a:t> </a:t>
            </a:r>
            <a:r>
              <a:rPr lang="hu-HU" sz="2400" dirty="0" err="1" smtClean="0"/>
              <a:t>Paul's</a:t>
            </a:r>
            <a:r>
              <a:rPr lang="hu-HU" sz="2400" dirty="0" smtClean="0"/>
              <a:t> </a:t>
            </a:r>
            <a:r>
              <a:rPr lang="hu-HU" sz="2400" dirty="0" err="1" smtClean="0"/>
              <a:t>Cathedral</a:t>
            </a:r>
            <a:r>
              <a:rPr lang="hu-HU" sz="2400" dirty="0" smtClean="0"/>
              <a:t> </a:t>
            </a:r>
            <a:endParaRPr lang="hu-HU" sz="2400" dirty="0"/>
          </a:p>
        </p:txBody>
      </p:sp>
      <p:pic>
        <p:nvPicPr>
          <p:cNvPr id="122882" name="Picture 2" descr="Nem érhető el leírás a fényképhez."/>
          <p:cNvPicPr>
            <a:picLocks noChangeAspect="1" noChangeArrowheads="1"/>
          </p:cNvPicPr>
          <p:nvPr/>
        </p:nvPicPr>
        <p:blipFill>
          <a:blip r:embed="rId2" cstate="email">
            <a:lum bright="30000" contrast="20000"/>
          </a:blip>
          <a:srcRect/>
          <a:stretch>
            <a:fillRect/>
          </a:stretch>
        </p:blipFill>
        <p:spPr bwMode="auto">
          <a:xfrm>
            <a:off x="4572000" y="7155"/>
            <a:ext cx="4248472" cy="6850845"/>
          </a:xfrm>
          <a:prstGeom prst="rect">
            <a:avLst/>
          </a:prstGeom>
          <a:noFill/>
        </p:spPr>
      </p:pic>
      <p:sp>
        <p:nvSpPr>
          <p:cNvPr id="4" name="Téglalap 3"/>
          <p:cNvSpPr/>
          <p:nvPr/>
        </p:nvSpPr>
        <p:spPr>
          <a:xfrm>
            <a:off x="251520" y="4509120"/>
            <a:ext cx="4032448" cy="1200329"/>
          </a:xfrm>
          <a:prstGeom prst="rect">
            <a:avLst/>
          </a:prstGeom>
        </p:spPr>
        <p:txBody>
          <a:bodyPr wrap="square">
            <a:spAutoFit/>
          </a:bodyPr>
          <a:lstStyle/>
          <a:p>
            <a:r>
              <a:rPr lang="hu-HU" b="1" dirty="0" smtClean="0"/>
              <a:t>Az ajtón kopogtató Jézust ábrázoló allegorikus festményt több millióan látták 1905 és 1907 közötti világ körüli útja során.</a:t>
            </a:r>
            <a:endParaRPr lang="hu-HU" b="1" dirty="0"/>
          </a:p>
        </p:txBody>
      </p:sp>
      <p:sp>
        <p:nvSpPr>
          <p:cNvPr id="5" name="Téglalap 4"/>
          <p:cNvSpPr/>
          <p:nvPr/>
        </p:nvSpPr>
        <p:spPr>
          <a:xfrm>
            <a:off x="0" y="5934670"/>
            <a:ext cx="8172400" cy="923330"/>
          </a:xfrm>
          <a:prstGeom prst="rect">
            <a:avLst/>
          </a:prstGeom>
        </p:spPr>
        <p:txBody>
          <a:bodyPr wrap="square">
            <a:spAutoFit/>
          </a:bodyPr>
          <a:lstStyle/>
          <a:p>
            <a:r>
              <a:rPr lang="hu-HU" dirty="0" smtClean="0">
                <a:hlinkClick r:id="rId3"/>
              </a:rPr>
              <a:t>https://www.magyarkurir.hu/hirek/nyithato-e-meg-az-ajtod-vilag-legtobbet-utazo-festmenye-jezust-abrazolja</a:t>
            </a:r>
            <a:endParaRPr lang="hu-HU" dirty="0" smtClean="0"/>
          </a:p>
          <a:p>
            <a:endParaRPr lang="hu-HU"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agyarkurir.hu/img1.php?id=94144&amp;v=&amp;img=o_lght2.jpg"/>
          <p:cNvPicPr>
            <a:picLocks noChangeAspect="1" noChangeArrowheads="1"/>
          </p:cNvPicPr>
          <p:nvPr/>
        </p:nvPicPr>
        <p:blipFill>
          <a:blip r:embed="rId2" cstate="email">
            <a:lum bright="20000" contrast="30000"/>
          </a:blip>
          <a:srcRect/>
          <a:stretch>
            <a:fillRect/>
          </a:stretch>
        </p:blipFill>
        <p:spPr bwMode="auto">
          <a:xfrm>
            <a:off x="359532" y="332656"/>
            <a:ext cx="8424936" cy="4212469"/>
          </a:xfrm>
          <a:prstGeom prst="rect">
            <a:avLst/>
          </a:prstGeom>
          <a:noFill/>
        </p:spPr>
      </p:pic>
      <p:sp>
        <p:nvSpPr>
          <p:cNvPr id="3" name="Téglalap 2"/>
          <p:cNvSpPr/>
          <p:nvPr/>
        </p:nvSpPr>
        <p:spPr>
          <a:xfrm>
            <a:off x="323528" y="4797152"/>
            <a:ext cx="8568952" cy="2011000"/>
          </a:xfrm>
          <a:prstGeom prst="rect">
            <a:avLst/>
          </a:prstGeom>
        </p:spPr>
        <p:txBody>
          <a:bodyPr wrap="square">
            <a:spAutoFit/>
          </a:bodyPr>
          <a:lstStyle/>
          <a:p>
            <a:r>
              <a:rPr lang="hu-HU" sz="2000" b="1" dirty="0" smtClean="0"/>
              <a:t>„Íme, az ajtónál állok és zörgetek. Ha valaki meghallja szavamat, és ajtót nyit, bemegyek hozzá, vele étkezem, és ő énvelem.”</a:t>
            </a:r>
          </a:p>
          <a:p>
            <a:r>
              <a:rPr lang="hu-HU" sz="2000" dirty="0" smtClean="0"/>
              <a:t>A kezében lámpást tartó Jézus egy ajtó előtt áll – az ajtót azonban érdemes figyelmesen szemügyre venni. Nincs rajta kilincs (legalábbis kívülről), benőtték a gyomok, a zsanérok és szögek berozsdásodtak. Csak a bent lévő ember tudja Jézust beengedni, a kép tanítása szerint.</a:t>
            </a:r>
            <a:endParaRPr lang="hu-HU"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692696"/>
            <a:ext cx="3347864" cy="2246769"/>
          </a:xfrm>
          <a:prstGeom prst="rect">
            <a:avLst/>
          </a:prstGeom>
        </p:spPr>
        <p:txBody>
          <a:bodyPr wrap="square">
            <a:spAutoFit/>
          </a:bodyPr>
          <a:lstStyle/>
          <a:p>
            <a:pPr algn="ctr">
              <a:lnSpc>
                <a:spcPts val="2400"/>
              </a:lnSpc>
            </a:pPr>
            <a:r>
              <a:rPr lang="hu-HU" sz="2400" b="1" u="sng" dirty="0" err="1" smtClean="0"/>
              <a:t>Fuseli</a:t>
            </a:r>
            <a:r>
              <a:rPr lang="hu-HU" sz="2400" b="1" u="sng" dirty="0" smtClean="0"/>
              <a:t> Henry</a:t>
            </a:r>
          </a:p>
          <a:p>
            <a:pPr algn="ctr">
              <a:lnSpc>
                <a:spcPts val="2400"/>
              </a:lnSpc>
            </a:pPr>
            <a:r>
              <a:rPr lang="hu-HU" sz="2400" b="1" dirty="0" smtClean="0"/>
              <a:t>A rémálom</a:t>
            </a:r>
            <a:r>
              <a:rPr lang="en-US" sz="2400" dirty="0" smtClean="0"/>
              <a:t/>
            </a:r>
            <a:br>
              <a:rPr lang="en-US" sz="2400" dirty="0" smtClean="0"/>
            </a:br>
            <a:r>
              <a:rPr lang="en-US" sz="2400" dirty="0" smtClean="0"/>
              <a:t>1790-91</a:t>
            </a:r>
            <a:br>
              <a:rPr lang="en-US" sz="2400" dirty="0" smtClean="0"/>
            </a:br>
            <a:r>
              <a:rPr lang="hu-HU" sz="2400" dirty="0" err="1" smtClean="0"/>
              <a:t>olaj.vászon</a:t>
            </a:r>
            <a:r>
              <a:rPr lang="hu-HU" sz="2400" dirty="0" smtClean="0"/>
              <a:t> </a:t>
            </a:r>
          </a:p>
          <a:p>
            <a:pPr algn="ctr">
              <a:lnSpc>
                <a:spcPts val="2400"/>
              </a:lnSpc>
            </a:pPr>
            <a:r>
              <a:rPr lang="en-US" sz="2400" dirty="0" smtClean="0"/>
              <a:t> 77 x 64 cm</a:t>
            </a:r>
            <a:br>
              <a:rPr lang="en-US" sz="2400" dirty="0" smtClean="0"/>
            </a:br>
            <a:r>
              <a:rPr lang="en-US" sz="2400" dirty="0" smtClean="0"/>
              <a:t>Goethe-Museum Frankfurt</a:t>
            </a:r>
            <a:endParaRPr lang="hu-HU" sz="2400" dirty="0"/>
          </a:p>
        </p:txBody>
      </p:sp>
      <p:pic>
        <p:nvPicPr>
          <p:cNvPr id="41988" name="Picture 4" descr="https://www.wga.hu/art/f/fuseli/05nighto.jpg"/>
          <p:cNvPicPr>
            <a:picLocks noChangeAspect="1" noChangeArrowheads="1"/>
          </p:cNvPicPr>
          <p:nvPr/>
        </p:nvPicPr>
        <p:blipFill>
          <a:blip r:embed="rId2" cstate="email">
            <a:lum contrast="10000"/>
          </a:blip>
          <a:srcRect/>
          <a:stretch>
            <a:fillRect/>
          </a:stretch>
        </p:blipFill>
        <p:spPr bwMode="auto">
          <a:xfrm>
            <a:off x="3372157" y="0"/>
            <a:ext cx="5771843" cy="6858000"/>
          </a:xfrm>
          <a:prstGeom prst="rect">
            <a:avLst/>
          </a:prstGeom>
          <a:noFill/>
        </p:spPr>
      </p:pic>
    </p:spTree>
    <p:extLst>
      <p:ext uri="{BB962C8B-B14F-4D97-AF65-F5344CB8AC3E}">
        <p14:creationId xmlns:p14="http://schemas.microsoft.com/office/powerpoint/2010/main" val="8915119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332656"/>
            <a:ext cx="4500563" cy="3231654"/>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r>
              <a:rPr lang="hu-HU" sz="2400" u="sng" dirty="0" smtClean="0"/>
              <a:t> </a:t>
            </a:r>
          </a:p>
          <a:p>
            <a:pPr algn="ctr">
              <a:lnSpc>
                <a:spcPts val="2400"/>
              </a:lnSpc>
            </a:pPr>
            <a:r>
              <a:rPr lang="hu-HU" sz="2400" b="1" dirty="0" err="1" smtClean="0"/>
              <a:t>Isabella</a:t>
            </a:r>
            <a:r>
              <a:rPr lang="hu-HU" sz="2400" b="1" dirty="0" smtClean="0"/>
              <a:t> és a bazsalikom </a:t>
            </a:r>
          </a:p>
          <a:p>
            <a:pPr algn="ctr">
              <a:lnSpc>
                <a:spcPts val="2400"/>
              </a:lnSpc>
            </a:pPr>
            <a:r>
              <a:rPr lang="hu-HU" sz="2400" b="1" dirty="0" smtClean="0"/>
              <a:t> edénye </a:t>
            </a:r>
          </a:p>
          <a:p>
            <a:pPr algn="ctr">
              <a:lnSpc>
                <a:spcPts val="2400"/>
              </a:lnSpc>
            </a:pPr>
            <a:r>
              <a:rPr lang="hu-HU" sz="2400" dirty="0" smtClean="0"/>
              <a:t>1868 </a:t>
            </a:r>
          </a:p>
          <a:p>
            <a:pPr algn="ctr">
              <a:lnSpc>
                <a:spcPts val="2400"/>
              </a:lnSpc>
            </a:pPr>
            <a:r>
              <a:rPr lang="hu-HU" sz="2400" dirty="0" smtClean="0"/>
              <a:t> olaj, vászon </a:t>
            </a:r>
          </a:p>
          <a:p>
            <a:pPr algn="ctr">
              <a:lnSpc>
                <a:spcPts val="2400"/>
              </a:lnSpc>
            </a:pPr>
            <a:r>
              <a:rPr lang="hu-HU" sz="2400" dirty="0" smtClean="0"/>
              <a:t>187 x116,5 cm </a:t>
            </a:r>
          </a:p>
          <a:p>
            <a:pPr algn="ctr">
              <a:lnSpc>
                <a:spcPts val="2400"/>
              </a:lnSpc>
            </a:pPr>
            <a:r>
              <a:rPr lang="hu-HU" sz="2400" dirty="0" smtClean="0"/>
              <a:t> </a:t>
            </a:r>
            <a:r>
              <a:rPr lang="hu-HU" sz="2400" dirty="0" err="1" smtClean="0"/>
              <a:t>Laing</a:t>
            </a:r>
            <a:r>
              <a:rPr lang="hu-HU" sz="2400" dirty="0" smtClean="0"/>
              <a:t> Art </a:t>
            </a:r>
            <a:r>
              <a:rPr lang="hu-HU" sz="2400" dirty="0" err="1" smtClean="0"/>
              <a:t>Gallery</a:t>
            </a:r>
            <a:r>
              <a:rPr lang="hu-HU" sz="2400" dirty="0" smtClean="0"/>
              <a:t> </a:t>
            </a:r>
            <a:br>
              <a:rPr lang="hu-HU" sz="2400" dirty="0" smtClean="0"/>
            </a:br>
            <a:r>
              <a:rPr lang="hu-HU" sz="2400" dirty="0" smtClean="0"/>
              <a:t>Newcastle </a:t>
            </a:r>
            <a:r>
              <a:rPr lang="hu-HU" sz="2400" dirty="0" err="1" smtClean="0"/>
              <a:t>upon</a:t>
            </a:r>
            <a:r>
              <a:rPr lang="hu-HU" sz="2400" dirty="0" smtClean="0"/>
              <a:t> </a:t>
            </a:r>
            <a:r>
              <a:rPr lang="hu-HU" sz="2400" dirty="0" err="1" smtClean="0"/>
              <a:t>Tyne</a:t>
            </a:r>
            <a:endParaRPr lang="hu-HU" sz="2400" dirty="0" smtClean="0"/>
          </a:p>
          <a:p>
            <a:pPr algn="ctr">
              <a:lnSpc>
                <a:spcPts val="2400"/>
              </a:lnSpc>
            </a:pPr>
            <a:r>
              <a:rPr lang="hu-HU" sz="2400" dirty="0" smtClean="0"/>
              <a:t>England</a:t>
            </a:r>
          </a:p>
          <a:p>
            <a:endParaRPr lang="hu-HU" sz="2400" dirty="0" smtClean="0"/>
          </a:p>
        </p:txBody>
      </p:sp>
      <p:pic>
        <p:nvPicPr>
          <p:cNvPr id="179202" name="Picture 2" descr="https://upload.wikimedia.org/wikipedia/commons/f/f5/Basilpot.jpg"/>
          <p:cNvPicPr>
            <a:picLocks noChangeAspect="1" noChangeArrowheads="1"/>
          </p:cNvPicPr>
          <p:nvPr/>
        </p:nvPicPr>
        <p:blipFill>
          <a:blip r:embed="rId2" cstate="email"/>
          <a:srcRect/>
          <a:stretch>
            <a:fillRect/>
          </a:stretch>
        </p:blipFill>
        <p:spPr bwMode="auto">
          <a:xfrm>
            <a:off x="4148120" y="0"/>
            <a:ext cx="4178640" cy="6858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548680"/>
            <a:ext cx="3347864" cy="2558842"/>
          </a:xfrm>
          <a:prstGeom prst="rect">
            <a:avLst/>
          </a:prstGeom>
        </p:spPr>
        <p:txBody>
          <a:bodyPr wrap="square">
            <a:spAutoFit/>
          </a:bodyPr>
          <a:lstStyle/>
          <a:p>
            <a:pPr algn="ctr">
              <a:lnSpc>
                <a:spcPts val="2400"/>
              </a:lnSpc>
            </a:pPr>
            <a:r>
              <a:rPr lang="hu-HU" sz="2400" b="1" u="sng" dirty="0" smtClean="0"/>
              <a:t>William </a:t>
            </a:r>
            <a:r>
              <a:rPr lang="hu-HU" sz="2400" b="1" u="sng" dirty="0" err="1" smtClean="0"/>
              <a:t>Holman</a:t>
            </a:r>
            <a:r>
              <a:rPr lang="hu-HU" sz="2400" b="1" u="sng" dirty="0" smtClean="0"/>
              <a:t> Hunt</a:t>
            </a:r>
          </a:p>
          <a:p>
            <a:pPr algn="ctr">
              <a:lnSpc>
                <a:spcPts val="2400"/>
              </a:lnSpc>
            </a:pPr>
            <a:r>
              <a:rPr lang="hu-HU" sz="2400" b="1" dirty="0" smtClean="0"/>
              <a:t> A halál árnyéka</a:t>
            </a:r>
          </a:p>
          <a:p>
            <a:pPr algn="ctr">
              <a:lnSpc>
                <a:spcPts val="2400"/>
              </a:lnSpc>
            </a:pPr>
            <a:r>
              <a:rPr lang="hu-HU" sz="2400" dirty="0" smtClean="0"/>
              <a:t> 1870 - 1873 </a:t>
            </a:r>
          </a:p>
          <a:p>
            <a:pPr marL="457200" indent="-457200" algn="ctr">
              <a:lnSpc>
                <a:spcPts val="2400"/>
              </a:lnSpc>
            </a:pPr>
            <a:r>
              <a:rPr lang="hu-HU" sz="2400" dirty="0" smtClean="0"/>
              <a:t> olaj, vászon   </a:t>
            </a:r>
          </a:p>
          <a:p>
            <a:pPr marL="457200" indent="-457200" algn="ctr">
              <a:lnSpc>
                <a:spcPts val="2400"/>
              </a:lnSpc>
            </a:pPr>
            <a:r>
              <a:rPr lang="hu-HU" sz="2400" dirty="0" smtClean="0"/>
              <a:t>214,2 x168,2 cm</a:t>
            </a:r>
          </a:p>
          <a:p>
            <a:pPr marL="457200" indent="-457200" algn="ctr">
              <a:lnSpc>
                <a:spcPts val="2400"/>
              </a:lnSpc>
            </a:pPr>
            <a:r>
              <a:rPr lang="hu-HU" sz="2400" dirty="0" smtClean="0"/>
              <a:t> </a:t>
            </a:r>
            <a:r>
              <a:rPr lang="en-US" sz="2400" dirty="0" smtClean="0"/>
              <a:t>Leeds Museums and Galleries (Leeds Art Gallery)</a:t>
            </a:r>
            <a:endParaRPr lang="hu-HU" sz="2400" dirty="0"/>
          </a:p>
        </p:txBody>
      </p:sp>
      <p:pic>
        <p:nvPicPr>
          <p:cNvPr id="178178" name="Picture 2" descr="https://upload.wikimedia.org/wikipedia/commons/0/03/William_holman_hunt-the_shadow_of_death.jpg"/>
          <p:cNvPicPr>
            <a:picLocks noChangeAspect="1" noChangeArrowheads="1"/>
          </p:cNvPicPr>
          <p:nvPr/>
        </p:nvPicPr>
        <p:blipFill>
          <a:blip r:embed="rId2" cstate="email">
            <a:lum bright="10000" contrast="10000"/>
          </a:blip>
          <a:srcRect/>
          <a:stretch>
            <a:fillRect/>
          </a:stretch>
        </p:blipFill>
        <p:spPr bwMode="auto">
          <a:xfrm>
            <a:off x="3318816" y="0"/>
            <a:ext cx="5492115" cy="68580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5516" y="2492896"/>
            <a:ext cx="8712968" cy="1212523"/>
          </a:xfrm>
          <a:prstGeom prst="rect">
            <a:avLst/>
          </a:prstGeom>
        </p:spPr>
        <p:txBody>
          <a:bodyPr wrap="square">
            <a:spAutoFit/>
          </a:bodyPr>
          <a:lstStyle/>
          <a:p>
            <a:pPr algn="ctr"/>
            <a:r>
              <a:rPr lang="hu-HU" sz="4000" b="1" dirty="0" smtClean="0">
                <a:latin typeface="Arial Black" pitchFamily="34" charset="0"/>
              </a:rPr>
              <a:t>DANTE GABRIEL ROSSETTI</a:t>
            </a:r>
          </a:p>
          <a:p>
            <a:pPr algn="ctr"/>
            <a:r>
              <a:rPr lang="hu-HU" sz="3200" b="1" dirty="0" smtClean="0">
                <a:latin typeface="Arial Black" pitchFamily="34" charset="0"/>
              </a:rPr>
              <a:t> </a:t>
            </a:r>
            <a:r>
              <a:rPr lang="hu-HU" sz="3200" dirty="0" smtClean="0">
                <a:latin typeface="Arial Black" pitchFamily="34" charset="0"/>
              </a:rPr>
              <a:t>1828-1892</a:t>
            </a:r>
            <a:endParaRPr lang="hu-HU" sz="3200" dirty="0">
              <a:latin typeface="Arial Black" pitchFamily="34" charset="0"/>
            </a:endParaRPr>
          </a:p>
        </p:txBody>
      </p:sp>
      <p:sp>
        <p:nvSpPr>
          <p:cNvPr id="3" name="Téglalap 2"/>
          <p:cNvSpPr/>
          <p:nvPr/>
        </p:nvSpPr>
        <p:spPr>
          <a:xfrm>
            <a:off x="215516" y="4653136"/>
            <a:ext cx="8712968" cy="1938992"/>
          </a:xfrm>
          <a:prstGeom prst="rect">
            <a:avLst/>
          </a:prstGeom>
        </p:spPr>
        <p:txBody>
          <a:bodyPr wrap="square">
            <a:spAutoFit/>
          </a:bodyPr>
          <a:lstStyle/>
          <a:p>
            <a:r>
              <a:rPr lang="hu-HU" sz="2400" dirty="0" smtClean="0"/>
              <a:t>London, 1828. május 12. – </a:t>
            </a:r>
            <a:r>
              <a:rPr lang="hu-HU" sz="2400" dirty="0" err="1" smtClean="0"/>
              <a:t>Birchington-on-Sea</a:t>
            </a:r>
            <a:r>
              <a:rPr lang="hu-HU" sz="2400" dirty="0" smtClean="0"/>
              <a:t>, 1882. április 9.</a:t>
            </a:r>
          </a:p>
          <a:p>
            <a:r>
              <a:rPr lang="hu-HU" sz="2400" dirty="0" smtClean="0"/>
              <a:t> angol festő, költő, a </a:t>
            </a:r>
            <a:r>
              <a:rPr lang="hu-HU" sz="2400" b="1" dirty="0" err="1" smtClean="0"/>
              <a:t>preraffaeliták</a:t>
            </a:r>
            <a:r>
              <a:rPr lang="hu-HU" sz="2400" b="1" dirty="0" smtClean="0"/>
              <a:t> </a:t>
            </a:r>
            <a:r>
              <a:rPr lang="hu-HU" sz="2400" dirty="0" smtClean="0"/>
              <a:t>néven ismert író- és művészcsoport legnagyobb költői és festői egyénisége. </a:t>
            </a:r>
            <a:r>
              <a:rPr lang="hu-HU" sz="2400" dirty="0" err="1" smtClean="0"/>
              <a:t>Gabriele</a:t>
            </a:r>
            <a:r>
              <a:rPr lang="hu-HU" sz="2400" dirty="0" smtClean="0"/>
              <a:t> Rossetti olasz költő fia, </a:t>
            </a:r>
            <a:r>
              <a:rPr lang="hu-HU" sz="2400" dirty="0" err="1" smtClean="0"/>
              <a:t>Christina</a:t>
            </a:r>
            <a:r>
              <a:rPr lang="hu-HU" sz="2400" dirty="0" smtClean="0"/>
              <a:t> Georgina Rossetti angol költőnő testvére.</a:t>
            </a:r>
            <a:endParaRPr lang="hu-HU" sz="2400" dirty="0"/>
          </a:p>
        </p:txBody>
      </p:sp>
      <p:pic>
        <p:nvPicPr>
          <p:cNvPr id="195586" name="Picture 2" descr="George Frederic Watts festménye (1871 körül)"/>
          <p:cNvPicPr>
            <a:picLocks noChangeAspect="1" noChangeArrowheads="1"/>
          </p:cNvPicPr>
          <p:nvPr/>
        </p:nvPicPr>
        <p:blipFill>
          <a:blip r:embed="rId2" cstate="email"/>
          <a:srcRect/>
          <a:stretch>
            <a:fillRect/>
          </a:stretch>
        </p:blipFill>
        <p:spPr bwMode="auto">
          <a:xfrm>
            <a:off x="7092280" y="0"/>
            <a:ext cx="1835696" cy="2261578"/>
          </a:xfrm>
          <a:prstGeom prst="rect">
            <a:avLst/>
          </a:prstGeom>
          <a:noFill/>
        </p:spPr>
      </p:pic>
      <p:sp>
        <p:nvSpPr>
          <p:cNvPr id="5" name="Téglalap 4"/>
          <p:cNvSpPr/>
          <p:nvPr/>
        </p:nvSpPr>
        <p:spPr>
          <a:xfrm>
            <a:off x="5004048" y="620688"/>
            <a:ext cx="2088232" cy="923330"/>
          </a:xfrm>
          <a:prstGeom prst="rect">
            <a:avLst/>
          </a:prstGeom>
        </p:spPr>
        <p:txBody>
          <a:bodyPr wrap="square">
            <a:spAutoFit/>
          </a:bodyPr>
          <a:lstStyle/>
          <a:p>
            <a:pPr algn="ctr"/>
            <a:r>
              <a:rPr lang="hu-HU" u="sng" dirty="0" smtClean="0"/>
              <a:t>George </a:t>
            </a:r>
            <a:r>
              <a:rPr lang="hu-HU" u="sng" dirty="0" err="1" smtClean="0"/>
              <a:t>Frederic</a:t>
            </a:r>
            <a:r>
              <a:rPr lang="hu-HU" u="sng" dirty="0" smtClean="0"/>
              <a:t> </a:t>
            </a:r>
            <a:r>
              <a:rPr lang="hu-HU" u="sng" dirty="0" err="1" smtClean="0"/>
              <a:t>Watts</a:t>
            </a:r>
            <a:r>
              <a:rPr lang="hu-HU" dirty="0" smtClean="0"/>
              <a:t> festménye </a:t>
            </a:r>
          </a:p>
          <a:p>
            <a:pPr algn="ctr"/>
            <a:r>
              <a:rPr lang="hu-HU" dirty="0" smtClean="0"/>
              <a:t>c.1871 </a:t>
            </a:r>
            <a:endParaRPr lang="hu-HU"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51520" y="0"/>
            <a:ext cx="8640960" cy="7294305"/>
          </a:xfrm>
          <a:prstGeom prst="rect">
            <a:avLst/>
          </a:prstGeom>
        </p:spPr>
        <p:txBody>
          <a:bodyPr wrap="square">
            <a:spAutoFit/>
          </a:bodyPr>
          <a:lstStyle/>
          <a:p>
            <a:r>
              <a:rPr lang="hu-HU" sz="2400" dirty="0" smtClean="0"/>
              <a:t>Apja, </a:t>
            </a:r>
            <a:r>
              <a:rPr lang="hu-HU" sz="2400" dirty="0" err="1" smtClean="0"/>
              <a:t>Gabriele</a:t>
            </a:r>
            <a:r>
              <a:rPr lang="hu-HU" sz="2400" dirty="0" smtClean="0"/>
              <a:t> Rossetti mint olasz (nápolyi) politikai menekült jutott el Angliába.</a:t>
            </a:r>
          </a:p>
          <a:p>
            <a:r>
              <a:rPr lang="hu-HU" sz="2400" dirty="0" smtClean="0"/>
              <a:t> Fia már gyermekkorában olvasta Dantét és a többi régi olasz költőt, akiknek hatása egész életére kiterjedt. Hamarosan a Királyi Művészeti Akadémia növendéke, majd Ford </a:t>
            </a:r>
            <a:r>
              <a:rPr lang="hu-HU" sz="2400" dirty="0" err="1" smtClean="0"/>
              <a:t>Madox</a:t>
            </a:r>
            <a:r>
              <a:rPr lang="hu-HU" sz="2400" dirty="0" smtClean="0"/>
              <a:t> Brown tanítványa lett. </a:t>
            </a:r>
          </a:p>
          <a:p>
            <a:r>
              <a:rPr lang="hu-HU" sz="2400" dirty="0" smtClean="0"/>
              <a:t>1848-ban vele és nemzedéktársaival: </a:t>
            </a:r>
            <a:r>
              <a:rPr lang="hu-HU" sz="2400" b="1" dirty="0" smtClean="0"/>
              <a:t>William </a:t>
            </a:r>
            <a:r>
              <a:rPr lang="hu-HU" sz="2400" b="1" dirty="0" err="1" smtClean="0"/>
              <a:t>Holman</a:t>
            </a:r>
            <a:r>
              <a:rPr lang="hu-HU" sz="2400" b="1" dirty="0" smtClean="0"/>
              <a:t> </a:t>
            </a:r>
            <a:r>
              <a:rPr lang="hu-HU" sz="2400" b="1" dirty="0" err="1" smtClean="0"/>
              <a:t>Hunt-</a:t>
            </a:r>
            <a:r>
              <a:rPr lang="hu-HU" sz="2400" dirty="0" err="1" smtClean="0"/>
              <a:t>tal</a:t>
            </a:r>
            <a:r>
              <a:rPr lang="hu-HU" sz="2400" dirty="0" smtClean="0"/>
              <a:t> és </a:t>
            </a:r>
            <a:r>
              <a:rPr lang="hu-HU" sz="2400" b="1" dirty="0" smtClean="0"/>
              <a:t>John </a:t>
            </a:r>
            <a:r>
              <a:rPr lang="hu-HU" sz="2400" b="1" dirty="0" err="1" smtClean="0"/>
              <a:t>Everett</a:t>
            </a:r>
            <a:r>
              <a:rPr lang="hu-HU" sz="2400" b="1" dirty="0" smtClean="0"/>
              <a:t> </a:t>
            </a:r>
            <a:r>
              <a:rPr lang="hu-HU" sz="2400" b="1" dirty="0" err="1" smtClean="0"/>
              <a:t>Millais-</a:t>
            </a:r>
            <a:r>
              <a:rPr lang="hu-HU" sz="2400" dirty="0" err="1" smtClean="0"/>
              <a:t>zel</a:t>
            </a:r>
            <a:r>
              <a:rPr lang="hu-HU" sz="2400" b="1" dirty="0" smtClean="0"/>
              <a:t> </a:t>
            </a:r>
            <a:r>
              <a:rPr lang="hu-HU" sz="2400" dirty="0" smtClean="0"/>
              <a:t>megalapította az ún. </a:t>
            </a:r>
            <a:r>
              <a:rPr lang="hu-HU" sz="2400" b="1" dirty="0" err="1" smtClean="0"/>
              <a:t>Preraffaelita</a:t>
            </a:r>
            <a:r>
              <a:rPr lang="hu-HU" sz="2400" b="1" dirty="0" smtClean="0"/>
              <a:t> Testvériséget</a:t>
            </a:r>
            <a:r>
              <a:rPr lang="hu-HU" sz="2400" dirty="0" smtClean="0"/>
              <a:t>. </a:t>
            </a:r>
          </a:p>
          <a:p>
            <a:r>
              <a:rPr lang="hu-HU" sz="2400" dirty="0" smtClean="0"/>
              <a:t>Már első képeiben (Mária neveltetése, 1850; Az angyali üdvözlet, 1851) romantikus hajlamának, túlfinomult érzéseinek adott kifejezést.</a:t>
            </a:r>
          </a:p>
          <a:p>
            <a:r>
              <a:rPr lang="hu-HU" sz="2400" dirty="0" smtClean="0"/>
              <a:t> Rossetti a trecento világából, elsősorban Dantéból merített ihletet. </a:t>
            </a:r>
          </a:p>
          <a:p>
            <a:endParaRPr lang="hu-HU" sz="2400" dirty="0" smtClean="0"/>
          </a:p>
          <a:p>
            <a:r>
              <a:rPr lang="hu-HU" sz="2400" dirty="0" smtClean="0"/>
              <a:t>Fiatal korától fogva írt eredeti verseket is, így egyikét leghíresebb költeményeinek, a </a:t>
            </a:r>
            <a:r>
              <a:rPr lang="hu-HU" sz="2400" i="1" dirty="0" smtClean="0"/>
              <a:t>The </a:t>
            </a:r>
            <a:r>
              <a:rPr lang="hu-HU" sz="2400" i="1" dirty="0" err="1" smtClean="0"/>
              <a:t>blessed</a:t>
            </a:r>
            <a:r>
              <a:rPr lang="hu-HU" sz="2400" i="1" dirty="0" smtClean="0"/>
              <a:t> </a:t>
            </a:r>
            <a:r>
              <a:rPr lang="hu-HU" sz="2400" i="1" dirty="0" err="1" smtClean="0"/>
              <a:t>Damozel</a:t>
            </a:r>
            <a:r>
              <a:rPr lang="hu-HU" sz="2400" dirty="0" err="1" smtClean="0"/>
              <a:t>t</a:t>
            </a:r>
            <a:r>
              <a:rPr lang="hu-HU" sz="2400" dirty="0" smtClean="0"/>
              <a:t> alig 19 éves korában, Dante hatása alatt írta; de verseivel csak jóval később lépett a nyilvánosság elé.</a:t>
            </a:r>
          </a:p>
          <a:p>
            <a:endParaRPr lang="hu-HU" dirty="0" smtClean="0"/>
          </a:p>
          <a:p>
            <a:endParaRPr lang="hu-HU"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124744"/>
            <a:ext cx="3419872" cy="1631216"/>
          </a:xfrm>
          <a:prstGeom prst="rect">
            <a:avLst/>
          </a:prstGeom>
        </p:spPr>
        <p:txBody>
          <a:bodyPr wrap="square">
            <a:spAutoFit/>
          </a:bodyPr>
          <a:lstStyle/>
          <a:p>
            <a:pPr algn="ctr">
              <a:lnSpc>
                <a:spcPts val="2400"/>
              </a:lnSpc>
            </a:pPr>
            <a:r>
              <a:rPr lang="hu-HU" sz="2400" b="1" u="sng" dirty="0" smtClean="0"/>
              <a:t>Dante Gabriel Rossetti</a:t>
            </a:r>
            <a:r>
              <a:rPr lang="hu-HU" sz="2400" b="1" dirty="0" smtClean="0"/>
              <a:t> Mária neveltetése</a:t>
            </a:r>
          </a:p>
          <a:p>
            <a:pPr algn="ctr">
              <a:lnSpc>
                <a:spcPts val="2400"/>
              </a:lnSpc>
            </a:pPr>
            <a:r>
              <a:rPr lang="hu-HU" sz="2400" dirty="0" smtClean="0"/>
              <a:t>1850 </a:t>
            </a:r>
          </a:p>
          <a:p>
            <a:pPr algn="ctr">
              <a:lnSpc>
                <a:spcPts val="2400"/>
              </a:lnSpc>
            </a:pPr>
            <a:r>
              <a:rPr lang="hu-HU" sz="2400" dirty="0" smtClean="0"/>
              <a:t> 83,2 x 65,4 cm  </a:t>
            </a:r>
          </a:p>
          <a:p>
            <a:pPr algn="ctr">
              <a:lnSpc>
                <a:spcPts val="2400"/>
              </a:lnSpc>
            </a:pP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41316" name="Picture 4" descr="https://upload.wikimedia.org/wikipedia/commons/thumb/7/72/Dante_Gabriel_Rossetti_-_The_Girlhood_of_Mary_Virgin.jpg/603px-Dante_Gabriel_Rossetti_-_The_Girlhood_of_Mary_Virgin.jpg"/>
          <p:cNvPicPr>
            <a:picLocks noChangeAspect="1" noChangeArrowheads="1"/>
          </p:cNvPicPr>
          <p:nvPr/>
        </p:nvPicPr>
        <p:blipFill>
          <a:blip r:embed="rId2" cstate="email">
            <a:lum contrast="10000"/>
          </a:blip>
          <a:srcRect/>
          <a:stretch>
            <a:fillRect/>
          </a:stretch>
        </p:blipFill>
        <p:spPr bwMode="auto">
          <a:xfrm>
            <a:off x="3452062" y="0"/>
            <a:ext cx="5391622" cy="6858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620688"/>
            <a:ext cx="3456384" cy="2246769"/>
          </a:xfrm>
          <a:prstGeom prst="rect">
            <a:avLst/>
          </a:prstGeom>
        </p:spPr>
        <p:txBody>
          <a:bodyPr wrap="square">
            <a:spAutoFit/>
          </a:bodyPr>
          <a:lstStyle/>
          <a:p>
            <a:pPr algn="ctr">
              <a:lnSpc>
                <a:spcPts val="2400"/>
              </a:lnSpc>
            </a:pPr>
            <a:r>
              <a:rPr lang="hu-HU" sz="2400" b="1" u="sng" dirty="0" smtClean="0"/>
              <a:t>Dante Gabriel Rossetti</a:t>
            </a:r>
          </a:p>
          <a:p>
            <a:pPr algn="ctr">
              <a:lnSpc>
                <a:spcPts val="2400"/>
              </a:lnSpc>
            </a:pPr>
            <a:r>
              <a:rPr lang="hu-HU" sz="2400" b="1" dirty="0" smtClean="0"/>
              <a:t> </a:t>
            </a:r>
            <a:r>
              <a:rPr lang="hu-HU" sz="2400" b="1" dirty="0" err="1" smtClean="0"/>
              <a:t>Ecce</a:t>
            </a:r>
            <a:r>
              <a:rPr lang="hu-HU" sz="2400" b="1" dirty="0" smtClean="0"/>
              <a:t> Ancilla Domini!  </a:t>
            </a:r>
          </a:p>
          <a:p>
            <a:pPr algn="ctr">
              <a:lnSpc>
                <a:spcPts val="2400"/>
              </a:lnSpc>
            </a:pPr>
            <a:r>
              <a:rPr lang="hu-HU" sz="2400" b="1" dirty="0" smtClean="0"/>
              <a:t>Az angyali üdvözlet</a:t>
            </a:r>
          </a:p>
          <a:p>
            <a:pPr algn="ctr">
              <a:lnSpc>
                <a:spcPts val="2400"/>
              </a:lnSpc>
            </a:pPr>
            <a:r>
              <a:rPr lang="hu-HU" sz="2400" dirty="0" smtClean="0"/>
              <a:t> 1851 </a:t>
            </a:r>
          </a:p>
          <a:p>
            <a:pPr algn="ctr">
              <a:lnSpc>
                <a:spcPts val="2400"/>
              </a:lnSpc>
            </a:pPr>
            <a:r>
              <a:rPr lang="hu-HU" sz="2400" dirty="0" smtClean="0"/>
              <a:t> olaj, vászon  </a:t>
            </a:r>
          </a:p>
          <a:p>
            <a:pPr algn="ctr">
              <a:lnSpc>
                <a:spcPts val="2400"/>
              </a:lnSpc>
            </a:pPr>
            <a:r>
              <a:rPr lang="hu-HU" sz="2400" dirty="0" smtClean="0"/>
              <a:t>73 × 41.9 cm </a:t>
            </a:r>
            <a:r>
              <a:rPr lang="hu-HU" sz="2400" u="sng" dirty="0" smtClean="0"/>
              <a:t/>
            </a:r>
            <a:br>
              <a:rPr lang="hu-HU" sz="2400" u="sng" dirty="0" smtClean="0"/>
            </a:b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49506" name="Picture 2" descr="https://upload.wikimedia.org/wikipedia/commons/thumb/0/08/Dante_Gabriel_Rossetti_-_Ecce_Ancilla_Domini%21_-_Google_Art_Project.jpg/582px-Dante_Gabriel_Rossetti_-_Ecce_Ancilla_Domini%21_-_Google_Art_Project.jpg"/>
          <p:cNvPicPr>
            <a:picLocks noChangeAspect="1" noChangeArrowheads="1"/>
          </p:cNvPicPr>
          <p:nvPr/>
        </p:nvPicPr>
        <p:blipFill>
          <a:blip r:embed="rId2" cstate="email"/>
          <a:srcRect/>
          <a:stretch>
            <a:fillRect/>
          </a:stretch>
        </p:blipFill>
        <p:spPr bwMode="auto">
          <a:xfrm>
            <a:off x="3851920" y="0"/>
            <a:ext cx="3897808" cy="6858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764704"/>
            <a:ext cx="3563888" cy="3139321"/>
          </a:xfrm>
          <a:prstGeom prst="rect">
            <a:avLst/>
          </a:prstGeom>
        </p:spPr>
        <p:txBody>
          <a:bodyPr wrap="square">
            <a:spAutoFit/>
          </a:bodyPr>
          <a:lstStyle/>
          <a:p>
            <a:pPr algn="ctr">
              <a:lnSpc>
                <a:spcPts val="2400"/>
              </a:lnSpc>
            </a:pPr>
            <a:r>
              <a:rPr lang="hu-HU" sz="2400" b="1" u="sng" dirty="0" smtClean="0"/>
              <a:t>Dante Gabriel Rossetti  </a:t>
            </a:r>
          </a:p>
          <a:p>
            <a:pPr algn="ctr">
              <a:lnSpc>
                <a:spcPts val="2400"/>
              </a:lnSpc>
            </a:pPr>
            <a:r>
              <a:rPr lang="hu-HU" sz="2400" b="1" dirty="0" smtClean="0"/>
              <a:t>Az imádat </a:t>
            </a:r>
          </a:p>
          <a:p>
            <a:pPr algn="ctr">
              <a:lnSpc>
                <a:spcPts val="2400"/>
              </a:lnSpc>
            </a:pPr>
            <a:r>
              <a:rPr lang="it-IT" sz="2400" dirty="0" smtClean="0"/>
              <a:t>1856 körül </a:t>
            </a:r>
            <a:endParaRPr lang="hu-HU" sz="2400" dirty="0" smtClean="0"/>
          </a:p>
          <a:p>
            <a:pPr algn="ctr">
              <a:lnSpc>
                <a:spcPts val="2400"/>
              </a:lnSpc>
            </a:pPr>
            <a:r>
              <a:rPr lang="it-IT" sz="2400" dirty="0" smtClean="0"/>
              <a:t>[Rossetti-archívum] </a:t>
            </a:r>
            <a:endParaRPr lang="hu-HU" sz="2400" dirty="0" smtClean="0"/>
          </a:p>
          <a:p>
            <a:pPr algn="ctr">
              <a:lnSpc>
                <a:spcPts val="2400"/>
              </a:lnSpc>
            </a:pPr>
            <a:r>
              <a:rPr lang="it-IT" sz="2400" dirty="0" smtClean="0"/>
              <a:t>1858–64 </a:t>
            </a:r>
            <a:endParaRPr lang="hu-HU" sz="2400" dirty="0" smtClean="0"/>
          </a:p>
          <a:p>
            <a:pPr algn="ctr">
              <a:lnSpc>
                <a:spcPts val="2400"/>
              </a:lnSpc>
            </a:pPr>
            <a:r>
              <a:rPr lang="it-IT" sz="2400" dirty="0" smtClean="0"/>
              <a:t>[Tate Britain]</a:t>
            </a:r>
            <a:r>
              <a:rPr lang="hu-HU" sz="2400" u="sng" dirty="0" smtClean="0"/>
              <a:t> </a:t>
            </a:r>
            <a:r>
              <a:rPr lang="hu-HU" sz="2400" dirty="0" smtClean="0"/>
              <a:t>akvarell,  papír </a:t>
            </a:r>
          </a:p>
          <a:p>
            <a:pPr algn="ctr">
              <a:lnSpc>
                <a:spcPts val="2400"/>
              </a:lnSpc>
            </a:pPr>
            <a:r>
              <a:rPr lang="hu-HU" sz="2400" dirty="0" smtClean="0"/>
              <a:t> 40,6 29,2 cm </a:t>
            </a:r>
          </a:p>
          <a:p>
            <a:pPr algn="ctr">
              <a:lnSpc>
                <a:spcPts val="2400"/>
              </a:lnSpc>
            </a:pPr>
            <a:r>
              <a:rPr lang="hu-HU" sz="2400" dirty="0" err="1" smtClean="0"/>
              <a:t>Tate</a:t>
            </a:r>
            <a:r>
              <a:rPr lang="hu-HU" sz="2400" dirty="0" smtClean="0"/>
              <a:t> </a:t>
            </a:r>
            <a:r>
              <a:rPr lang="hu-HU" sz="2400" dirty="0" err="1" smtClean="0"/>
              <a:t>Britain</a:t>
            </a:r>
            <a:r>
              <a:rPr lang="hu-HU" sz="2400" dirty="0" smtClean="0"/>
              <a:t>, London </a:t>
            </a:r>
          </a:p>
          <a:p>
            <a:endParaRPr lang="hu-HU" dirty="0"/>
          </a:p>
        </p:txBody>
      </p:sp>
      <p:pic>
        <p:nvPicPr>
          <p:cNvPr id="191490" name="Picture 2" descr="https://upload.wikimedia.org/wikipedia/commons/2/22/Dante_Gabriel_Rossetti_-_The_Seed_of_David_%281856_ca%29_-_2.jpg"/>
          <p:cNvPicPr>
            <a:picLocks noChangeAspect="1" noChangeArrowheads="1"/>
          </p:cNvPicPr>
          <p:nvPr/>
        </p:nvPicPr>
        <p:blipFill>
          <a:blip r:embed="rId2" cstate="email">
            <a:lum contrast="20000"/>
          </a:blip>
          <a:srcRect/>
          <a:stretch>
            <a:fillRect/>
          </a:stretch>
        </p:blipFill>
        <p:spPr bwMode="auto">
          <a:xfrm>
            <a:off x="3563888" y="0"/>
            <a:ext cx="4993356" cy="6897299"/>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Dante Gabriel Rossetti</a:t>
            </a:r>
            <a:r>
              <a:rPr lang="hu-HU" sz="2400" b="1" dirty="0" smtClean="0"/>
              <a:t>:</a:t>
            </a:r>
            <a:r>
              <a:rPr lang="hu-HU" sz="2400" i="1" dirty="0" smtClean="0"/>
              <a:t> </a:t>
            </a:r>
            <a:r>
              <a:rPr lang="hu-HU" sz="2400" b="1" dirty="0" smtClean="0"/>
              <a:t>Dante álma,</a:t>
            </a:r>
            <a:r>
              <a:rPr lang="hu-HU" sz="2400" dirty="0" smtClean="0"/>
              <a:t> 1859, 75 × 81,3 cm</a:t>
            </a:r>
          </a:p>
          <a:p>
            <a:pPr algn="ctr">
              <a:lnSpc>
                <a:spcPts val="2400"/>
              </a:lnSpc>
            </a:pPr>
            <a:r>
              <a:rPr lang="hu-HU" sz="2400" dirty="0" smtClean="0"/>
              <a:t> </a:t>
            </a:r>
            <a:r>
              <a:rPr lang="hu-HU" sz="2400" dirty="0" err="1" smtClean="0"/>
              <a:t>Tate</a:t>
            </a:r>
            <a:r>
              <a:rPr lang="hu-HU" sz="2400" dirty="0" smtClean="0"/>
              <a:t> </a:t>
            </a:r>
            <a:r>
              <a:rPr lang="hu-HU" sz="2400" dirty="0" err="1" smtClean="0"/>
              <a:t>Gallery</a:t>
            </a:r>
            <a:r>
              <a:rPr lang="hu-HU" sz="2400" dirty="0" smtClean="0"/>
              <a:t>, London</a:t>
            </a:r>
            <a:r>
              <a:rPr lang="hu-HU" sz="2400" b="1" dirty="0" smtClean="0"/>
              <a:t> </a:t>
            </a:r>
            <a:r>
              <a:rPr lang="hu-HU" dirty="0" smtClean="0"/>
              <a:t> </a:t>
            </a:r>
            <a:endParaRPr lang="hu-HU" dirty="0"/>
          </a:p>
        </p:txBody>
      </p:sp>
      <p:pic>
        <p:nvPicPr>
          <p:cNvPr id="155650" name="Picture 2" descr="https://upload.wikimedia.org/wikipedia/commons/thumb/d/da/Dante_Gabriel_Rossetti_002.jpg/812px-Dante_Gabriel_Rossetti_002.jpg"/>
          <p:cNvPicPr>
            <a:picLocks noChangeAspect="1" noChangeArrowheads="1"/>
          </p:cNvPicPr>
          <p:nvPr/>
        </p:nvPicPr>
        <p:blipFill>
          <a:blip r:embed="rId2" cstate="email">
            <a:lum contrast="20000"/>
          </a:blip>
          <a:srcRect/>
          <a:stretch>
            <a:fillRect/>
          </a:stretch>
        </p:blipFill>
        <p:spPr bwMode="auto">
          <a:xfrm>
            <a:off x="1526662" y="908720"/>
            <a:ext cx="6090676" cy="576064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1327736"/>
          </a:xfrm>
          <a:prstGeom prst="rect">
            <a:avLst/>
          </a:prstGeom>
        </p:spPr>
        <p:txBody>
          <a:bodyPr wrap="square">
            <a:spAutoFit/>
          </a:bodyPr>
          <a:lstStyle/>
          <a:p>
            <a:pPr algn="ctr">
              <a:lnSpc>
                <a:spcPts val="2400"/>
              </a:lnSpc>
            </a:pPr>
            <a:r>
              <a:rPr lang="hu-HU" sz="2400" b="1" u="sng" dirty="0" smtClean="0"/>
              <a:t>Dante Gabriel Rossetti: </a:t>
            </a:r>
            <a:r>
              <a:rPr lang="hu-HU" sz="2400" i="1" dirty="0" smtClean="0"/>
              <a:t> </a:t>
            </a:r>
            <a:r>
              <a:rPr lang="hu-HU" sz="2400" b="1" dirty="0" smtClean="0"/>
              <a:t>The </a:t>
            </a:r>
            <a:r>
              <a:rPr lang="hu-HU" sz="2400" b="1" dirty="0" err="1" smtClean="0"/>
              <a:t>Seed</a:t>
            </a:r>
            <a:r>
              <a:rPr lang="hu-HU" sz="2400" b="1" dirty="0" smtClean="0"/>
              <a:t> of David  (Dávid magja) </a:t>
            </a:r>
          </a:p>
          <a:p>
            <a:pPr algn="ctr">
              <a:lnSpc>
                <a:spcPts val="2400"/>
              </a:lnSpc>
            </a:pPr>
            <a:r>
              <a:rPr lang="hu-HU" sz="2400" b="1" dirty="0" smtClean="0"/>
              <a:t>(Születés; Zsoltáros Dávid ; és Dávid a Góliát elleni harcra készül) </a:t>
            </a:r>
          </a:p>
          <a:p>
            <a:pPr algn="ctr">
              <a:lnSpc>
                <a:spcPts val="2400"/>
              </a:lnSpc>
            </a:pPr>
            <a:r>
              <a:rPr lang="hu-HU" sz="2400" dirty="0" smtClean="0"/>
              <a:t>1858-64. Olaj, vászon,  középső rész:90 x 60 hüvelyk; szárnyak mindegyike: 73 x 24 1/2 hüvelyk. </a:t>
            </a:r>
            <a:r>
              <a:rPr lang="hu-HU" sz="2400" dirty="0" err="1" smtClean="0"/>
              <a:t>Llandaff</a:t>
            </a:r>
            <a:r>
              <a:rPr lang="hu-HU" sz="2400" dirty="0" smtClean="0"/>
              <a:t> katedrális . Cardiff, Wales</a:t>
            </a:r>
            <a:endParaRPr lang="hu-HU" sz="2400" dirty="0"/>
          </a:p>
        </p:txBody>
      </p:sp>
      <p:sp>
        <p:nvSpPr>
          <p:cNvPr id="3" name="Téglalap 2"/>
          <p:cNvSpPr/>
          <p:nvPr/>
        </p:nvSpPr>
        <p:spPr>
          <a:xfrm>
            <a:off x="251520" y="6211669"/>
            <a:ext cx="6606480" cy="646331"/>
          </a:xfrm>
          <a:prstGeom prst="rect">
            <a:avLst/>
          </a:prstGeom>
        </p:spPr>
        <p:txBody>
          <a:bodyPr wrap="square">
            <a:spAutoFit/>
          </a:bodyPr>
          <a:lstStyle/>
          <a:p>
            <a:r>
              <a:rPr lang="hu-HU" dirty="0" smtClean="0">
                <a:hlinkClick r:id="rId2"/>
              </a:rPr>
              <a:t>https://victorianweb.org/painting/dgr/paintings/8.html</a:t>
            </a:r>
            <a:endParaRPr lang="hu-HU" dirty="0" smtClean="0"/>
          </a:p>
          <a:p>
            <a:endParaRPr lang="hu-HU" dirty="0"/>
          </a:p>
        </p:txBody>
      </p:sp>
      <p:pic>
        <p:nvPicPr>
          <p:cNvPr id="145410" name="Picture 2" descr="https://victorianweb.org/painting/dgr/paintings/8.jpg"/>
          <p:cNvPicPr>
            <a:picLocks noChangeAspect="1" noChangeArrowheads="1"/>
          </p:cNvPicPr>
          <p:nvPr/>
        </p:nvPicPr>
        <p:blipFill>
          <a:blip r:embed="rId3" cstate="email"/>
          <a:srcRect/>
          <a:stretch>
            <a:fillRect/>
          </a:stretch>
        </p:blipFill>
        <p:spPr bwMode="auto">
          <a:xfrm>
            <a:off x="1328943" y="1340768"/>
            <a:ext cx="6486114" cy="5347331"/>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2" cstate="email"/>
          <a:srcRect l="20115" t="11610" r="27586" b="7180"/>
          <a:stretch>
            <a:fillRect/>
          </a:stretch>
        </p:blipFill>
        <p:spPr bwMode="auto">
          <a:xfrm>
            <a:off x="716271" y="125776"/>
            <a:ext cx="7711457" cy="6732224"/>
          </a:xfrm>
          <a:prstGeom prst="rect">
            <a:avLst/>
          </a:prstGeom>
          <a:noFill/>
          <a:ln w="9525">
            <a:noFill/>
            <a:miter lim="800000"/>
            <a:headEnd/>
            <a:tailEnd/>
          </a:ln>
        </p:spPr>
      </p:pic>
      <p:sp>
        <p:nvSpPr>
          <p:cNvPr id="4" name="Téglalap 3"/>
          <p:cNvSpPr/>
          <p:nvPr/>
        </p:nvSpPr>
        <p:spPr>
          <a:xfrm>
            <a:off x="179512" y="5661248"/>
            <a:ext cx="4572000" cy="923330"/>
          </a:xfrm>
          <a:prstGeom prst="rect">
            <a:avLst/>
          </a:prstGeom>
        </p:spPr>
        <p:txBody>
          <a:bodyPr>
            <a:spAutoFit/>
          </a:bodyPr>
          <a:lstStyle/>
          <a:p>
            <a:r>
              <a:rPr lang="hu-HU" dirty="0" smtClean="0">
                <a:hlinkClick r:id="rId3"/>
              </a:rPr>
              <a:t>http://www.rossettiarchive.org/zoom/s105.img.html</a:t>
            </a:r>
            <a:endParaRPr lang="hu-HU" dirty="0" smtClean="0"/>
          </a:p>
          <a:p>
            <a:endParaRPr lang="hu-H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484784"/>
            <a:ext cx="3419872" cy="2251065"/>
          </a:xfrm>
          <a:prstGeom prst="rect">
            <a:avLst/>
          </a:prstGeom>
        </p:spPr>
        <p:txBody>
          <a:bodyPr wrap="square">
            <a:spAutoFit/>
          </a:bodyPr>
          <a:lstStyle/>
          <a:p>
            <a:pPr algn="ctr">
              <a:lnSpc>
                <a:spcPts val="2400"/>
              </a:lnSpc>
            </a:pPr>
            <a:r>
              <a:rPr lang="hu-HU" sz="2400" b="1" u="sng" dirty="0" smtClean="0"/>
              <a:t>Henry </a:t>
            </a:r>
            <a:r>
              <a:rPr lang="hu-HU" sz="2400" b="1" u="sng" dirty="0" err="1" smtClean="0"/>
              <a:t>Fuseli</a:t>
            </a:r>
            <a:r>
              <a:rPr lang="hu-HU" sz="2400" b="1" u="sng" dirty="0" smtClean="0"/>
              <a:t> </a:t>
            </a:r>
          </a:p>
          <a:p>
            <a:pPr algn="ctr">
              <a:lnSpc>
                <a:spcPts val="2400"/>
              </a:lnSpc>
            </a:pPr>
            <a:r>
              <a:rPr lang="hu-HU" sz="2400" b="1" dirty="0" smtClean="0"/>
              <a:t>Macbeth konzultál a fegyveres fej víziójával </a:t>
            </a:r>
          </a:p>
          <a:p>
            <a:pPr algn="ctr">
              <a:lnSpc>
                <a:spcPts val="2400"/>
              </a:lnSpc>
            </a:pPr>
            <a:r>
              <a:rPr lang="hu-HU" sz="2400" dirty="0" smtClean="0"/>
              <a:t>1793 </a:t>
            </a:r>
          </a:p>
          <a:p>
            <a:pPr algn="ctr">
              <a:lnSpc>
                <a:spcPts val="2400"/>
              </a:lnSpc>
            </a:pPr>
            <a:r>
              <a:rPr lang="hu-HU" sz="2400" dirty="0" smtClean="0"/>
              <a:t>olaj, vászon</a:t>
            </a:r>
          </a:p>
          <a:p>
            <a:pPr algn="ctr">
              <a:lnSpc>
                <a:spcPts val="2400"/>
              </a:lnSpc>
            </a:pPr>
            <a:r>
              <a:rPr lang="hu-HU" sz="2400" dirty="0" smtClean="0"/>
              <a:t>  </a:t>
            </a:r>
            <a:r>
              <a:rPr lang="hu-HU" sz="2400" dirty="0" err="1" smtClean="0"/>
              <a:t>Folger</a:t>
            </a:r>
            <a:r>
              <a:rPr lang="hu-HU" sz="2400" dirty="0" smtClean="0"/>
              <a:t> Shakespeare Könyvtár</a:t>
            </a:r>
            <a:endParaRPr lang="hu-HU" sz="2400" dirty="0"/>
          </a:p>
        </p:txBody>
      </p:sp>
      <p:pic>
        <p:nvPicPr>
          <p:cNvPr id="8194" name="Picture 2" descr="fuseli macbeth a fegyveres fej víziójával konzultál"/>
          <p:cNvPicPr>
            <a:picLocks noChangeAspect="1" noChangeArrowheads="1"/>
          </p:cNvPicPr>
          <p:nvPr/>
        </p:nvPicPr>
        <p:blipFill>
          <a:blip r:embed="rId2" cstate="email"/>
          <a:srcRect/>
          <a:stretch>
            <a:fillRect/>
          </a:stretch>
        </p:blipFill>
        <p:spPr bwMode="auto">
          <a:xfrm>
            <a:off x="3480435" y="0"/>
            <a:ext cx="5663565" cy="6858000"/>
          </a:xfrm>
          <a:prstGeom prst="rect">
            <a:avLst/>
          </a:prstGeom>
          <a:noFill/>
        </p:spPr>
      </p:pic>
    </p:spTree>
    <p:extLst>
      <p:ext uri="{BB962C8B-B14F-4D97-AF65-F5344CB8AC3E}">
        <p14:creationId xmlns:p14="http://schemas.microsoft.com/office/powerpoint/2010/main" val="19595904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cstate="email"/>
          <a:srcRect/>
          <a:stretch>
            <a:fillRect/>
          </a:stretch>
        </p:blipFill>
        <p:spPr bwMode="auto">
          <a:xfrm>
            <a:off x="3635896" y="0"/>
            <a:ext cx="3241964" cy="6858000"/>
          </a:xfrm>
          <a:prstGeom prst="rect">
            <a:avLst/>
          </a:prstGeom>
          <a:noFill/>
          <a:ln w="9525">
            <a:noFill/>
            <a:miter lim="800000"/>
            <a:headEnd/>
            <a:tailEnd/>
          </a:ln>
        </p:spPr>
      </p:pic>
      <p:sp>
        <p:nvSpPr>
          <p:cNvPr id="3" name="Téglalap 2"/>
          <p:cNvSpPr/>
          <p:nvPr/>
        </p:nvSpPr>
        <p:spPr>
          <a:xfrm>
            <a:off x="251520" y="2348880"/>
            <a:ext cx="3312368" cy="725711"/>
          </a:xfrm>
          <a:prstGeom prst="rect">
            <a:avLst/>
          </a:prstGeom>
        </p:spPr>
        <p:txBody>
          <a:bodyPr wrap="square">
            <a:spAutoFit/>
          </a:bodyPr>
          <a:lstStyle/>
          <a:p>
            <a:pPr algn="ctr">
              <a:lnSpc>
                <a:spcPts val="2400"/>
              </a:lnSpc>
            </a:pPr>
            <a:r>
              <a:rPr lang="hu-HU" sz="2400" b="1" dirty="0" smtClean="0"/>
              <a:t>Dávid a Góliát</a:t>
            </a:r>
          </a:p>
          <a:p>
            <a:pPr algn="ctr">
              <a:lnSpc>
                <a:spcPts val="2400"/>
              </a:lnSpc>
            </a:pPr>
            <a:r>
              <a:rPr lang="hu-HU" sz="2400" b="1" dirty="0" smtClean="0"/>
              <a:t> elleni harcra készül</a:t>
            </a:r>
            <a:r>
              <a:rPr lang="hu-HU" sz="2800" b="1" dirty="0" smtClean="0"/>
              <a:t> </a:t>
            </a:r>
            <a:endParaRPr lang="hu-HU" sz="2800" b="1" dirty="0"/>
          </a:p>
        </p:txBody>
      </p:sp>
      <p:sp>
        <p:nvSpPr>
          <p:cNvPr id="4" name="Téglalap 3"/>
          <p:cNvSpPr/>
          <p:nvPr/>
        </p:nvSpPr>
        <p:spPr>
          <a:xfrm>
            <a:off x="179512" y="5661248"/>
            <a:ext cx="3384376" cy="923330"/>
          </a:xfrm>
          <a:prstGeom prst="rect">
            <a:avLst/>
          </a:prstGeom>
        </p:spPr>
        <p:txBody>
          <a:bodyPr wrap="square">
            <a:spAutoFit/>
          </a:bodyPr>
          <a:lstStyle/>
          <a:p>
            <a:r>
              <a:rPr lang="hu-HU" dirty="0" smtClean="0">
                <a:hlinkClick r:id="rId3"/>
              </a:rPr>
              <a:t>http://www.rossettiarchive.org/zoom/s105.img.html</a:t>
            </a:r>
            <a:endParaRPr lang="hu-HU" dirty="0" smtClean="0"/>
          </a:p>
          <a:p>
            <a:endParaRPr lang="hu-HU"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3" name="Picture 3"/>
          <p:cNvPicPr>
            <a:picLocks noChangeAspect="1" noChangeArrowheads="1"/>
          </p:cNvPicPr>
          <p:nvPr/>
        </p:nvPicPr>
        <p:blipFill>
          <a:blip r:embed="rId2" cstate="email"/>
          <a:srcRect/>
          <a:stretch>
            <a:fillRect/>
          </a:stretch>
        </p:blipFill>
        <p:spPr bwMode="auto">
          <a:xfrm>
            <a:off x="2309580" y="0"/>
            <a:ext cx="6613072" cy="6858000"/>
          </a:xfrm>
          <a:prstGeom prst="rect">
            <a:avLst/>
          </a:prstGeom>
          <a:noFill/>
          <a:ln w="9525">
            <a:noFill/>
            <a:miter lim="800000"/>
            <a:headEnd/>
            <a:tailEnd/>
          </a:ln>
        </p:spPr>
      </p:pic>
      <p:sp>
        <p:nvSpPr>
          <p:cNvPr id="4" name="Téglalap 3"/>
          <p:cNvSpPr/>
          <p:nvPr/>
        </p:nvSpPr>
        <p:spPr>
          <a:xfrm>
            <a:off x="467544" y="2708920"/>
            <a:ext cx="1228734" cy="461665"/>
          </a:xfrm>
          <a:prstGeom prst="rect">
            <a:avLst/>
          </a:prstGeom>
        </p:spPr>
        <p:txBody>
          <a:bodyPr wrap="none">
            <a:spAutoFit/>
          </a:bodyPr>
          <a:lstStyle/>
          <a:p>
            <a:r>
              <a:rPr lang="hu-HU" sz="2400" b="1" dirty="0" smtClean="0"/>
              <a:t>Születés</a:t>
            </a:r>
            <a:endParaRPr lang="hu-HU" sz="2400" b="1"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9" name="Picture 3"/>
          <p:cNvPicPr>
            <a:picLocks noChangeAspect="1" noChangeArrowheads="1"/>
          </p:cNvPicPr>
          <p:nvPr/>
        </p:nvPicPr>
        <p:blipFill>
          <a:blip r:embed="rId2" cstate="email"/>
          <a:srcRect/>
          <a:stretch>
            <a:fillRect/>
          </a:stretch>
        </p:blipFill>
        <p:spPr bwMode="auto">
          <a:xfrm>
            <a:off x="3635896" y="0"/>
            <a:ext cx="3995088" cy="6858000"/>
          </a:xfrm>
          <a:prstGeom prst="rect">
            <a:avLst/>
          </a:prstGeom>
          <a:noFill/>
          <a:ln w="9525">
            <a:noFill/>
            <a:miter lim="800000"/>
            <a:headEnd/>
            <a:tailEnd/>
          </a:ln>
        </p:spPr>
      </p:pic>
      <p:sp>
        <p:nvSpPr>
          <p:cNvPr id="5" name="Téglalap 4"/>
          <p:cNvSpPr/>
          <p:nvPr/>
        </p:nvSpPr>
        <p:spPr>
          <a:xfrm>
            <a:off x="827584" y="2492896"/>
            <a:ext cx="2143600" cy="461665"/>
          </a:xfrm>
          <a:prstGeom prst="rect">
            <a:avLst/>
          </a:prstGeom>
        </p:spPr>
        <p:txBody>
          <a:bodyPr wrap="none">
            <a:spAutoFit/>
          </a:bodyPr>
          <a:lstStyle/>
          <a:p>
            <a:r>
              <a:rPr lang="hu-HU" sz="2400" b="1" dirty="0" smtClean="0"/>
              <a:t>Zsoltáros Dávid</a:t>
            </a:r>
            <a:endParaRPr lang="hu-HU" sz="2400" b="1"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79512" y="476672"/>
            <a:ext cx="3168352" cy="1943289"/>
          </a:xfrm>
          <a:prstGeom prst="rect">
            <a:avLst/>
          </a:prstGeom>
        </p:spPr>
        <p:txBody>
          <a:bodyPr wrap="square">
            <a:spAutoFit/>
          </a:bodyPr>
          <a:lstStyle/>
          <a:p>
            <a:pPr lvl="0" algn="ctr" fontAlgn="base">
              <a:lnSpc>
                <a:spcPts val="2400"/>
              </a:lnSpc>
              <a:spcBef>
                <a:spcPct val="0"/>
              </a:spcBef>
              <a:spcAft>
                <a:spcPct val="0"/>
              </a:spcAft>
            </a:pPr>
            <a:r>
              <a:rPr lang="hu-HU" sz="2400" b="1" u="sng" dirty="0" smtClean="0">
                <a:solidFill>
                  <a:srgbClr val="212121"/>
                </a:solidFill>
                <a:cs typeface="Times New Roman" pitchFamily="18" charset="0"/>
              </a:rPr>
              <a:t>Dante Gabriel Rossetti </a:t>
            </a:r>
          </a:p>
          <a:p>
            <a:pPr lvl="0" algn="ctr" eaLnBrk="0" fontAlgn="base" hangingPunct="0">
              <a:lnSpc>
                <a:spcPts val="2400"/>
              </a:lnSpc>
              <a:spcBef>
                <a:spcPct val="0"/>
              </a:spcBef>
              <a:spcAft>
                <a:spcPct val="0"/>
              </a:spcAft>
            </a:pPr>
            <a:r>
              <a:rPr lang="hu-HU" sz="2400" b="1" dirty="0" smtClean="0">
                <a:solidFill>
                  <a:srgbClr val="212121"/>
                </a:solidFill>
                <a:cs typeface="Times New Roman" pitchFamily="18" charset="0"/>
              </a:rPr>
              <a:t>Beatrice üdvözlete</a:t>
            </a:r>
            <a:r>
              <a:rPr lang="hu-HU" sz="2400" b="1" dirty="0" smtClean="0"/>
              <a:t> </a:t>
            </a:r>
          </a:p>
          <a:p>
            <a:pPr lvl="0" algn="ctr" eaLnBrk="0" fontAlgn="base" hangingPunct="0">
              <a:lnSpc>
                <a:spcPts val="2400"/>
              </a:lnSpc>
              <a:spcBef>
                <a:spcPct val="0"/>
              </a:spcBef>
              <a:spcAft>
                <a:spcPct val="0"/>
              </a:spcAft>
            </a:pPr>
            <a:r>
              <a:rPr lang="hu-HU" sz="2400" dirty="0" smtClean="0"/>
              <a:t>1869 </a:t>
            </a:r>
          </a:p>
          <a:p>
            <a:pPr lvl="0" algn="ctr" eaLnBrk="0" fontAlgn="base" hangingPunct="0">
              <a:lnSpc>
                <a:spcPts val="2400"/>
              </a:lnSpc>
              <a:spcBef>
                <a:spcPct val="0"/>
              </a:spcBef>
              <a:spcAft>
                <a:spcPct val="0"/>
              </a:spcAft>
            </a:pPr>
            <a:r>
              <a:rPr lang="hu-HU" sz="2400" dirty="0" smtClean="0"/>
              <a:t>olaj, vászon </a:t>
            </a:r>
          </a:p>
          <a:p>
            <a:pPr lvl="0" algn="ctr" eaLnBrk="0" fontAlgn="base" hangingPunct="0">
              <a:lnSpc>
                <a:spcPts val="2400"/>
              </a:lnSpc>
              <a:spcBef>
                <a:spcPct val="0"/>
              </a:spcBef>
              <a:spcAft>
                <a:spcPct val="0"/>
              </a:spcAft>
            </a:pPr>
            <a:r>
              <a:rPr lang="hu-HU" sz="2400" dirty="0" smtClean="0"/>
              <a:t>57,1 x 47 cm Magántulajdon, Skócia</a:t>
            </a:r>
            <a:endParaRPr lang="hu-HU" sz="2400" dirty="0" smtClean="0">
              <a:solidFill>
                <a:srgbClr val="212121"/>
              </a:solidFill>
              <a:cs typeface="Times New Roman" pitchFamily="18" charset="0"/>
            </a:endParaRPr>
          </a:p>
        </p:txBody>
      </p:sp>
      <p:sp>
        <p:nvSpPr>
          <p:cNvPr id="5" name="Téglalap 4"/>
          <p:cNvSpPr/>
          <p:nvPr/>
        </p:nvSpPr>
        <p:spPr>
          <a:xfrm>
            <a:off x="539552" y="6211669"/>
            <a:ext cx="2664296" cy="646331"/>
          </a:xfrm>
          <a:prstGeom prst="rect">
            <a:avLst/>
          </a:prstGeom>
        </p:spPr>
        <p:txBody>
          <a:bodyPr wrap="square">
            <a:spAutoFit/>
          </a:bodyPr>
          <a:lstStyle/>
          <a:p>
            <a:r>
              <a:rPr lang="hu-HU" dirty="0" smtClean="0"/>
              <a:t>Dante </a:t>
            </a:r>
            <a:r>
              <a:rPr lang="hu-HU" i="1" dirty="0" smtClean="0"/>
              <a:t>Vita </a:t>
            </a:r>
            <a:r>
              <a:rPr lang="hu-HU" i="1" dirty="0" err="1" smtClean="0"/>
              <a:t>Nuova</a:t>
            </a:r>
            <a:r>
              <a:rPr lang="hu-HU" dirty="0" smtClean="0"/>
              <a:t/>
            </a:r>
            <a:br>
              <a:rPr lang="hu-HU" dirty="0" smtClean="0"/>
            </a:br>
            <a:r>
              <a:rPr lang="hu-HU" dirty="0" smtClean="0"/>
              <a:t>című művének szonettje</a:t>
            </a:r>
            <a:endParaRPr lang="hu-HU" dirty="0"/>
          </a:p>
        </p:txBody>
      </p:sp>
      <p:pic>
        <p:nvPicPr>
          <p:cNvPr id="6" name="Picture 2"/>
          <p:cNvPicPr>
            <a:picLocks noChangeAspect="1" noChangeArrowheads="1"/>
          </p:cNvPicPr>
          <p:nvPr/>
        </p:nvPicPr>
        <p:blipFill>
          <a:blip r:embed="rId2" cstate="email">
            <a:lum contrast="10000"/>
          </a:blip>
          <a:srcRect/>
          <a:stretch>
            <a:fillRect/>
          </a:stretch>
        </p:blipFill>
        <p:spPr bwMode="auto">
          <a:xfrm>
            <a:off x="467544" y="2420888"/>
            <a:ext cx="2664296" cy="3818824"/>
          </a:xfrm>
          <a:prstGeom prst="rect">
            <a:avLst/>
          </a:prstGeom>
          <a:noFill/>
          <a:ln w="9525">
            <a:noFill/>
            <a:miter lim="800000"/>
            <a:headEnd/>
            <a:tailEnd/>
          </a:ln>
        </p:spPr>
      </p:pic>
      <p:pic>
        <p:nvPicPr>
          <p:cNvPr id="80898" name="Picture 2" descr="https://upload.wikimedia.org/wikipedia/commons/thumb/5/50/Dante_Gabriel_Rossetti_The_Salutation_of_Beatrice_1869.jpg/844px-Dante_Gabriel_Rossetti_The_Salutation_of_Beatrice_1869.jpg"/>
          <p:cNvPicPr>
            <a:picLocks noChangeAspect="1" noChangeArrowheads="1"/>
          </p:cNvPicPr>
          <p:nvPr/>
        </p:nvPicPr>
        <p:blipFill>
          <a:blip r:embed="rId3" cstate="email"/>
          <a:srcRect/>
          <a:stretch>
            <a:fillRect/>
          </a:stretch>
        </p:blipFill>
        <p:spPr bwMode="auto">
          <a:xfrm>
            <a:off x="3491508" y="0"/>
            <a:ext cx="5652492" cy="68580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260648"/>
            <a:ext cx="9144000" cy="712183"/>
          </a:xfrm>
          <a:prstGeom prst="rect">
            <a:avLst/>
          </a:prstGeom>
        </p:spPr>
        <p:txBody>
          <a:bodyPr wrap="square">
            <a:spAutoFit/>
          </a:bodyPr>
          <a:lstStyle/>
          <a:p>
            <a:pPr algn="ctr">
              <a:lnSpc>
                <a:spcPts val="2400"/>
              </a:lnSpc>
            </a:pPr>
            <a:r>
              <a:rPr lang="it-IT" sz="2400" b="1" u="sng" dirty="0" smtClean="0"/>
              <a:t>Dante Gabriele Rossetti</a:t>
            </a:r>
            <a:r>
              <a:rPr lang="hu-HU" sz="2400" b="1" dirty="0" smtClean="0"/>
              <a:t>:</a:t>
            </a:r>
            <a:r>
              <a:rPr lang="it-IT" sz="2400" b="1" dirty="0" smtClean="0"/>
              <a:t> Dante álma Beatrice halála pillanatában </a:t>
            </a:r>
            <a:endParaRPr lang="hu-HU" sz="2400" dirty="0" smtClean="0"/>
          </a:p>
          <a:p>
            <a:pPr algn="ctr">
              <a:lnSpc>
                <a:spcPts val="2400"/>
              </a:lnSpc>
            </a:pPr>
            <a:r>
              <a:rPr lang="it-IT" sz="2400" dirty="0" smtClean="0"/>
              <a:t>1871</a:t>
            </a:r>
            <a:r>
              <a:rPr lang="hu-HU" sz="2400" dirty="0" smtClean="0"/>
              <a:t>, olaj, vászon,  216 x 312,4 cm, Walker Art </a:t>
            </a:r>
            <a:r>
              <a:rPr lang="hu-HU" sz="2400" dirty="0" err="1" smtClean="0"/>
              <a:t>Gallery</a:t>
            </a:r>
            <a:r>
              <a:rPr lang="hu-HU" sz="2400" dirty="0" smtClean="0"/>
              <a:t>, Liverpool</a:t>
            </a:r>
            <a:endParaRPr lang="hu-HU" sz="2400" dirty="0"/>
          </a:p>
        </p:txBody>
      </p:sp>
      <p:pic>
        <p:nvPicPr>
          <p:cNvPr id="79874" name="Picture 2" descr="Dante Gabriel Rossetti: Dante's Dream on the Day of the Death of Beatrice"/>
          <p:cNvPicPr>
            <a:picLocks noChangeAspect="1" noChangeArrowheads="1"/>
          </p:cNvPicPr>
          <p:nvPr/>
        </p:nvPicPr>
        <p:blipFill>
          <a:blip r:embed="rId2" cstate="email"/>
          <a:srcRect/>
          <a:stretch>
            <a:fillRect/>
          </a:stretch>
        </p:blipFill>
        <p:spPr bwMode="auto">
          <a:xfrm>
            <a:off x="539495" y="1059257"/>
            <a:ext cx="8065010" cy="5798743"/>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340768"/>
            <a:ext cx="3059832" cy="2251065"/>
          </a:xfrm>
          <a:prstGeom prst="rect">
            <a:avLst/>
          </a:prstGeom>
        </p:spPr>
        <p:txBody>
          <a:bodyPr wrap="square">
            <a:spAutoFit/>
          </a:bodyPr>
          <a:lstStyle/>
          <a:p>
            <a:pPr algn="ctr">
              <a:lnSpc>
                <a:spcPts val="2400"/>
              </a:lnSpc>
            </a:pPr>
            <a:r>
              <a:rPr lang="hu-HU" sz="2400" b="1" u="sng" dirty="0" smtClean="0"/>
              <a:t>Dante Gabriel Rossetti </a:t>
            </a:r>
          </a:p>
          <a:p>
            <a:pPr algn="ctr">
              <a:lnSpc>
                <a:spcPts val="2400"/>
              </a:lnSpc>
            </a:pPr>
            <a:r>
              <a:rPr lang="hu-HU" sz="2400" b="1" dirty="0" smtClean="0"/>
              <a:t> Jeanne </a:t>
            </a:r>
            <a:r>
              <a:rPr lang="hu-HU" sz="2400" b="1" dirty="0" err="1" smtClean="0"/>
              <a:t>d'Arc</a:t>
            </a:r>
            <a:r>
              <a:rPr lang="hu-HU" sz="2400" b="1" dirty="0" smtClean="0"/>
              <a:t> </a:t>
            </a:r>
          </a:p>
          <a:p>
            <a:pPr algn="ctr">
              <a:lnSpc>
                <a:spcPts val="2400"/>
              </a:lnSpc>
            </a:pPr>
            <a:r>
              <a:rPr lang="hu-HU" sz="2400" dirty="0" smtClean="0"/>
              <a:t>1882</a:t>
            </a:r>
          </a:p>
          <a:p>
            <a:pPr algn="ctr">
              <a:lnSpc>
                <a:spcPts val="2400"/>
              </a:lnSpc>
            </a:pPr>
            <a:r>
              <a:rPr lang="hu-HU" sz="2400" dirty="0" smtClean="0"/>
              <a:t>olaj panel </a:t>
            </a:r>
          </a:p>
          <a:p>
            <a:pPr algn="ctr">
              <a:lnSpc>
                <a:spcPts val="2400"/>
              </a:lnSpc>
            </a:pPr>
            <a:r>
              <a:rPr lang="hu-HU" sz="2400" dirty="0" smtClean="0"/>
              <a:t> 52,7 × 45,7 cm </a:t>
            </a:r>
            <a:r>
              <a:rPr lang="hu-HU" sz="2400" dirty="0" err="1" smtClean="0"/>
              <a:t>Fitzwilliam</a:t>
            </a:r>
            <a:r>
              <a:rPr lang="hu-HU" sz="2400" dirty="0" smtClean="0"/>
              <a:t> Museum Cambridge, UK </a:t>
            </a:r>
            <a:endParaRPr lang="hu-HU" sz="2400" dirty="0"/>
          </a:p>
        </p:txBody>
      </p:sp>
      <p:pic>
        <p:nvPicPr>
          <p:cNvPr id="147458" name="Picture 2" descr="https://upload.wikimedia.org/wikipedia/commons/thumb/d/d3/Dante_Gabriel_Rossetti_-_Joan_of_Arc_%281882%29.jpg/899px-Dante_Gabriel_Rossetti_-_Joan_of_Arc_%281882%29.jpg"/>
          <p:cNvPicPr>
            <a:picLocks noChangeAspect="1" noChangeArrowheads="1"/>
          </p:cNvPicPr>
          <p:nvPr/>
        </p:nvPicPr>
        <p:blipFill>
          <a:blip r:embed="rId2" cstate="email"/>
          <a:srcRect/>
          <a:stretch>
            <a:fillRect/>
          </a:stretch>
        </p:blipFill>
        <p:spPr bwMode="auto">
          <a:xfrm>
            <a:off x="3059831" y="0"/>
            <a:ext cx="6020841" cy="6858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562381"/>
            <a:ext cx="3923928" cy="2862322"/>
          </a:xfrm>
          <a:prstGeom prst="rect">
            <a:avLst/>
          </a:prstGeom>
        </p:spPr>
        <p:txBody>
          <a:bodyPr wrap="square">
            <a:spAutoFit/>
          </a:bodyPr>
          <a:lstStyle/>
          <a:p>
            <a:pPr algn="ctr">
              <a:lnSpc>
                <a:spcPts val="2400"/>
              </a:lnSpc>
            </a:pPr>
            <a:r>
              <a:rPr lang="hu-HU" sz="2400" b="1" u="sng" dirty="0" smtClean="0"/>
              <a:t>Dante Gabriel Rossetti </a:t>
            </a:r>
            <a:r>
              <a:rPr lang="hu-HU" sz="2400" b="1" dirty="0" smtClean="0"/>
              <a:t> </a:t>
            </a:r>
          </a:p>
          <a:p>
            <a:pPr algn="ctr">
              <a:lnSpc>
                <a:spcPts val="2400"/>
              </a:lnSpc>
            </a:pPr>
            <a:r>
              <a:rPr lang="hu-HU" sz="2400" dirty="0" smtClean="0"/>
              <a:t>  </a:t>
            </a:r>
            <a:r>
              <a:rPr lang="hu-HU" sz="2400" b="1" dirty="0" smtClean="0"/>
              <a:t>Az Áldott </a:t>
            </a:r>
            <a:r>
              <a:rPr lang="hu-HU" sz="2400" b="1" dirty="0" err="1" smtClean="0"/>
              <a:t>Damozel</a:t>
            </a:r>
            <a:r>
              <a:rPr lang="hu-HU" sz="2400" b="1" dirty="0" smtClean="0"/>
              <a:t>  </a:t>
            </a:r>
          </a:p>
          <a:p>
            <a:pPr algn="ctr">
              <a:lnSpc>
                <a:spcPts val="2400"/>
              </a:lnSpc>
            </a:pPr>
            <a:r>
              <a:rPr lang="hu-HU" sz="2400" dirty="0" smtClean="0"/>
              <a:t>1871-1878 </a:t>
            </a:r>
          </a:p>
          <a:p>
            <a:pPr algn="ctr">
              <a:lnSpc>
                <a:spcPts val="2400"/>
              </a:lnSpc>
            </a:pPr>
            <a:r>
              <a:rPr lang="hu-HU" sz="2400" dirty="0" smtClean="0"/>
              <a:t>olaj, vászon </a:t>
            </a:r>
          </a:p>
          <a:p>
            <a:pPr algn="ctr">
              <a:lnSpc>
                <a:spcPts val="2400"/>
              </a:lnSpc>
            </a:pPr>
            <a:r>
              <a:rPr lang="hu-HU" sz="2400" dirty="0" smtClean="0"/>
              <a:t>keret nélkül </a:t>
            </a:r>
            <a:r>
              <a:rPr lang="sv-SE" sz="2400" dirty="0" smtClean="0"/>
              <a:t> </a:t>
            </a:r>
            <a:endParaRPr lang="hu-HU" sz="2400" dirty="0" smtClean="0"/>
          </a:p>
          <a:p>
            <a:pPr algn="ctr">
              <a:lnSpc>
                <a:spcPts val="2400"/>
              </a:lnSpc>
            </a:pPr>
            <a:r>
              <a:rPr lang="sv-SE" sz="2400" dirty="0" smtClean="0"/>
              <a:t>136,8 x 96,5 cm </a:t>
            </a:r>
            <a:br>
              <a:rPr lang="sv-SE" sz="2400" dirty="0" smtClean="0"/>
            </a:br>
            <a:r>
              <a:rPr lang="sv-SE" sz="2400" dirty="0" smtClean="0"/>
              <a:t>predella: 35,2 x 96,2 cm</a:t>
            </a:r>
            <a:r>
              <a:rPr lang="hu-HU" sz="2400" dirty="0" smtClean="0"/>
              <a:t> </a:t>
            </a:r>
          </a:p>
          <a:p>
            <a:pPr algn="ctr">
              <a:lnSpc>
                <a:spcPts val="2400"/>
              </a:lnSpc>
            </a:pPr>
            <a:r>
              <a:rPr lang="hu-HU" sz="2400" dirty="0" smtClean="0"/>
              <a:t> The Harvard Art </a:t>
            </a:r>
          </a:p>
          <a:p>
            <a:pPr algn="ctr">
              <a:lnSpc>
                <a:spcPts val="2400"/>
              </a:lnSpc>
            </a:pPr>
            <a:r>
              <a:rPr lang="hu-HU" sz="2400" dirty="0" smtClean="0"/>
              <a:t> </a:t>
            </a:r>
            <a:r>
              <a:rPr lang="hu-HU" sz="2400" dirty="0" err="1" smtClean="0"/>
              <a:t>Museums</a:t>
            </a:r>
            <a:r>
              <a:rPr lang="hu-HU" sz="2400" dirty="0" smtClean="0"/>
              <a:t> /</a:t>
            </a:r>
            <a:r>
              <a:rPr lang="hu-HU" sz="2400" dirty="0" err="1" smtClean="0"/>
              <a:t>Fogg</a:t>
            </a:r>
            <a:r>
              <a:rPr lang="hu-HU" sz="2400" dirty="0" smtClean="0"/>
              <a:t> Museum</a:t>
            </a:r>
            <a:endParaRPr lang="hu-HU" sz="2400" dirty="0"/>
          </a:p>
        </p:txBody>
      </p:sp>
      <p:pic>
        <p:nvPicPr>
          <p:cNvPr id="146434" name="Picture 2" descr="Egy nő a kezében egy csokor liliom.  Alatta három fiatal lány és egy kisebb, különálló fekvő férfi képe."/>
          <p:cNvPicPr>
            <a:picLocks noChangeAspect="1" noChangeArrowheads="1"/>
          </p:cNvPicPr>
          <p:nvPr/>
        </p:nvPicPr>
        <p:blipFill>
          <a:blip r:embed="rId2" cstate="email"/>
          <a:srcRect/>
          <a:stretch>
            <a:fillRect/>
          </a:stretch>
        </p:blipFill>
        <p:spPr bwMode="auto">
          <a:xfrm>
            <a:off x="3995936" y="0"/>
            <a:ext cx="4269774" cy="684076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églalap 1"/>
          <p:cNvSpPr/>
          <p:nvPr/>
        </p:nvSpPr>
        <p:spPr>
          <a:xfrm>
            <a:off x="179512" y="4149080"/>
            <a:ext cx="3456384" cy="2831544"/>
          </a:xfrm>
          <a:prstGeom prst="rect">
            <a:avLst/>
          </a:prstGeom>
        </p:spPr>
        <p:txBody>
          <a:bodyPr wrap="square">
            <a:spAutoFit/>
          </a:bodyPr>
          <a:lstStyle/>
          <a:p>
            <a:r>
              <a:rPr lang="hu-HU" sz="2000" dirty="0" smtClean="0"/>
              <a:t>Rossetti </a:t>
            </a:r>
            <a:r>
              <a:rPr lang="hu-HU" sz="2000" dirty="0" err="1" smtClean="0"/>
              <a:t>Proserpine</a:t>
            </a:r>
            <a:r>
              <a:rPr lang="hu-HU" sz="2000" dirty="0" smtClean="0"/>
              <a:t> nyolcadik, egyben utolsó változata.     "Ezt a verziót az LR </a:t>
            </a:r>
            <a:r>
              <a:rPr lang="hu-HU" sz="2000" dirty="0" err="1" smtClean="0"/>
              <a:t>Valpy</a:t>
            </a:r>
            <a:r>
              <a:rPr lang="hu-HU" sz="2000" dirty="0" smtClean="0"/>
              <a:t> </a:t>
            </a:r>
            <a:r>
              <a:rPr lang="hu-HU" sz="2000" dirty="0" err="1" smtClean="0"/>
              <a:t>Esq</a:t>
            </a:r>
            <a:r>
              <a:rPr lang="hu-HU" sz="2000" dirty="0" smtClean="0"/>
              <a:t>. számára festették a </a:t>
            </a:r>
            <a:r>
              <a:rPr lang="hu-HU" sz="2000" dirty="0" err="1" smtClean="0"/>
              <a:t>Tate</a:t>
            </a:r>
            <a:r>
              <a:rPr lang="hu-HU" sz="2000" dirty="0" smtClean="0"/>
              <a:t> verzió kicsinyített másolataként. </a:t>
            </a:r>
            <a:r>
              <a:rPr lang="hu-HU" sz="2000" dirty="0" err="1" smtClean="0"/>
              <a:t>Birchingtonban</a:t>
            </a:r>
            <a:r>
              <a:rPr lang="hu-HU" sz="2000" dirty="0" smtClean="0"/>
              <a:t> készült el, mindössze néhány nappal Rossetti halála előtt."</a:t>
            </a:r>
          </a:p>
          <a:p>
            <a:endParaRPr lang="hu-HU" dirty="0"/>
          </a:p>
        </p:txBody>
      </p:sp>
      <p:sp>
        <p:nvSpPr>
          <p:cNvPr id="3" name="Téglalap 2"/>
          <p:cNvSpPr/>
          <p:nvPr/>
        </p:nvSpPr>
        <p:spPr>
          <a:xfrm>
            <a:off x="179513" y="751344"/>
            <a:ext cx="3312368" cy="2251065"/>
          </a:xfrm>
          <a:prstGeom prst="rect">
            <a:avLst/>
          </a:prstGeom>
        </p:spPr>
        <p:txBody>
          <a:bodyPr wrap="square">
            <a:spAutoFit/>
          </a:bodyPr>
          <a:lstStyle/>
          <a:p>
            <a:pPr algn="ctr">
              <a:lnSpc>
                <a:spcPts val="2400"/>
              </a:lnSpc>
            </a:pPr>
            <a:r>
              <a:rPr lang="hu-HU" sz="2400" b="1" u="sng" dirty="0" smtClean="0"/>
              <a:t>Dante Gabriel Rossetti</a:t>
            </a:r>
            <a:r>
              <a:rPr lang="hu-HU" sz="2400" b="1" i="1" dirty="0" smtClean="0"/>
              <a:t>  </a:t>
            </a:r>
          </a:p>
          <a:p>
            <a:pPr algn="ctr">
              <a:lnSpc>
                <a:spcPts val="2400"/>
              </a:lnSpc>
            </a:pPr>
            <a:r>
              <a:rPr lang="hu-HU" sz="2400" b="1" dirty="0" err="1" smtClean="0"/>
              <a:t>Proserpine</a:t>
            </a:r>
            <a:r>
              <a:rPr lang="hu-HU" sz="2400" b="1" dirty="0" smtClean="0"/>
              <a:t> </a:t>
            </a:r>
          </a:p>
          <a:p>
            <a:pPr algn="ctr">
              <a:lnSpc>
                <a:spcPts val="2400"/>
              </a:lnSpc>
            </a:pPr>
            <a:r>
              <a:rPr lang="hu-HU" sz="2400" dirty="0" smtClean="0"/>
              <a:t>1882 </a:t>
            </a:r>
          </a:p>
          <a:p>
            <a:pPr algn="ctr">
              <a:lnSpc>
                <a:spcPts val="2400"/>
              </a:lnSpc>
            </a:pPr>
            <a:r>
              <a:rPr lang="hu-HU" sz="2400" dirty="0" smtClean="0"/>
              <a:t> olaj, vászon </a:t>
            </a:r>
          </a:p>
          <a:p>
            <a:pPr algn="ctr">
              <a:lnSpc>
                <a:spcPts val="2400"/>
              </a:lnSpc>
            </a:pPr>
            <a:r>
              <a:rPr lang="hu-HU" sz="2400" dirty="0" smtClean="0"/>
              <a:t>78,7 x 39,2 cm</a:t>
            </a:r>
            <a:r>
              <a:rPr lang="en-US" sz="2400" u="sng" dirty="0" smtClean="0"/>
              <a:t> </a:t>
            </a:r>
            <a:r>
              <a:rPr lang="en-US" sz="2400" dirty="0" smtClean="0"/>
              <a:t>Birmingham Museum </a:t>
            </a:r>
            <a:endParaRPr lang="hu-HU" sz="2400" dirty="0" smtClean="0"/>
          </a:p>
          <a:p>
            <a:pPr algn="ctr">
              <a:lnSpc>
                <a:spcPts val="2400"/>
              </a:lnSpc>
            </a:pPr>
            <a:r>
              <a:rPr lang="en-US" sz="2400" dirty="0" smtClean="0"/>
              <a:t>and Art Gallery </a:t>
            </a:r>
            <a:endParaRPr lang="hu-HU" sz="2400" dirty="0"/>
          </a:p>
        </p:txBody>
      </p:sp>
      <p:pic>
        <p:nvPicPr>
          <p:cNvPr id="149506" name="Picture 2" descr="https://upload.wikimedia.org/wikipedia/commons/thumb/a/a9/8th_Rossetti_Proserpine_cropped.jpeg/504px-8th_Rossetti_Proserpine_cropped.jpeg"/>
          <p:cNvPicPr>
            <a:picLocks noChangeAspect="1" noChangeArrowheads="1"/>
          </p:cNvPicPr>
          <p:nvPr/>
        </p:nvPicPr>
        <p:blipFill>
          <a:blip r:embed="rId2" cstate="email"/>
          <a:srcRect/>
          <a:stretch>
            <a:fillRect/>
          </a:stretch>
        </p:blipFill>
        <p:spPr bwMode="auto">
          <a:xfrm>
            <a:off x="3707904" y="0"/>
            <a:ext cx="3375422" cy="6858000"/>
          </a:xfrm>
          <a:prstGeom prst="rect">
            <a:avLst/>
          </a:prstGeom>
          <a:noFill/>
        </p:spPr>
      </p:pic>
      <p:sp>
        <p:nvSpPr>
          <p:cNvPr id="149507" name="Rectangle 3"/>
          <p:cNvSpPr>
            <a:spLocks noChangeArrowheads="1"/>
          </p:cNvSpPr>
          <p:nvPr/>
        </p:nvSpPr>
        <p:spPr bwMode="auto">
          <a:xfrm>
            <a:off x="0" y="0"/>
            <a:ext cx="9144000" cy="0"/>
          </a:xfrm>
          <a:prstGeom prst="rect">
            <a:avLst/>
          </a:prstGeom>
          <a:solidFill>
            <a:srgbClr val="F8F9FA"/>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200" b="0" i="0" u="none" strike="noStrike" cap="none" normalizeH="0" baseline="0" smtClean="0">
                <a:ln>
                  <a:noFill/>
                </a:ln>
                <a:solidFill>
                  <a:srgbClr val="202122"/>
                </a:solidFill>
                <a:effectLst/>
                <a:latin typeface="Arial" charset="0"/>
                <a:cs typeface="Arial" charset="0"/>
              </a:rPr>
              <a:t>78,7 cm (30,9 hüvelyk)  </a:t>
            </a:r>
            <a:r>
              <a:rPr kumimoji="0" lang="hu-HU" sz="1200" b="0" i="0" u="none" strike="noStrike" cap="none" normalizeH="0" baseline="0" smtClean="0">
                <a:ln>
                  <a:noFill/>
                </a:ln>
                <a:solidFill>
                  <a:srgbClr val="0645AD"/>
                </a:solidFill>
                <a:effectLst/>
                <a:latin typeface="Arial" charset="0"/>
                <a:cs typeface="Arial" charset="0"/>
                <a:hlinkClick r:id="rId3" tooltip="Szerkessze ezt a Wikidatában"/>
              </a:rPr>
              <a:t>  </a:t>
            </a:r>
            <a:r>
              <a:rPr kumimoji="0" lang="hu-HU" sz="600" b="0" i="0" u="none" strike="noStrike" cap="none" normalizeH="0" baseline="0" smtClean="0">
                <a:ln>
                  <a:noFill/>
                </a:ln>
                <a:solidFill>
                  <a:srgbClr val="202122"/>
                </a:solidFill>
                <a:effectLst/>
                <a:latin typeface="Arial" charset="0"/>
                <a:cs typeface="Arial" charset="0"/>
              </a:rPr>
              <a:t>;</a:t>
            </a:r>
            <a:r>
              <a:rPr kumimoji="0" lang="hu-HU" sz="1200" b="0" i="0" u="none" strike="noStrike" cap="none" normalizeH="0" baseline="0" smtClean="0">
                <a:ln>
                  <a:noFill/>
                </a:ln>
                <a:solidFill>
                  <a:srgbClr val="202122"/>
                </a:solidFill>
                <a:effectLst/>
                <a:latin typeface="Arial" charset="0"/>
                <a:cs typeface="Arial" charset="0"/>
              </a:rPr>
              <a:t> szélesség: 39,2 cm</a:t>
            </a:r>
            <a:r>
              <a:rPr kumimoji="0" lang="hu-HU" sz="800" b="0" i="0" u="none" strike="noStrike" cap="none" normalizeH="0" baseline="0" smtClean="0">
                <a:ln>
                  <a:noFill/>
                </a:ln>
                <a:solidFill>
                  <a:schemeClr val="tx1"/>
                </a:solidFill>
                <a:effectLst/>
                <a:latin typeface="Arial" charset="0"/>
                <a:cs typeface="Arial" charset="0"/>
              </a:rPr>
              <a:t> </a:t>
            </a:r>
            <a:endParaRPr kumimoji="0" lang="hu-HU" sz="1200" b="0" i="0" u="none" strike="noStrike" cap="none" normalizeH="0" baseline="0" smtClean="0">
              <a:ln>
                <a:noFill/>
              </a:ln>
              <a:solidFill>
                <a:srgbClr val="0645AD"/>
              </a:solidFill>
              <a:effectLst/>
              <a:latin typeface="Arial" charset="0"/>
              <a:cs typeface="Arial" charset="0"/>
            </a:endParaRPr>
          </a:p>
        </p:txBody>
      </p:sp>
      <p:pic>
        <p:nvPicPr>
          <p:cNvPr id="149508" name="Picture 4" descr="Szerkessze ezt a Wikidatában">
            <a:hlinkClick r:id="rId3" tooltip="Szerkessze ezt a Wikidatában"/>
          </p:cNvPr>
          <p:cNvPicPr>
            <a:picLocks noChangeAspect="1" noChangeArrowheads="1"/>
          </p:cNvPicPr>
          <p:nvPr/>
        </p:nvPicPr>
        <p:blipFill>
          <a:blip r:embed="rId4" cstate="email"/>
          <a:srcRect/>
          <a:stretch>
            <a:fillRect/>
          </a:stretch>
        </p:blipFill>
        <p:spPr bwMode="auto">
          <a:xfrm>
            <a:off x="1758950" y="-90488"/>
            <a:ext cx="95250" cy="95251"/>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924944"/>
            <a:ext cx="8784976" cy="1200329"/>
          </a:xfrm>
          <a:prstGeom prst="rect">
            <a:avLst/>
          </a:prstGeom>
        </p:spPr>
        <p:txBody>
          <a:bodyPr wrap="square">
            <a:spAutoFit/>
          </a:bodyPr>
          <a:lstStyle/>
          <a:p>
            <a:pPr algn="ctr"/>
            <a:r>
              <a:rPr lang="hu-HU" sz="4000" dirty="0" smtClean="0">
                <a:latin typeface="Arial Black" pitchFamily="34" charset="0"/>
              </a:rPr>
              <a:t>  </a:t>
            </a:r>
            <a:r>
              <a:rPr lang="hu-HU" sz="4000" b="1" dirty="0" smtClean="0">
                <a:latin typeface="Arial Black" pitchFamily="34" charset="0"/>
              </a:rPr>
              <a:t>SIR JOHN MILLAIS</a:t>
            </a:r>
          </a:p>
          <a:p>
            <a:pPr algn="ctr"/>
            <a:r>
              <a:rPr lang="hu-HU" sz="3200" b="1" dirty="0" smtClean="0">
                <a:latin typeface="Arial Black" pitchFamily="34" charset="0"/>
              </a:rPr>
              <a:t>1829-1896</a:t>
            </a:r>
            <a:endParaRPr lang="hu-HU" sz="3200" b="1" dirty="0">
              <a:latin typeface="Arial Black" pitchFamily="34" charset="0"/>
            </a:endParaRPr>
          </a:p>
        </p:txBody>
      </p:sp>
      <p:sp>
        <p:nvSpPr>
          <p:cNvPr id="5" name="Téglalap 4"/>
          <p:cNvSpPr/>
          <p:nvPr/>
        </p:nvSpPr>
        <p:spPr>
          <a:xfrm>
            <a:off x="395536" y="4509120"/>
            <a:ext cx="8280920" cy="1200329"/>
          </a:xfrm>
          <a:prstGeom prst="rect">
            <a:avLst/>
          </a:prstGeom>
        </p:spPr>
        <p:txBody>
          <a:bodyPr wrap="square">
            <a:spAutoFit/>
          </a:bodyPr>
          <a:lstStyle/>
          <a:p>
            <a:r>
              <a:rPr lang="hu-HU" sz="2400" b="1" dirty="0" smtClean="0">
                <a:solidFill>
                  <a:srgbClr val="202122"/>
                </a:solidFill>
                <a:cs typeface="Arial" charset="0"/>
              </a:rPr>
              <a:t>Sir John </a:t>
            </a:r>
            <a:r>
              <a:rPr lang="hu-HU" sz="2400" b="1" dirty="0" err="1" smtClean="0">
                <a:solidFill>
                  <a:srgbClr val="202122"/>
                </a:solidFill>
                <a:cs typeface="Arial" charset="0"/>
              </a:rPr>
              <a:t>Everett</a:t>
            </a:r>
            <a:r>
              <a:rPr lang="hu-HU" sz="2400" b="1" dirty="0" smtClean="0">
                <a:solidFill>
                  <a:srgbClr val="202122"/>
                </a:solidFill>
                <a:cs typeface="Arial" charset="0"/>
              </a:rPr>
              <a:t> </a:t>
            </a:r>
            <a:r>
              <a:rPr lang="hu-HU" sz="2400" b="1" dirty="0" err="1" smtClean="0">
                <a:solidFill>
                  <a:srgbClr val="202122"/>
                </a:solidFill>
                <a:cs typeface="Arial" charset="0"/>
              </a:rPr>
              <a:t>Millais</a:t>
            </a:r>
            <a:r>
              <a:rPr lang="hu-HU" sz="2400" b="1" dirty="0" smtClean="0">
                <a:cs typeface="Arial" charset="0"/>
              </a:rPr>
              <a:t>,</a:t>
            </a:r>
            <a:r>
              <a:rPr lang="fr-FR" sz="2400" dirty="0" smtClean="0"/>
              <a:t> 1829. június 8</a:t>
            </a:r>
            <a:r>
              <a:rPr lang="hu-HU" sz="2400" dirty="0" smtClean="0"/>
              <a:t>. </a:t>
            </a:r>
            <a:r>
              <a:rPr lang="fr-FR" sz="2400" dirty="0" smtClean="0"/>
              <a:t>Southampton, Hampshire</a:t>
            </a:r>
            <a:r>
              <a:rPr lang="hu-HU" sz="2400" dirty="0" smtClean="0"/>
              <a:t> - 1896. augusztus 13.</a:t>
            </a:r>
            <a:r>
              <a:rPr lang="hu-HU" sz="2400" b="1" dirty="0" smtClean="0">
                <a:cs typeface="Arial" charset="0"/>
              </a:rPr>
              <a:t> </a:t>
            </a:r>
            <a:r>
              <a:rPr lang="hu-HU" sz="2400" dirty="0" smtClean="0">
                <a:cs typeface="Arial" charset="0"/>
              </a:rPr>
              <a:t>angol festő és illusztrátor, aki a </a:t>
            </a:r>
          </a:p>
          <a:p>
            <a:r>
              <a:rPr lang="hu-HU" sz="2400" dirty="0" err="1" smtClean="0">
                <a:cs typeface="Arial" charset="0"/>
              </a:rPr>
              <a:t>Preraffaelita</a:t>
            </a:r>
            <a:r>
              <a:rPr lang="hu-HU" sz="2400" dirty="0" smtClean="0">
                <a:cs typeface="Arial" charset="0"/>
              </a:rPr>
              <a:t> Testvériség egyik alapítója volt.</a:t>
            </a:r>
            <a:endParaRPr lang="hu-HU" sz="2400" dirty="0"/>
          </a:p>
        </p:txBody>
      </p:sp>
      <p:pic>
        <p:nvPicPr>
          <p:cNvPr id="1029" name="Picture 5" descr="https://upload.wikimedia.org/wikipedia/commons/thumb/5/50/Millais_2.jpg/190px-Millais_2.jpg"/>
          <p:cNvPicPr>
            <a:picLocks noChangeAspect="1" noChangeArrowheads="1"/>
          </p:cNvPicPr>
          <p:nvPr/>
        </p:nvPicPr>
        <p:blipFill>
          <a:blip r:embed="rId2" cstate="email"/>
          <a:srcRect/>
          <a:stretch>
            <a:fillRect/>
          </a:stretch>
        </p:blipFill>
        <p:spPr bwMode="auto">
          <a:xfrm>
            <a:off x="7164288" y="0"/>
            <a:ext cx="1809750" cy="2305050"/>
          </a:xfrm>
          <a:prstGeom prst="rect">
            <a:avLst/>
          </a:prstGeom>
          <a:noFill/>
        </p:spPr>
      </p:pic>
      <p:sp>
        <p:nvSpPr>
          <p:cNvPr id="12" name="Téglalap 11"/>
          <p:cNvSpPr/>
          <p:nvPr/>
        </p:nvSpPr>
        <p:spPr>
          <a:xfrm>
            <a:off x="7042719" y="2492896"/>
            <a:ext cx="2001895" cy="369332"/>
          </a:xfrm>
          <a:prstGeom prst="rect">
            <a:avLst/>
          </a:prstGeom>
        </p:spPr>
        <p:txBody>
          <a:bodyPr wrap="none">
            <a:spAutoFit/>
          </a:bodyPr>
          <a:lstStyle/>
          <a:p>
            <a:r>
              <a:rPr lang="hu-HU" dirty="0" smtClean="0"/>
              <a:t>Fotó </a:t>
            </a:r>
            <a:r>
              <a:rPr lang="hu-HU" dirty="0" err="1" smtClean="0"/>
              <a:t>Millais</a:t>
            </a:r>
            <a:r>
              <a:rPr lang="hu-HU" dirty="0" smtClean="0"/>
              <a:t>, c.1854</a:t>
            </a:r>
            <a:endParaRPr lang="hu-HU"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188640"/>
            <a:ext cx="8496944" cy="6001643"/>
          </a:xfrm>
          <a:prstGeom prst="rect">
            <a:avLst/>
          </a:prstGeom>
        </p:spPr>
        <p:txBody>
          <a:bodyPr wrap="square">
            <a:spAutoFit/>
          </a:bodyPr>
          <a:lstStyle/>
          <a:p>
            <a:r>
              <a:rPr lang="hu-HU" sz="2400" dirty="0" smtClean="0"/>
              <a:t>Csodagyerek volt, tizenegy évesen a legfiatalabb diák lett, aki belépett a Royal </a:t>
            </a:r>
            <a:r>
              <a:rPr lang="hu-HU" sz="2400" dirty="0" err="1" smtClean="0"/>
              <a:t>Academy</a:t>
            </a:r>
            <a:r>
              <a:rPr lang="hu-HU" sz="2400" dirty="0" smtClean="0"/>
              <a:t> </a:t>
            </a:r>
            <a:r>
              <a:rPr lang="hu-HU" sz="2400" dirty="0" err="1" smtClean="0"/>
              <a:t>Schoolsba</a:t>
            </a:r>
            <a:r>
              <a:rPr lang="hu-HU" sz="2400" dirty="0" smtClean="0"/>
              <a:t>. A </a:t>
            </a:r>
            <a:r>
              <a:rPr lang="hu-HU" sz="2400" b="1" dirty="0" err="1" smtClean="0"/>
              <a:t>Preraffaelita</a:t>
            </a:r>
            <a:r>
              <a:rPr lang="hu-HU" sz="2400" b="1" dirty="0" smtClean="0"/>
              <a:t> Testvériséget </a:t>
            </a:r>
            <a:r>
              <a:rPr lang="hu-HU" sz="2400" dirty="0" smtClean="0"/>
              <a:t>családi otthonában alapították Londonban. </a:t>
            </a:r>
            <a:r>
              <a:rPr lang="hu-HU" sz="2400" dirty="0" err="1" smtClean="0"/>
              <a:t>Millais</a:t>
            </a:r>
            <a:r>
              <a:rPr lang="hu-HU" sz="2400" dirty="0" smtClean="0"/>
              <a:t> lett a stílus leghíresebb képviselője, a </a:t>
            </a:r>
            <a:r>
              <a:rPr lang="hu-HU" sz="2400" b="1" i="1" dirty="0" smtClean="0"/>
              <a:t>Krisztus a szülei házában című festménye </a:t>
            </a:r>
            <a:r>
              <a:rPr lang="hu-HU" sz="2400" i="1" dirty="0" smtClean="0"/>
              <a:t>(1849–50) komoly vitákat váltott ki, és olyan képet alkotott, amely a csoport történelmi és naturalista fókuszának, az </a:t>
            </a:r>
            <a:r>
              <a:rPr lang="hu-HU" sz="2400" b="1" i="1" dirty="0" err="1" smtClean="0"/>
              <a:t>Opheliának</a:t>
            </a:r>
            <a:r>
              <a:rPr lang="hu-HU" sz="2400" i="1" dirty="0" smtClean="0"/>
              <a:t> </a:t>
            </a:r>
            <a:r>
              <a:rPr lang="hu-HU" sz="2400" dirty="0" smtClean="0"/>
              <a:t>a megtestesüléseként szolgálhat. , 1851–52 </a:t>
            </a:r>
          </a:p>
          <a:p>
            <a:endParaRPr lang="hu-HU" sz="2400" dirty="0" smtClean="0"/>
          </a:p>
          <a:p>
            <a:r>
              <a:rPr lang="hu-HU" sz="2400" dirty="0" smtClean="0"/>
              <a:t> Az 1850-es évek közepére </a:t>
            </a:r>
            <a:r>
              <a:rPr lang="hu-HU" sz="2400" dirty="0" err="1" smtClean="0"/>
              <a:t>Millais</a:t>
            </a:r>
            <a:r>
              <a:rPr lang="hu-HU" sz="2400" dirty="0" smtClean="0"/>
              <a:t> eltávolodott a </a:t>
            </a:r>
            <a:r>
              <a:rPr lang="hu-HU" sz="2400" dirty="0" err="1" smtClean="0"/>
              <a:t>preraffaelita</a:t>
            </a:r>
            <a:r>
              <a:rPr lang="hu-HU" sz="2400" dirty="0" smtClean="0"/>
              <a:t> stílustól, hogy a realizmus új formáját dolgozza ki művészetében. </a:t>
            </a:r>
          </a:p>
          <a:p>
            <a:r>
              <a:rPr lang="hu-HU" sz="2400" dirty="0" smtClean="0"/>
              <a:t> </a:t>
            </a:r>
          </a:p>
          <a:p>
            <a:r>
              <a:rPr lang="hu-HU" sz="2400" dirty="0" smtClean="0"/>
              <a:t>Későbbi munkái óriási sikert arattak, így </a:t>
            </a:r>
            <a:r>
              <a:rPr lang="hu-HU" sz="2400" dirty="0" err="1" smtClean="0"/>
              <a:t>Millais</a:t>
            </a:r>
            <a:r>
              <a:rPr lang="hu-HU" sz="2400" dirty="0" smtClean="0"/>
              <a:t> korának egyik leggazdagabb művésze lett, de néhány korábbi tisztelője, köztük William Morris kiárusításnak tekintette ezt (</a:t>
            </a:r>
            <a:r>
              <a:rPr lang="hu-HU" sz="2400" dirty="0" err="1" smtClean="0"/>
              <a:t>Millais</a:t>
            </a:r>
            <a:r>
              <a:rPr lang="hu-HU" sz="2400" dirty="0" smtClean="0"/>
              <a:t> köztudottan megengedte, hogy egyik festményét </a:t>
            </a:r>
            <a:r>
              <a:rPr lang="hu-HU" sz="2400" b="1" dirty="0" smtClean="0"/>
              <a:t>szentimentális szappanreklámhoz </a:t>
            </a:r>
            <a:r>
              <a:rPr lang="hu-HU" sz="2400" dirty="0" smtClean="0"/>
              <a:t>használják fel).</a:t>
            </a:r>
            <a:endParaRPr lang="hu-HU"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7150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177935"/>
            <a:ext cx="3707904" cy="2251065"/>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u="sng" dirty="0" smtClean="0"/>
              <a:t> </a:t>
            </a:r>
          </a:p>
          <a:p>
            <a:pPr algn="ctr">
              <a:lnSpc>
                <a:spcPts val="2400"/>
              </a:lnSpc>
            </a:pPr>
            <a:r>
              <a:rPr lang="hu-HU" sz="2400" b="1" dirty="0" smtClean="0"/>
              <a:t> A szabadulási parancs</a:t>
            </a:r>
          </a:p>
          <a:p>
            <a:pPr algn="ctr">
              <a:lnSpc>
                <a:spcPts val="2400"/>
              </a:lnSpc>
            </a:pPr>
            <a:r>
              <a:rPr lang="hu-HU" sz="2400" dirty="0" smtClean="0"/>
              <a:t> 1746 </a:t>
            </a:r>
            <a:br>
              <a:rPr lang="hu-HU" sz="2400" dirty="0" smtClean="0"/>
            </a:br>
            <a:r>
              <a:rPr lang="hu-HU" sz="2400" dirty="0" smtClean="0"/>
              <a:t>1852–1853</a:t>
            </a:r>
          </a:p>
          <a:p>
            <a:pPr algn="ctr">
              <a:lnSpc>
                <a:spcPts val="2400"/>
              </a:lnSpc>
            </a:pPr>
            <a:r>
              <a:rPr lang="hu-HU" sz="2400" dirty="0" smtClean="0"/>
              <a:t> olaj, vászon </a:t>
            </a:r>
            <a:br>
              <a:rPr lang="hu-HU" sz="2400" dirty="0" smtClean="0"/>
            </a:br>
            <a:r>
              <a:rPr lang="hu-HU" sz="2400" dirty="0" smtClean="0"/>
              <a:t>102,9  × 73,7 cm </a:t>
            </a:r>
          </a:p>
          <a:p>
            <a:pPr algn="ctr">
              <a:lnSpc>
                <a:spcPts val="2400"/>
              </a:lnSpc>
            </a:pP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88418" name="Picture 2" descr="https://upload.wikimedia.org/wikipedia/commons/1/13/Millais_Order_of_Release.jpg"/>
          <p:cNvPicPr>
            <a:picLocks noChangeAspect="1" noChangeArrowheads="1"/>
          </p:cNvPicPr>
          <p:nvPr/>
        </p:nvPicPr>
        <p:blipFill>
          <a:blip r:embed="rId2" cstate="email"/>
          <a:srcRect/>
          <a:stretch>
            <a:fillRect/>
          </a:stretch>
        </p:blipFill>
        <p:spPr bwMode="auto">
          <a:xfrm>
            <a:off x="3790858" y="0"/>
            <a:ext cx="4954905" cy="685800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s://upload.wikimedia.org/wikipedia/commons/thumb/7/7b/John_Everett_Millais_-_Christ_in_the_House_of_His_Parents_%28%60The_Carpenter%27s_Shop%27%29_-_Google_Art_Project.jpg/1280px-John_Everett_Millais_-_Christ_in_the_House_of_His_Parents_%28%60The_Carpenter%27s_Shop%27%29_-_Google_Art_Project.jpg"/>
          <p:cNvPicPr>
            <a:picLocks noChangeAspect="1" noChangeArrowheads="1"/>
          </p:cNvPicPr>
          <p:nvPr/>
        </p:nvPicPr>
        <p:blipFill>
          <a:blip r:embed="rId2" cstate="email"/>
          <a:srcRect/>
          <a:stretch>
            <a:fillRect/>
          </a:stretch>
        </p:blipFill>
        <p:spPr bwMode="auto">
          <a:xfrm>
            <a:off x="64318" y="1052736"/>
            <a:ext cx="9015364" cy="5472608"/>
          </a:xfrm>
          <a:prstGeom prst="rect">
            <a:avLst/>
          </a:prstGeom>
          <a:noFill/>
        </p:spPr>
      </p:pic>
      <p:sp>
        <p:nvSpPr>
          <p:cNvPr id="4" name="Téglalap 3"/>
          <p:cNvSpPr/>
          <p:nvPr/>
        </p:nvSpPr>
        <p:spPr>
          <a:xfrm>
            <a:off x="179512" y="260648"/>
            <a:ext cx="8784976" cy="712183"/>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dirty="0" smtClean="0"/>
              <a:t>: Krisztus a szülei házában,</a:t>
            </a:r>
            <a:r>
              <a:rPr lang="hu-HU" sz="2400" i="1" dirty="0" smtClean="0"/>
              <a:t> </a:t>
            </a:r>
            <a:r>
              <a:rPr lang="hu-HU" sz="2400" dirty="0" smtClean="0"/>
              <a:t>1849–50, olaj, vászon</a:t>
            </a:r>
            <a:br>
              <a:rPr lang="hu-HU" sz="2400" dirty="0" smtClean="0"/>
            </a:br>
            <a:r>
              <a:rPr lang="hu-HU" sz="2400" dirty="0" smtClean="0"/>
              <a:t>86,4 × 139,7 cm, </a:t>
            </a:r>
            <a:r>
              <a:rPr lang="hu-HU" sz="2400" dirty="0" err="1" smtClean="0"/>
              <a:t>Tate</a:t>
            </a:r>
            <a:r>
              <a:rPr lang="hu-HU" sz="2400" dirty="0" smtClean="0"/>
              <a:t> </a:t>
            </a:r>
            <a:r>
              <a:rPr lang="hu-HU" sz="2400" dirty="0" err="1" smtClean="0"/>
              <a:t>Britain</a:t>
            </a:r>
            <a:r>
              <a:rPr lang="hu-HU" sz="2400" dirty="0" smtClean="0"/>
              <a:t>, London</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124744"/>
            <a:ext cx="3563888" cy="2558842"/>
          </a:xfrm>
          <a:prstGeom prst="rect">
            <a:avLst/>
          </a:prstGeom>
        </p:spPr>
        <p:txBody>
          <a:bodyPr wrap="square">
            <a:spAutoFit/>
          </a:bodyPr>
          <a:lstStyle/>
          <a:p>
            <a:pPr algn="ctr">
              <a:lnSpc>
                <a:spcPts val="2400"/>
              </a:lnSpc>
            </a:pPr>
            <a:r>
              <a:rPr lang="hu-HU" sz="2400" dirty="0" smtClean="0"/>
              <a:t> </a:t>
            </a:r>
            <a:r>
              <a:rPr lang="hu-HU" sz="2400" b="1" u="sng" dirty="0" smtClean="0"/>
              <a:t>Sir John </a:t>
            </a:r>
            <a:r>
              <a:rPr lang="hu-HU" sz="2400" b="1" u="sng" dirty="0" err="1" smtClean="0"/>
              <a:t>Millais</a:t>
            </a:r>
            <a:r>
              <a:rPr lang="hu-HU" sz="2400" b="1" u="sng" dirty="0" smtClean="0"/>
              <a:t> </a:t>
            </a:r>
          </a:p>
          <a:p>
            <a:pPr algn="ctr">
              <a:lnSpc>
                <a:spcPts val="2400"/>
              </a:lnSpc>
            </a:pPr>
            <a:r>
              <a:rPr lang="hu-HU" sz="2400" b="1" dirty="0" smtClean="0"/>
              <a:t> A galamb visszatérése</a:t>
            </a:r>
          </a:p>
          <a:p>
            <a:pPr algn="ctr">
              <a:lnSpc>
                <a:spcPts val="2400"/>
              </a:lnSpc>
            </a:pPr>
            <a:r>
              <a:rPr lang="hu-HU" sz="2400" b="1" dirty="0" smtClean="0"/>
              <a:t> a bárkába </a:t>
            </a:r>
          </a:p>
          <a:p>
            <a:pPr algn="ctr">
              <a:lnSpc>
                <a:spcPts val="2400"/>
              </a:lnSpc>
            </a:pPr>
            <a:r>
              <a:rPr lang="hu-HU" sz="2400" dirty="0" smtClean="0"/>
              <a:t> 1851 </a:t>
            </a:r>
          </a:p>
          <a:p>
            <a:pPr algn="ctr">
              <a:lnSpc>
                <a:spcPts val="2400"/>
              </a:lnSpc>
            </a:pPr>
            <a:r>
              <a:rPr lang="hu-HU" sz="2400" dirty="0" smtClean="0"/>
              <a:t>olaj, vászon </a:t>
            </a:r>
          </a:p>
          <a:p>
            <a:pPr algn="ctr">
              <a:lnSpc>
                <a:spcPts val="2400"/>
              </a:lnSpc>
            </a:pPr>
            <a:r>
              <a:rPr lang="hu-HU" sz="2400" dirty="0" smtClean="0"/>
              <a:t> 88,2 × 54,9 cm</a:t>
            </a:r>
          </a:p>
          <a:p>
            <a:pPr algn="ctr">
              <a:lnSpc>
                <a:spcPts val="2400"/>
              </a:lnSpc>
            </a:pPr>
            <a:r>
              <a:rPr lang="en-US" sz="2400" dirty="0" smtClean="0"/>
              <a:t> </a:t>
            </a:r>
            <a:r>
              <a:rPr lang="en-US" sz="2400" dirty="0" err="1" smtClean="0"/>
              <a:t>Ashmolean</a:t>
            </a:r>
            <a:r>
              <a:rPr lang="en-US" sz="2400" dirty="0" smtClean="0"/>
              <a:t> Museum</a:t>
            </a:r>
            <a:r>
              <a:rPr lang="hu-HU" sz="2400" b="1" dirty="0" smtClean="0"/>
              <a:t> </a:t>
            </a:r>
            <a:r>
              <a:rPr lang="en-US" sz="2400" dirty="0" smtClean="0"/>
              <a:t>University of Oxford</a:t>
            </a:r>
            <a:r>
              <a:rPr lang="hu-HU" sz="2400" dirty="0" smtClean="0"/>
              <a:t>, UK</a:t>
            </a:r>
            <a:endParaRPr lang="hu-HU" sz="2400" dirty="0"/>
          </a:p>
        </p:txBody>
      </p:sp>
      <p:pic>
        <p:nvPicPr>
          <p:cNvPr id="190466" name="Picture 2" descr="https://upload.wikimedia.org/wikipedia/commons/thumb/9/9e/Millais_-_Die_R%C3%BCckkehr_der_Taube_zur_Arche_Noah.jpg/634px-Millais_-_Die_R%C3%BCckkehr_der_Taube_zur_Arche_Noah.jpg"/>
          <p:cNvPicPr>
            <a:picLocks noChangeAspect="1" noChangeArrowheads="1"/>
          </p:cNvPicPr>
          <p:nvPr/>
        </p:nvPicPr>
        <p:blipFill>
          <a:blip r:embed="rId3" cstate="email">
            <a:lum bright="10000" contrast="10000"/>
          </a:blip>
          <a:srcRect/>
          <a:stretch>
            <a:fillRect/>
          </a:stretch>
        </p:blipFill>
        <p:spPr bwMode="auto">
          <a:xfrm>
            <a:off x="3563888" y="0"/>
            <a:ext cx="4250217" cy="6858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0648"/>
            <a:ext cx="9144000" cy="707886"/>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dirty="0" smtClean="0"/>
              <a:t>: </a:t>
            </a:r>
            <a:r>
              <a:rPr lang="hu-HU" sz="2400" b="1" dirty="0" err="1" smtClean="0"/>
              <a:t>Ophélia</a:t>
            </a:r>
            <a:r>
              <a:rPr lang="hu-HU" sz="2400" dirty="0" smtClean="0"/>
              <a:t>, kb.1851, olaj, vászon, 76,2 × 111,8 cm </a:t>
            </a:r>
          </a:p>
          <a:p>
            <a:pPr algn="ctr">
              <a:lnSpc>
                <a:spcPts val="2400"/>
              </a:lnSpc>
            </a:pP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87394" name="Picture 2" descr="https://upload.wikimedia.org/wikipedia/commons/thumb/9/94/John_Everett_Millais_-_Ophelia_-_Google_Art_Project.jpg/1280px-John_Everett_Millais_-_Ophelia_-_Google_Art_Project.jpg"/>
          <p:cNvPicPr>
            <a:picLocks noChangeAspect="1" noChangeArrowheads="1"/>
          </p:cNvPicPr>
          <p:nvPr/>
        </p:nvPicPr>
        <p:blipFill>
          <a:blip r:embed="rId2" cstate="email"/>
          <a:srcRect/>
          <a:stretch>
            <a:fillRect/>
          </a:stretch>
        </p:blipFill>
        <p:spPr bwMode="auto">
          <a:xfrm>
            <a:off x="269881" y="1009807"/>
            <a:ext cx="8604238" cy="5848193"/>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692696"/>
            <a:ext cx="3528392" cy="2554545"/>
          </a:xfrm>
          <a:prstGeom prst="rect">
            <a:avLst/>
          </a:prstGeom>
        </p:spPr>
        <p:txBody>
          <a:bodyPr wrap="square">
            <a:spAutoFit/>
          </a:bodyPr>
          <a:lstStyle/>
          <a:p>
            <a:pPr algn="ctr">
              <a:lnSpc>
                <a:spcPts val="2400"/>
              </a:lnSpc>
            </a:pPr>
            <a:r>
              <a:rPr lang="hu-HU" sz="2400" b="1" u="sng" dirty="0" smtClean="0"/>
              <a:t> Sir John </a:t>
            </a:r>
            <a:r>
              <a:rPr lang="hu-HU" sz="2400" b="1" u="sng" dirty="0" err="1" smtClean="0"/>
              <a:t>Millais</a:t>
            </a:r>
            <a:endParaRPr lang="hu-HU" sz="2400" b="1" u="sng" dirty="0" smtClean="0"/>
          </a:p>
          <a:p>
            <a:pPr algn="ctr">
              <a:lnSpc>
                <a:spcPts val="2400"/>
              </a:lnSpc>
            </a:pPr>
            <a:r>
              <a:rPr lang="hu-HU" sz="2400" b="1" dirty="0" smtClean="0"/>
              <a:t>Az üldözött királypárti</a:t>
            </a:r>
          </a:p>
          <a:p>
            <a:pPr algn="ctr">
              <a:lnSpc>
                <a:spcPts val="2400"/>
              </a:lnSpc>
            </a:pPr>
            <a:r>
              <a:rPr lang="hu-HU" sz="2400" b="1" dirty="0" smtClean="0"/>
              <a:t>1651 </a:t>
            </a:r>
            <a:r>
              <a:rPr lang="hu-HU" sz="2400" dirty="0" smtClean="0"/>
              <a:t/>
            </a:r>
            <a:br>
              <a:rPr lang="hu-HU" sz="2400" dirty="0" smtClean="0"/>
            </a:br>
            <a:r>
              <a:rPr lang="hu-HU" sz="2400" dirty="0" smtClean="0"/>
              <a:t>1852-1853</a:t>
            </a:r>
          </a:p>
          <a:p>
            <a:pPr algn="ctr">
              <a:lnSpc>
                <a:spcPts val="2400"/>
              </a:lnSpc>
            </a:pPr>
            <a:r>
              <a:rPr lang="hu-HU" sz="2400" dirty="0" smtClean="0"/>
              <a:t> olaj, vászon </a:t>
            </a:r>
            <a:br>
              <a:rPr lang="hu-HU" sz="2400" dirty="0" smtClean="0"/>
            </a:br>
            <a:r>
              <a:rPr lang="hu-HU" sz="2400" dirty="0" smtClean="0"/>
              <a:t>102,8  × 73,6 cm </a:t>
            </a:r>
          </a:p>
          <a:p>
            <a:pPr algn="ctr">
              <a:lnSpc>
                <a:spcPts val="2400"/>
              </a:lnSpc>
            </a:pPr>
            <a:r>
              <a:rPr lang="hu-HU" sz="2400" dirty="0" smtClean="0"/>
              <a:t> Lord Lloyd-Webber </a:t>
            </a:r>
          </a:p>
          <a:p>
            <a:pPr algn="ctr">
              <a:lnSpc>
                <a:spcPts val="2400"/>
              </a:lnSpc>
            </a:pPr>
            <a:r>
              <a:rPr lang="hu-HU" sz="2400" dirty="0" err="1" smtClean="0"/>
              <a:t>Collection</a:t>
            </a:r>
            <a:endParaRPr lang="hu-HU" sz="2400" dirty="0"/>
          </a:p>
        </p:txBody>
      </p:sp>
      <p:pic>
        <p:nvPicPr>
          <p:cNvPr id="189442" name="Picture 2" descr="https://upload.wikimedia.org/wikipedia/commons/thumb/f/f5/Millais_Royalist.jpg/688px-Millais_Royalist.jpg"/>
          <p:cNvPicPr>
            <a:picLocks noChangeAspect="1" noChangeArrowheads="1"/>
          </p:cNvPicPr>
          <p:nvPr/>
        </p:nvPicPr>
        <p:blipFill>
          <a:blip r:embed="rId2" cstate="email"/>
          <a:srcRect/>
          <a:stretch>
            <a:fillRect/>
          </a:stretch>
        </p:blipFill>
        <p:spPr bwMode="auto">
          <a:xfrm>
            <a:off x="3905594" y="0"/>
            <a:ext cx="4607718" cy="685800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s://upload.wikimedia.org/wikipedia/commons/3/3c/Huguenot_lovers_on_St._Bartholomew%27s_Day.jpg"/>
          <p:cNvPicPr>
            <a:picLocks noChangeAspect="1" noChangeArrowheads="1"/>
          </p:cNvPicPr>
          <p:nvPr/>
        </p:nvPicPr>
        <p:blipFill>
          <a:blip r:embed="rId2" cstate="email"/>
          <a:srcRect/>
          <a:stretch>
            <a:fillRect/>
          </a:stretch>
        </p:blipFill>
        <p:spPr bwMode="auto">
          <a:xfrm>
            <a:off x="3779912" y="0"/>
            <a:ext cx="4455444" cy="6858000"/>
          </a:xfrm>
          <a:prstGeom prst="rect">
            <a:avLst/>
          </a:prstGeom>
          <a:noFill/>
        </p:spPr>
      </p:pic>
      <p:sp>
        <p:nvSpPr>
          <p:cNvPr id="4" name="Téglalap 3"/>
          <p:cNvSpPr/>
          <p:nvPr/>
        </p:nvSpPr>
        <p:spPr>
          <a:xfrm>
            <a:off x="0" y="836712"/>
            <a:ext cx="3779912" cy="1943289"/>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u="sng" dirty="0" smtClean="0"/>
              <a:t> </a:t>
            </a:r>
          </a:p>
          <a:p>
            <a:pPr algn="ctr">
              <a:lnSpc>
                <a:spcPts val="2400"/>
              </a:lnSpc>
            </a:pPr>
            <a:r>
              <a:rPr lang="hu-HU" sz="2400" b="1" dirty="0" smtClean="0"/>
              <a:t> A hugenotta </a:t>
            </a:r>
          </a:p>
          <a:p>
            <a:pPr algn="ctr">
              <a:lnSpc>
                <a:spcPts val="2400"/>
              </a:lnSpc>
            </a:pPr>
            <a:r>
              <a:rPr lang="hu-HU" sz="2400" dirty="0" smtClean="0"/>
              <a:t>1851–52 </a:t>
            </a:r>
          </a:p>
          <a:p>
            <a:pPr algn="ctr">
              <a:lnSpc>
                <a:spcPts val="2400"/>
              </a:lnSpc>
            </a:pPr>
            <a:r>
              <a:rPr lang="hu-HU" sz="2400" dirty="0" smtClean="0"/>
              <a:t>olaj, vászon </a:t>
            </a:r>
            <a:br>
              <a:rPr lang="hu-HU" sz="2400" dirty="0" smtClean="0"/>
            </a:br>
            <a:r>
              <a:rPr lang="hu-HU" sz="2400" dirty="0" smtClean="0"/>
              <a:t>92,71 × 64,13 cm Magángyűjtemény</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268760"/>
            <a:ext cx="3456384" cy="2251065"/>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i="1" u="sng" dirty="0" smtClean="0"/>
              <a:t> </a:t>
            </a:r>
          </a:p>
          <a:p>
            <a:pPr algn="ctr">
              <a:lnSpc>
                <a:spcPts val="2400"/>
              </a:lnSpc>
            </a:pPr>
            <a:r>
              <a:rPr lang="hu-HU" sz="2400" b="1" dirty="0" smtClean="0"/>
              <a:t>Őszi levelek</a:t>
            </a:r>
            <a:r>
              <a:rPr lang="hu-HU" sz="2400" dirty="0" smtClean="0"/>
              <a:t> </a:t>
            </a:r>
            <a:br>
              <a:rPr lang="hu-HU" sz="2400" dirty="0" smtClean="0"/>
            </a:br>
            <a:r>
              <a:rPr lang="hu-HU" sz="2400" dirty="0" smtClean="0"/>
              <a:t>1856 </a:t>
            </a:r>
          </a:p>
          <a:p>
            <a:pPr algn="ctr">
              <a:lnSpc>
                <a:spcPts val="2400"/>
              </a:lnSpc>
            </a:pPr>
            <a:r>
              <a:rPr lang="hu-HU" sz="2400" dirty="0" smtClean="0"/>
              <a:t>olaj, vászon </a:t>
            </a:r>
            <a:br>
              <a:rPr lang="hu-HU" sz="2400" dirty="0" smtClean="0"/>
            </a:br>
            <a:r>
              <a:rPr lang="hu-HU" sz="2400" dirty="0" smtClean="0"/>
              <a:t>104 × 74 cm</a:t>
            </a:r>
          </a:p>
          <a:p>
            <a:pPr algn="ctr">
              <a:lnSpc>
                <a:spcPts val="2400"/>
              </a:lnSpc>
            </a:pPr>
            <a:r>
              <a:rPr lang="en-US" sz="2400" dirty="0" smtClean="0"/>
              <a:t> Manchester City Art Gallery , Manchester</a:t>
            </a:r>
            <a:endParaRPr lang="hu-HU" sz="2400" dirty="0"/>
          </a:p>
        </p:txBody>
      </p:sp>
      <p:pic>
        <p:nvPicPr>
          <p:cNvPr id="191490" name="Picture 2" descr="https://upload.wikimedia.org/wikipedia/commons/5/5c/Millais_leaves.jpg"/>
          <p:cNvPicPr>
            <a:picLocks noChangeAspect="1" noChangeArrowheads="1"/>
          </p:cNvPicPr>
          <p:nvPr/>
        </p:nvPicPr>
        <p:blipFill>
          <a:blip r:embed="rId2" cstate="email">
            <a:lum contrast="10000"/>
          </a:blip>
          <a:srcRect/>
          <a:stretch>
            <a:fillRect/>
          </a:stretch>
        </p:blipFill>
        <p:spPr bwMode="auto">
          <a:xfrm>
            <a:off x="3923928" y="0"/>
            <a:ext cx="4691912" cy="6858000"/>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s://upload.wikimedia.org/wikipedia/commons/thumb/a/a6/John_Everett_Millais_The_Black_Brunswicker.jpg/300px-John_Everett_Millais_The_Black_Brunswicker.jpg"/>
          <p:cNvPicPr>
            <a:picLocks noChangeAspect="1" noChangeArrowheads="1"/>
          </p:cNvPicPr>
          <p:nvPr/>
        </p:nvPicPr>
        <p:blipFill>
          <a:blip r:embed="rId2" cstate="email"/>
          <a:srcRect/>
          <a:stretch>
            <a:fillRect/>
          </a:stretch>
        </p:blipFill>
        <p:spPr bwMode="auto">
          <a:xfrm>
            <a:off x="3275856" y="7877"/>
            <a:ext cx="4536504" cy="6850123"/>
          </a:xfrm>
          <a:prstGeom prst="rect">
            <a:avLst/>
          </a:prstGeom>
          <a:noFill/>
        </p:spPr>
      </p:pic>
      <p:sp>
        <p:nvSpPr>
          <p:cNvPr id="3" name="Téglalap 2"/>
          <p:cNvSpPr/>
          <p:nvPr/>
        </p:nvSpPr>
        <p:spPr>
          <a:xfrm>
            <a:off x="0" y="1124744"/>
            <a:ext cx="3275856" cy="2251065"/>
          </a:xfrm>
          <a:prstGeom prst="rect">
            <a:avLst/>
          </a:prstGeom>
        </p:spPr>
        <p:txBody>
          <a:bodyPr wrap="square">
            <a:spAutoFit/>
          </a:bodyPr>
          <a:lstStyle/>
          <a:p>
            <a:pPr algn="ctr">
              <a:lnSpc>
                <a:spcPts val="2400"/>
              </a:lnSpc>
            </a:pPr>
            <a:r>
              <a:rPr lang="hu-HU" sz="2400" dirty="0" smtClean="0"/>
              <a:t> </a:t>
            </a:r>
            <a:r>
              <a:rPr lang="hu-HU" sz="2400" b="1" u="sng" dirty="0" smtClean="0"/>
              <a:t>Sir John </a:t>
            </a:r>
            <a:r>
              <a:rPr lang="hu-HU" sz="2400" b="1" u="sng" dirty="0" err="1" smtClean="0"/>
              <a:t>Millais</a:t>
            </a:r>
            <a:r>
              <a:rPr lang="hu-HU" sz="2400" b="1" u="sng" dirty="0" smtClean="0"/>
              <a:t>  </a:t>
            </a:r>
          </a:p>
          <a:p>
            <a:pPr algn="ctr">
              <a:lnSpc>
                <a:spcPts val="2400"/>
              </a:lnSpc>
            </a:pPr>
            <a:r>
              <a:rPr lang="hu-HU" sz="2400" b="1" dirty="0" smtClean="0"/>
              <a:t>A fekete </a:t>
            </a:r>
            <a:r>
              <a:rPr lang="hu-HU" sz="2400" b="1" dirty="0" err="1" smtClean="0"/>
              <a:t>brunswicki</a:t>
            </a:r>
            <a:r>
              <a:rPr lang="hu-HU" sz="2400" b="1" dirty="0" smtClean="0"/>
              <a:t> </a:t>
            </a:r>
          </a:p>
          <a:p>
            <a:pPr algn="ctr">
              <a:lnSpc>
                <a:spcPts val="2400"/>
              </a:lnSpc>
            </a:pPr>
            <a:r>
              <a:rPr lang="hu-HU" sz="2400" dirty="0" smtClean="0"/>
              <a:t>1860 </a:t>
            </a:r>
          </a:p>
          <a:p>
            <a:pPr algn="ctr">
              <a:lnSpc>
                <a:spcPts val="2400"/>
              </a:lnSpc>
            </a:pPr>
            <a:r>
              <a:rPr lang="hu-HU" sz="2400" dirty="0" smtClean="0"/>
              <a:t>olaj, vászon </a:t>
            </a:r>
          </a:p>
          <a:p>
            <a:pPr algn="ctr">
              <a:lnSpc>
                <a:spcPts val="2400"/>
              </a:lnSpc>
            </a:pPr>
            <a:r>
              <a:rPr lang="hu-HU" sz="2400" dirty="0" smtClean="0"/>
              <a:t>104 x 68,5 cm </a:t>
            </a:r>
          </a:p>
          <a:p>
            <a:pPr algn="ctr">
              <a:lnSpc>
                <a:spcPts val="2400"/>
              </a:lnSpc>
            </a:pPr>
            <a:r>
              <a:rPr lang="hu-HU" sz="2400" dirty="0" smtClean="0"/>
              <a:t>Lady Lever Art </a:t>
            </a:r>
            <a:r>
              <a:rPr lang="hu-HU" sz="2400" dirty="0" err="1" smtClean="0"/>
              <a:t>Gallery</a:t>
            </a:r>
            <a:r>
              <a:rPr lang="hu-HU" sz="2400" u="sng" dirty="0" smtClean="0"/>
              <a:t/>
            </a:r>
            <a:br>
              <a:rPr lang="hu-HU" sz="2400" u="sng" dirty="0" smtClean="0"/>
            </a:br>
            <a:r>
              <a:rPr lang="hu-HU" sz="2400" dirty="0" smtClean="0"/>
              <a:t>Port </a:t>
            </a:r>
            <a:r>
              <a:rPr lang="hu-HU" sz="2400" dirty="0" err="1" smtClean="0"/>
              <a:t>Sunlight</a:t>
            </a:r>
            <a:endParaRPr lang="hu-HU" sz="2400"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upload.wikimedia.org/wikipedia/commons/thumb/6/6a/John_Everett_Millais_-_Chill_October.JPG/1280px-John_Everett_Millais_-_Chill_October.JPG"/>
          <p:cNvPicPr>
            <a:picLocks noChangeAspect="1" noChangeArrowheads="1"/>
          </p:cNvPicPr>
          <p:nvPr/>
        </p:nvPicPr>
        <p:blipFill>
          <a:blip r:embed="rId2" cstate="email"/>
          <a:srcRect/>
          <a:stretch>
            <a:fillRect/>
          </a:stretch>
        </p:blipFill>
        <p:spPr bwMode="auto">
          <a:xfrm>
            <a:off x="865445" y="1298167"/>
            <a:ext cx="7413110" cy="5559833"/>
          </a:xfrm>
          <a:prstGeom prst="rect">
            <a:avLst/>
          </a:prstGeom>
          <a:noFill/>
        </p:spPr>
      </p:pic>
      <p:sp>
        <p:nvSpPr>
          <p:cNvPr id="5" name="Téglalap 4"/>
          <p:cNvSpPr/>
          <p:nvPr/>
        </p:nvSpPr>
        <p:spPr>
          <a:xfrm>
            <a:off x="0" y="188640"/>
            <a:ext cx="9144000" cy="1019959"/>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dirty="0" smtClean="0"/>
              <a:t>: </a:t>
            </a:r>
            <a:r>
              <a:rPr lang="hu-HU" sz="2400" b="1" dirty="0" smtClean="0"/>
              <a:t>Hűvös október, </a:t>
            </a:r>
            <a:r>
              <a:rPr lang="hu-HU" sz="2400" dirty="0" smtClean="0"/>
              <a:t>1870,  olaj, vászon,  141,0  × 186,7 cm Lord Lloyd-Webber </a:t>
            </a:r>
            <a:r>
              <a:rPr lang="hu-HU" sz="2400" dirty="0" err="1" smtClean="0"/>
              <a:t>Collection</a:t>
            </a:r>
            <a:r>
              <a:rPr lang="hu-HU" sz="2400" dirty="0" smtClean="0"/>
              <a:t>, Ez volt az első nagyméretű skót tájkép amelyet </a:t>
            </a:r>
            <a:r>
              <a:rPr lang="hu-HU" sz="2400" dirty="0" err="1" smtClean="0"/>
              <a:t>Millais</a:t>
            </a:r>
            <a:r>
              <a:rPr lang="hu-HU" sz="2400" dirty="0" smtClean="0"/>
              <a:t> festett.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836712"/>
            <a:ext cx="3384376" cy="2251065"/>
          </a:xfrm>
          <a:prstGeom prst="rect">
            <a:avLst/>
          </a:prstGeom>
        </p:spPr>
        <p:txBody>
          <a:bodyPr wrap="square">
            <a:spAutoFit/>
          </a:bodyPr>
          <a:lstStyle/>
          <a:p>
            <a:pPr algn="ctr">
              <a:lnSpc>
                <a:spcPts val="2400"/>
              </a:lnSpc>
            </a:pPr>
            <a:r>
              <a:rPr lang="hu-HU" sz="2400" u="sng" dirty="0" smtClean="0"/>
              <a:t> </a:t>
            </a:r>
            <a:r>
              <a:rPr lang="hu-HU" sz="2400" b="1" u="sng" dirty="0" smtClean="0"/>
              <a:t>Sir John </a:t>
            </a:r>
            <a:r>
              <a:rPr lang="hu-HU" sz="2400" b="1" u="sng" dirty="0" err="1" smtClean="0"/>
              <a:t>Millais</a:t>
            </a:r>
            <a:r>
              <a:rPr lang="hu-HU" sz="2400" b="1" i="1" u="sng" dirty="0" smtClean="0"/>
              <a:t> </a:t>
            </a:r>
            <a:r>
              <a:rPr lang="hu-HU" sz="2400" b="1" dirty="0" smtClean="0"/>
              <a:t>Győzelem Uram!</a:t>
            </a:r>
            <a:r>
              <a:rPr lang="hu-HU" sz="2400" dirty="0" smtClean="0"/>
              <a:t> </a:t>
            </a:r>
            <a:br>
              <a:rPr lang="hu-HU" sz="2400" dirty="0" smtClean="0"/>
            </a:br>
            <a:r>
              <a:rPr lang="hu-HU" sz="2400" dirty="0" smtClean="0"/>
              <a:t>1871 </a:t>
            </a:r>
          </a:p>
          <a:p>
            <a:pPr algn="ctr">
              <a:lnSpc>
                <a:spcPts val="2400"/>
              </a:lnSpc>
            </a:pPr>
            <a:r>
              <a:rPr lang="hu-HU" sz="2400" dirty="0" smtClean="0"/>
              <a:t>olaj, vászon  </a:t>
            </a:r>
          </a:p>
          <a:p>
            <a:pPr algn="ctr">
              <a:lnSpc>
                <a:spcPts val="2400"/>
              </a:lnSpc>
            </a:pPr>
            <a:r>
              <a:rPr lang="hu-HU" sz="2400" dirty="0" smtClean="0"/>
              <a:t>194,7 × 141,3 cm</a:t>
            </a:r>
            <a:r>
              <a:rPr lang="hu-HU" sz="2400" u="sng" dirty="0" smtClean="0"/>
              <a:t> </a:t>
            </a:r>
            <a:r>
              <a:rPr lang="hu-HU" sz="2400" dirty="0" smtClean="0"/>
              <a:t>Manchester Art </a:t>
            </a:r>
            <a:r>
              <a:rPr lang="hu-HU" sz="2400" dirty="0" err="1" smtClean="0"/>
              <a:t>Gallery</a:t>
            </a:r>
            <a:r>
              <a:rPr lang="hu-HU" sz="2400" dirty="0" smtClean="0"/>
              <a:t> , Manchester</a:t>
            </a:r>
            <a:endParaRPr lang="hu-HU" sz="2400" dirty="0"/>
          </a:p>
        </p:txBody>
      </p:sp>
      <p:pic>
        <p:nvPicPr>
          <p:cNvPr id="193538" name="Picture 2" descr="https://upload.wikimedia.org/wikipedia/commons/thumb/9/9b/VictoryOLord.JPG/732px-VictoryOLord.JPG"/>
          <p:cNvPicPr>
            <a:picLocks noChangeAspect="1" noChangeArrowheads="1"/>
          </p:cNvPicPr>
          <p:nvPr/>
        </p:nvPicPr>
        <p:blipFill>
          <a:blip r:embed="rId2" cstate="email"/>
          <a:srcRect/>
          <a:stretch>
            <a:fillRect/>
          </a:stretch>
        </p:blipFill>
        <p:spPr bwMode="auto">
          <a:xfrm>
            <a:off x="3707904" y="0"/>
            <a:ext cx="4902398" cy="6858000"/>
          </a:xfrm>
          <a:prstGeom prst="rect">
            <a:avLst/>
          </a:prstGeom>
          <a:noFill/>
        </p:spPr>
      </p:pic>
      <p:sp>
        <p:nvSpPr>
          <p:cNvPr id="4" name="Téglalap 3"/>
          <p:cNvSpPr/>
          <p:nvPr/>
        </p:nvSpPr>
        <p:spPr>
          <a:xfrm>
            <a:off x="251520" y="4653136"/>
            <a:ext cx="3168352" cy="923330"/>
          </a:xfrm>
          <a:prstGeom prst="rect">
            <a:avLst/>
          </a:prstGeom>
        </p:spPr>
        <p:txBody>
          <a:bodyPr wrap="square">
            <a:spAutoFit/>
          </a:bodyPr>
          <a:lstStyle/>
          <a:p>
            <a:r>
              <a:rPr lang="hu-HU" i="1" dirty="0" err="1" smtClean="0"/>
              <a:t>Chill</a:t>
            </a:r>
            <a:r>
              <a:rPr lang="hu-HU" i="1" dirty="0" smtClean="0"/>
              <a:t> </a:t>
            </a:r>
            <a:r>
              <a:rPr lang="hu-HU" i="1" dirty="0" err="1" smtClean="0"/>
              <a:t>October</a:t>
            </a:r>
            <a:r>
              <a:rPr lang="hu-HU" dirty="0" smtClean="0"/>
              <a:t> című tájképével együtt jelentős fordulópontot jelentett </a:t>
            </a:r>
            <a:r>
              <a:rPr lang="hu-HU" dirty="0" err="1" smtClean="0"/>
              <a:t>Millais</a:t>
            </a:r>
            <a:r>
              <a:rPr lang="hu-HU" dirty="0" smtClean="0"/>
              <a:t> karrierjében.</a:t>
            </a:r>
            <a:endParaRPr lang="hu-H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0/00/Delacroix_head_of_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4525" cy="70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églalap 2"/>
          <p:cNvSpPr>
            <a:spLocks noChangeArrowheads="1"/>
          </p:cNvSpPr>
          <p:nvPr/>
        </p:nvSpPr>
        <p:spPr bwMode="auto">
          <a:xfrm>
            <a:off x="6084888" y="3789363"/>
            <a:ext cx="1808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hu-HU" altLang="hu-HU" sz="1800" i="1">
                <a:solidFill>
                  <a:schemeClr val="tx1"/>
                </a:solidFill>
              </a:rPr>
              <a:t>Vezetője egy nő,</a:t>
            </a:r>
            <a:r>
              <a:rPr lang="hu-HU" altLang="hu-HU" sz="1800">
                <a:solidFill>
                  <a:schemeClr val="tx1"/>
                </a:solidFill>
              </a:rPr>
              <a:t> </a:t>
            </a:r>
          </a:p>
          <a:p>
            <a:pPr algn="ctr" eaLnBrk="1" hangingPunct="1">
              <a:spcBef>
                <a:spcPct val="0"/>
              </a:spcBef>
              <a:buClrTx/>
              <a:buSzTx/>
              <a:buFontTx/>
              <a:buNone/>
            </a:pPr>
            <a:r>
              <a:rPr lang="hu-HU" altLang="hu-HU" sz="1800">
                <a:solidFill>
                  <a:schemeClr val="tx1"/>
                </a:solidFill>
              </a:rPr>
              <a:t>1823</a:t>
            </a:r>
          </a:p>
        </p:txBody>
      </p:sp>
    </p:spTree>
    <p:extLst>
      <p:ext uri="{BB962C8B-B14F-4D97-AF65-F5344CB8AC3E}">
        <p14:creationId xmlns:p14="http://schemas.microsoft.com/office/powerpoint/2010/main" val="24485234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124744"/>
            <a:ext cx="3347864" cy="1635512"/>
          </a:xfrm>
          <a:prstGeom prst="rect">
            <a:avLst/>
          </a:prstGeom>
        </p:spPr>
        <p:txBody>
          <a:bodyPr wrap="square">
            <a:spAutoFit/>
          </a:bodyPr>
          <a:lstStyle/>
          <a:p>
            <a:pPr algn="ctr">
              <a:lnSpc>
                <a:spcPts val="2400"/>
              </a:lnSpc>
            </a:pPr>
            <a:r>
              <a:rPr lang="hu-HU" sz="2400" u="sng" dirty="0" smtClean="0"/>
              <a:t> </a:t>
            </a:r>
            <a:r>
              <a:rPr lang="hu-HU" sz="2400" b="1" u="sng" dirty="0" smtClean="0"/>
              <a:t>Sir </a:t>
            </a:r>
            <a:r>
              <a:rPr lang="en-US" sz="2400" b="1" u="sng" dirty="0" smtClean="0"/>
              <a:t>John Millais</a:t>
            </a:r>
            <a:r>
              <a:rPr lang="hu-HU" sz="2400" b="1" u="sng" dirty="0" smtClean="0"/>
              <a:t> </a:t>
            </a:r>
          </a:p>
          <a:p>
            <a:pPr algn="ctr">
              <a:lnSpc>
                <a:spcPts val="2400"/>
              </a:lnSpc>
            </a:pPr>
            <a:r>
              <a:rPr lang="en-US" sz="2400" b="1" dirty="0" smtClean="0"/>
              <a:t>  Effie Gray </a:t>
            </a:r>
            <a:r>
              <a:rPr lang="hu-HU" sz="2400" b="1" dirty="0" smtClean="0"/>
              <a:t> portréja</a:t>
            </a:r>
          </a:p>
          <a:p>
            <a:pPr algn="ctr">
              <a:lnSpc>
                <a:spcPts val="2400"/>
              </a:lnSpc>
            </a:pPr>
            <a:r>
              <a:rPr lang="hu-HU" sz="2400" dirty="0" smtClean="0"/>
              <a:t>1873  körül  </a:t>
            </a:r>
          </a:p>
          <a:p>
            <a:pPr algn="ctr">
              <a:lnSpc>
                <a:spcPts val="2400"/>
              </a:lnSpc>
            </a:pPr>
            <a:r>
              <a:rPr lang="hu-HU" sz="2400" dirty="0" smtClean="0"/>
              <a:t>olaj, vászon  </a:t>
            </a:r>
          </a:p>
          <a:p>
            <a:pPr algn="ctr">
              <a:lnSpc>
                <a:spcPts val="2400"/>
              </a:lnSpc>
            </a:pPr>
            <a:r>
              <a:rPr lang="hu-HU" sz="2400" dirty="0" smtClean="0"/>
              <a:t>99 x 84 cm</a:t>
            </a:r>
            <a:endParaRPr lang="hu-HU" sz="2400" dirty="0"/>
          </a:p>
        </p:txBody>
      </p:sp>
      <p:pic>
        <p:nvPicPr>
          <p:cNvPr id="1026" name="Picture 2" descr="https://upload.wikimedia.org/wikipedia/commons/3/38/Effie_Gray.jpg"/>
          <p:cNvPicPr>
            <a:picLocks noChangeAspect="1" noChangeArrowheads="1"/>
          </p:cNvPicPr>
          <p:nvPr/>
        </p:nvPicPr>
        <p:blipFill>
          <a:blip r:embed="rId2" cstate="email">
            <a:lum bright="10000" contrast="10000"/>
          </a:blip>
          <a:srcRect/>
          <a:stretch>
            <a:fillRect/>
          </a:stretch>
        </p:blipFill>
        <p:spPr bwMode="auto">
          <a:xfrm>
            <a:off x="3330597" y="0"/>
            <a:ext cx="5813403" cy="6858000"/>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3240360" cy="2251065"/>
          </a:xfrm>
          <a:prstGeom prst="rect">
            <a:avLst/>
          </a:prstGeom>
        </p:spPr>
        <p:txBody>
          <a:bodyPr wrap="square">
            <a:spAutoFit/>
          </a:bodyPr>
          <a:lstStyle/>
          <a:p>
            <a:pPr algn="ctr">
              <a:lnSpc>
                <a:spcPts val="2400"/>
              </a:lnSpc>
            </a:pPr>
            <a:r>
              <a:rPr lang="hu-HU" sz="2400" dirty="0" smtClean="0"/>
              <a:t> </a:t>
            </a:r>
            <a:r>
              <a:rPr lang="hu-HU" sz="2400" b="1" u="sng" dirty="0" smtClean="0"/>
              <a:t>Sir John </a:t>
            </a:r>
            <a:r>
              <a:rPr lang="hu-HU" sz="2400" b="1" u="sng" dirty="0" err="1" smtClean="0"/>
              <a:t>Millais</a:t>
            </a:r>
            <a:r>
              <a:rPr lang="hu-HU" sz="2400" b="1" i="1" u="sng" dirty="0" smtClean="0"/>
              <a:t> </a:t>
            </a:r>
            <a:r>
              <a:rPr lang="hu-HU" sz="2400" b="1" dirty="0" smtClean="0"/>
              <a:t>Buborékok</a:t>
            </a:r>
            <a:r>
              <a:rPr lang="hu-HU" sz="2400" dirty="0" smtClean="0"/>
              <a:t> </a:t>
            </a:r>
            <a:br>
              <a:rPr lang="hu-HU" sz="2400" dirty="0" smtClean="0"/>
            </a:br>
            <a:r>
              <a:rPr lang="hu-HU" sz="2400" dirty="0" smtClean="0"/>
              <a:t>1886 </a:t>
            </a:r>
          </a:p>
          <a:p>
            <a:pPr algn="ctr">
              <a:lnSpc>
                <a:spcPts val="2400"/>
              </a:lnSpc>
            </a:pPr>
            <a:r>
              <a:rPr lang="hu-HU" sz="2400" dirty="0" smtClean="0"/>
              <a:t>olaj, vászon </a:t>
            </a:r>
            <a:br>
              <a:rPr lang="hu-HU" sz="2400" dirty="0" smtClean="0"/>
            </a:br>
            <a:r>
              <a:rPr lang="hu-HU" sz="2400" dirty="0" smtClean="0"/>
              <a:t>102,8  × 73,6 cm</a:t>
            </a:r>
            <a:r>
              <a:rPr lang="en-US" sz="2400" dirty="0" smtClean="0"/>
              <a:t> The Lady Lever Art Gallery</a:t>
            </a:r>
            <a:r>
              <a:rPr lang="hu-HU" sz="2400" dirty="0" smtClean="0"/>
              <a:t> , Port </a:t>
            </a:r>
            <a:r>
              <a:rPr lang="hu-HU" sz="2400" dirty="0" err="1" smtClean="0"/>
              <a:t>Sunlight</a:t>
            </a:r>
            <a:endParaRPr lang="hu-HU" sz="2400" dirty="0"/>
          </a:p>
        </p:txBody>
      </p:sp>
      <p:sp>
        <p:nvSpPr>
          <p:cNvPr id="130050" name="AutoShape 2" descr="Bubbles c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30052" name="AutoShape 4" descr="Bubbles c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30053" name="Picture 5" descr="C:\Users\User\Downloads\107808_v0_large.jpg"/>
          <p:cNvPicPr>
            <a:picLocks noChangeAspect="1" noChangeArrowheads="1"/>
          </p:cNvPicPr>
          <p:nvPr/>
        </p:nvPicPr>
        <p:blipFill>
          <a:blip r:embed="rId2" cstate="email">
            <a:lum contrast="10000"/>
          </a:blip>
          <a:srcRect/>
          <a:stretch>
            <a:fillRect/>
          </a:stretch>
        </p:blipFill>
        <p:spPr bwMode="auto">
          <a:xfrm>
            <a:off x="3851919" y="0"/>
            <a:ext cx="4938117" cy="6858000"/>
          </a:xfrm>
          <a:prstGeom prst="rect">
            <a:avLst/>
          </a:prstGeom>
          <a:noFill/>
        </p:spPr>
      </p:pic>
      <p:sp>
        <p:nvSpPr>
          <p:cNvPr id="6" name="Téglalap 5"/>
          <p:cNvSpPr/>
          <p:nvPr/>
        </p:nvSpPr>
        <p:spPr>
          <a:xfrm>
            <a:off x="179512" y="2921168"/>
            <a:ext cx="3528392" cy="1015663"/>
          </a:xfrm>
          <a:prstGeom prst="rect">
            <a:avLst/>
          </a:prstGeom>
        </p:spPr>
        <p:txBody>
          <a:bodyPr wrap="square">
            <a:spAutoFit/>
          </a:bodyPr>
          <a:lstStyle/>
          <a:p>
            <a:r>
              <a:rPr lang="hu-HU" sz="2000" dirty="0" smtClean="0"/>
              <a:t> Ezt a festményét használták a </a:t>
            </a:r>
            <a:r>
              <a:rPr lang="hu-HU" sz="2000" b="1" dirty="0" smtClean="0"/>
              <a:t>szentimentális </a:t>
            </a:r>
          </a:p>
          <a:p>
            <a:r>
              <a:rPr lang="hu-HU" sz="2000" b="1" dirty="0" smtClean="0"/>
              <a:t>szappanreklámhoz</a:t>
            </a:r>
            <a:endParaRPr lang="hu-HU" sz="2000" dirty="0"/>
          </a:p>
        </p:txBody>
      </p:sp>
      <p:pic>
        <p:nvPicPr>
          <p:cNvPr id="7" name="Picture 5" descr="C:\Users\User\Downloads\107808_v0_large.jpg"/>
          <p:cNvPicPr>
            <a:picLocks noChangeAspect="1" noChangeArrowheads="1"/>
          </p:cNvPicPr>
          <p:nvPr/>
        </p:nvPicPr>
        <p:blipFill>
          <a:blip r:embed="rId3" cstate="email">
            <a:lum bright="20000" contrast="20000"/>
          </a:blip>
          <a:srcRect/>
          <a:stretch>
            <a:fillRect/>
          </a:stretch>
        </p:blipFill>
        <p:spPr bwMode="auto">
          <a:xfrm>
            <a:off x="467544" y="4293096"/>
            <a:ext cx="2976331" cy="2232248"/>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https://upload.wikimedia.org/wikipedia/commons/thumb/0/0a/John_Ruskin_1863.jpg/250px-John_Ruskin_1863.jpg"/>
          <p:cNvPicPr>
            <a:picLocks noChangeAspect="1" noChangeArrowheads="1"/>
          </p:cNvPicPr>
          <p:nvPr/>
        </p:nvPicPr>
        <p:blipFill>
          <a:blip r:embed="rId2" cstate="email"/>
          <a:srcRect/>
          <a:stretch>
            <a:fillRect/>
          </a:stretch>
        </p:blipFill>
        <p:spPr bwMode="auto">
          <a:xfrm>
            <a:off x="7164288" y="0"/>
            <a:ext cx="1725715" cy="2464322"/>
          </a:xfrm>
          <a:prstGeom prst="rect">
            <a:avLst/>
          </a:prstGeom>
          <a:noFill/>
        </p:spPr>
      </p:pic>
      <p:sp>
        <p:nvSpPr>
          <p:cNvPr id="4" name="Téglalap 3"/>
          <p:cNvSpPr/>
          <p:nvPr/>
        </p:nvSpPr>
        <p:spPr>
          <a:xfrm>
            <a:off x="0" y="2782669"/>
            <a:ext cx="9144000" cy="1200329"/>
          </a:xfrm>
          <a:prstGeom prst="rect">
            <a:avLst/>
          </a:prstGeom>
        </p:spPr>
        <p:txBody>
          <a:bodyPr wrap="square">
            <a:spAutoFit/>
          </a:bodyPr>
          <a:lstStyle/>
          <a:p>
            <a:pPr algn="ctr"/>
            <a:r>
              <a:rPr lang="en-US" sz="4000" b="1" dirty="0" smtClean="0">
                <a:latin typeface="Arial Black" pitchFamily="34" charset="0"/>
              </a:rPr>
              <a:t>JOHN RUSKIN</a:t>
            </a:r>
            <a:endParaRPr lang="hu-HU" sz="4000" b="1" dirty="0" smtClean="0">
              <a:latin typeface="Arial Black" pitchFamily="34" charset="0"/>
            </a:endParaRPr>
          </a:p>
          <a:p>
            <a:pPr algn="ctr"/>
            <a:r>
              <a:rPr lang="hu-HU" sz="3200" b="1" dirty="0" smtClean="0">
                <a:latin typeface="Arial Black" pitchFamily="34" charset="0"/>
              </a:rPr>
              <a:t> 1819-1900</a:t>
            </a:r>
          </a:p>
        </p:txBody>
      </p:sp>
      <p:sp>
        <p:nvSpPr>
          <p:cNvPr id="5" name="Téglalap 4"/>
          <p:cNvSpPr/>
          <p:nvPr/>
        </p:nvSpPr>
        <p:spPr>
          <a:xfrm>
            <a:off x="179512" y="4725144"/>
            <a:ext cx="8784976" cy="1569660"/>
          </a:xfrm>
          <a:prstGeom prst="rect">
            <a:avLst/>
          </a:prstGeom>
        </p:spPr>
        <p:txBody>
          <a:bodyPr wrap="square">
            <a:spAutoFit/>
          </a:bodyPr>
          <a:lstStyle/>
          <a:p>
            <a:r>
              <a:rPr lang="en-US" sz="2400" dirty="0" smtClean="0"/>
              <a:t>(London, 1819. </a:t>
            </a:r>
            <a:r>
              <a:rPr lang="en-US" sz="2400" dirty="0" err="1" smtClean="0"/>
              <a:t>február</a:t>
            </a:r>
            <a:r>
              <a:rPr lang="en-US" sz="2400" dirty="0" smtClean="0"/>
              <a:t> 8. – Coniston, </a:t>
            </a:r>
            <a:r>
              <a:rPr lang="en-US" sz="2400" dirty="0" err="1" smtClean="0"/>
              <a:t>Cumbria</a:t>
            </a:r>
            <a:r>
              <a:rPr lang="hu-HU" sz="2400" dirty="0" smtClean="0"/>
              <a:t> </a:t>
            </a:r>
            <a:r>
              <a:rPr lang="en-US" sz="2400" dirty="0" smtClean="0"/>
              <a:t> Anglia</a:t>
            </a:r>
            <a:r>
              <a:rPr lang="hu-HU" sz="2400" dirty="0" smtClean="0"/>
              <a:t>,</a:t>
            </a:r>
            <a:r>
              <a:rPr lang="en-US" sz="2400" dirty="0" smtClean="0"/>
              <a:t> 1900. </a:t>
            </a:r>
            <a:r>
              <a:rPr lang="en-US" sz="2400" dirty="0" err="1" smtClean="0"/>
              <a:t>január</a:t>
            </a:r>
            <a:r>
              <a:rPr lang="en-US" sz="2400" dirty="0" smtClean="0"/>
              <a:t> </a:t>
            </a:r>
            <a:r>
              <a:rPr lang="hu-HU" sz="2400" dirty="0" smtClean="0"/>
              <a:t> 20, angol művészeti író, festő és esztéta. A modern kortárs művészek pártfogója. művészeti író, festő és esztéta. A modern kortárs művészek pártfogója.</a:t>
            </a:r>
            <a:endParaRPr lang="hu-HU" sz="24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51520" y="404664"/>
            <a:ext cx="8640960" cy="4965655"/>
          </a:xfrm>
          <a:prstGeom prst="rect">
            <a:avLst/>
          </a:prstGeom>
        </p:spPr>
        <p:txBody>
          <a:bodyPr wrap="square">
            <a:spAutoFit/>
          </a:bodyPr>
          <a:lstStyle/>
          <a:p>
            <a:r>
              <a:rPr lang="hu-HU" sz="2400" dirty="0" smtClean="0"/>
              <a:t>Pályája első szakaszán kora modern festőiről írt többkötetes tanulmányaiban</a:t>
            </a:r>
            <a:r>
              <a:rPr lang="hu-HU" sz="2400" baseline="30000" dirty="0" smtClean="0"/>
              <a:t> </a:t>
            </a:r>
            <a:r>
              <a:rPr lang="hu-HU" sz="2400" dirty="0" smtClean="0"/>
              <a:t>az akadémikus felfogással szemben az új művészeti irányok mellett tört lándzsát.</a:t>
            </a:r>
          </a:p>
          <a:p>
            <a:endParaRPr lang="hu-HU" sz="2400" dirty="0" smtClean="0"/>
          </a:p>
          <a:p>
            <a:r>
              <a:rPr lang="hu-HU" sz="2400" dirty="0" smtClean="0"/>
              <a:t> Elsőként William Turner festészetének lelkes védelmével keltett nagy feltűnést. Támogatta a </a:t>
            </a:r>
            <a:r>
              <a:rPr lang="hu-HU" sz="2400" b="1" dirty="0" err="1" smtClean="0"/>
              <a:t>preraffaeliták</a:t>
            </a:r>
            <a:r>
              <a:rPr lang="hu-HU" sz="2400" dirty="0" smtClean="0"/>
              <a:t> és a </a:t>
            </a:r>
            <a:r>
              <a:rPr lang="hu-HU" sz="2400" b="1" dirty="0" smtClean="0"/>
              <a:t>modern iparművészek törekvéseit. </a:t>
            </a:r>
          </a:p>
          <a:p>
            <a:endParaRPr lang="hu-HU" sz="2400" b="1" dirty="0" smtClean="0"/>
          </a:p>
          <a:p>
            <a:r>
              <a:rPr lang="hu-HU" sz="2400" dirty="0" smtClean="0"/>
              <a:t>Kiállt a régi értékek megőrzése mellett, a középkori kézművesség visszaállítását, művészi ipari műhelyek szervezését propagálta.  </a:t>
            </a:r>
          </a:p>
          <a:p>
            <a:r>
              <a:rPr lang="hu-HU" sz="2400" dirty="0" smtClean="0"/>
              <a:t>Az utópista szocializmushoz közeledő szemléletében konzervatív, romantikus vonások is keveredtek; a vallás és szépség szellemében történő nevelés elvét hirdette. (Velence kövei, Szezámok és liliomok)</a:t>
            </a:r>
            <a:endParaRPr lang="hu-HU" sz="24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AutoShape 2" descr="John Ruskin. Dumbarton Castle, Scotla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30404" name="AutoShape 4" descr="John Ruskin. Dumbarton Castle, Scotla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230406" name="Picture 6" descr="https://museumprints.com/cdn/shop/products/513348ld_500x806.jpg?v=1653117595"/>
          <p:cNvPicPr>
            <a:picLocks noChangeAspect="1" noChangeArrowheads="1"/>
          </p:cNvPicPr>
          <p:nvPr/>
        </p:nvPicPr>
        <p:blipFill>
          <a:blip r:embed="rId3" cstate="email">
            <a:lum contrast="10000"/>
          </a:blip>
          <a:srcRect/>
          <a:stretch>
            <a:fillRect/>
          </a:stretch>
        </p:blipFill>
        <p:spPr bwMode="auto">
          <a:xfrm>
            <a:off x="3995936" y="0"/>
            <a:ext cx="4259627" cy="6858000"/>
          </a:xfrm>
          <a:prstGeom prst="rect">
            <a:avLst/>
          </a:prstGeom>
          <a:noFill/>
        </p:spPr>
      </p:pic>
      <p:sp>
        <p:nvSpPr>
          <p:cNvPr id="6" name="Téglalap 5"/>
          <p:cNvSpPr/>
          <p:nvPr/>
        </p:nvSpPr>
        <p:spPr>
          <a:xfrm>
            <a:off x="0" y="1196752"/>
            <a:ext cx="3995936" cy="1938992"/>
          </a:xfrm>
          <a:prstGeom prst="rect">
            <a:avLst/>
          </a:prstGeom>
        </p:spPr>
        <p:txBody>
          <a:bodyPr wrap="square">
            <a:spAutoFit/>
          </a:bodyPr>
          <a:lstStyle/>
          <a:p>
            <a:pPr algn="ctr">
              <a:lnSpc>
                <a:spcPts val="2400"/>
              </a:lnSpc>
            </a:pPr>
            <a:r>
              <a:rPr lang="hu-HU" sz="2400" b="1" u="sng" dirty="0" smtClean="0"/>
              <a:t>John </a:t>
            </a:r>
            <a:r>
              <a:rPr lang="hu-HU" sz="2400" b="1" u="sng" dirty="0" err="1" smtClean="0"/>
              <a:t>Ruskin</a:t>
            </a:r>
            <a:r>
              <a:rPr lang="hu-HU" sz="2400" b="1" u="sng" dirty="0" smtClean="0"/>
              <a:t>  </a:t>
            </a:r>
          </a:p>
          <a:p>
            <a:pPr algn="ctr">
              <a:lnSpc>
                <a:spcPts val="2400"/>
              </a:lnSpc>
            </a:pPr>
            <a:r>
              <a:rPr lang="hu-HU" sz="2400" b="1" dirty="0" err="1" smtClean="0"/>
              <a:t>Dumbarton</a:t>
            </a:r>
            <a:r>
              <a:rPr lang="hu-HU" sz="2400" b="1" dirty="0" smtClean="0"/>
              <a:t> kastély  </a:t>
            </a:r>
          </a:p>
          <a:p>
            <a:pPr algn="ctr">
              <a:lnSpc>
                <a:spcPts val="2400"/>
              </a:lnSpc>
            </a:pPr>
            <a:r>
              <a:rPr lang="hu-HU" sz="2400" b="1" dirty="0" smtClean="0"/>
              <a:t>Skócia </a:t>
            </a:r>
          </a:p>
          <a:p>
            <a:pPr algn="ctr">
              <a:lnSpc>
                <a:spcPts val="2400"/>
              </a:lnSpc>
            </a:pPr>
            <a:r>
              <a:rPr lang="hu-HU" sz="2400" dirty="0" smtClean="0"/>
              <a:t>akvarell</a:t>
            </a:r>
          </a:p>
          <a:p>
            <a:pPr algn="ctr">
              <a:lnSpc>
                <a:spcPts val="2400"/>
              </a:lnSpc>
            </a:pPr>
            <a:r>
              <a:rPr lang="hu-HU" sz="2400" dirty="0" smtClean="0"/>
              <a:t>1838 </a:t>
            </a:r>
          </a:p>
          <a:p>
            <a:pPr algn="ctr">
              <a:lnSpc>
                <a:spcPts val="2400"/>
              </a:lnSpc>
            </a:pPr>
            <a:r>
              <a:rPr lang="hu-HU" sz="2400" dirty="0" smtClean="0"/>
              <a:t>29,4 × 18,2 cm</a:t>
            </a:r>
            <a:endParaRPr lang="hu-HU" sz="24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188640"/>
            <a:ext cx="9144000" cy="712183"/>
          </a:xfrm>
          <a:prstGeom prst="rect">
            <a:avLst/>
          </a:prstGeom>
        </p:spPr>
        <p:txBody>
          <a:bodyPr wrap="square">
            <a:spAutoFit/>
          </a:bodyPr>
          <a:lstStyle/>
          <a:p>
            <a:pPr algn="ctr">
              <a:lnSpc>
                <a:spcPts val="2400"/>
              </a:lnSpc>
            </a:pPr>
            <a:r>
              <a:rPr lang="en-US" sz="2400" b="1" u="sng" dirty="0" smtClean="0"/>
              <a:t>John Ruskin</a:t>
            </a:r>
            <a:r>
              <a:rPr lang="hu-HU" sz="2400" b="1" dirty="0" smtClean="0"/>
              <a:t>:  Kilátás a Nápolyi-öbölre és a Vezúvra,  </a:t>
            </a:r>
            <a:r>
              <a:rPr lang="hu-HU" sz="2400" dirty="0" smtClean="0"/>
              <a:t>1840 </a:t>
            </a:r>
          </a:p>
          <a:p>
            <a:pPr algn="ctr">
              <a:lnSpc>
                <a:spcPts val="2400"/>
              </a:lnSpc>
            </a:pPr>
            <a:r>
              <a:rPr lang="hu-HU" sz="2400" dirty="0" smtClean="0"/>
              <a:t>Akvarell, Birmingham </a:t>
            </a:r>
            <a:r>
              <a:rPr lang="hu-HU" sz="2400" dirty="0" err="1" smtClean="0"/>
              <a:t>Museums</a:t>
            </a:r>
            <a:r>
              <a:rPr lang="hu-HU" sz="2400" dirty="0" smtClean="0"/>
              <a:t> </a:t>
            </a:r>
            <a:r>
              <a:rPr lang="hu-HU" sz="2400" dirty="0" err="1" smtClean="0"/>
              <a:t>Trust</a:t>
            </a:r>
            <a:endParaRPr lang="hu-HU" sz="2400" b="1" dirty="0" smtClean="0"/>
          </a:p>
        </p:txBody>
      </p:sp>
      <p:pic>
        <p:nvPicPr>
          <p:cNvPr id="224258" name="Picture 2" descr="https://upload.wikimedia.org/wikipedia/commons/8/84/John_Ruskin_-_View_of_the_Bay_of_Naples_and_Vesuvius_-_1937P382_-_Birmingham_Museums_Trust.jpg?uselang=fr"/>
          <p:cNvPicPr>
            <a:picLocks noChangeAspect="1" noChangeArrowheads="1"/>
          </p:cNvPicPr>
          <p:nvPr/>
        </p:nvPicPr>
        <p:blipFill>
          <a:blip r:embed="rId2" cstate="email"/>
          <a:srcRect/>
          <a:stretch>
            <a:fillRect/>
          </a:stretch>
        </p:blipFill>
        <p:spPr bwMode="auto">
          <a:xfrm>
            <a:off x="162233" y="1052736"/>
            <a:ext cx="8819534" cy="5472608"/>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908720"/>
            <a:ext cx="3923928" cy="1635512"/>
          </a:xfrm>
          <a:prstGeom prst="rect">
            <a:avLst/>
          </a:prstGeom>
        </p:spPr>
        <p:txBody>
          <a:bodyPr wrap="square">
            <a:spAutoFit/>
          </a:bodyPr>
          <a:lstStyle/>
          <a:p>
            <a:pPr algn="ctr">
              <a:lnSpc>
                <a:spcPts val="2400"/>
              </a:lnSpc>
            </a:pPr>
            <a:r>
              <a:rPr lang="en-US" sz="2400" b="1" u="sng" dirty="0" smtClean="0"/>
              <a:t>John Ruskin</a:t>
            </a:r>
            <a:r>
              <a:rPr lang="hu-HU" sz="2400" b="1" u="sng" dirty="0" smtClean="0"/>
              <a:t> </a:t>
            </a:r>
          </a:p>
          <a:p>
            <a:pPr algn="ctr">
              <a:lnSpc>
                <a:spcPts val="2400"/>
              </a:lnSpc>
            </a:pPr>
            <a:r>
              <a:rPr lang="hu-HU" sz="2400" b="1" dirty="0" smtClean="0"/>
              <a:t> </a:t>
            </a:r>
            <a:r>
              <a:rPr lang="hu-HU" sz="2400" b="1" dirty="0" err="1" smtClean="0"/>
              <a:t>Amboise</a:t>
            </a:r>
            <a:r>
              <a:rPr lang="hu-HU" sz="2400" b="1" dirty="0" smtClean="0"/>
              <a:t> </a:t>
            </a:r>
          </a:p>
          <a:p>
            <a:pPr algn="ctr">
              <a:lnSpc>
                <a:spcPts val="2400"/>
              </a:lnSpc>
            </a:pPr>
            <a:r>
              <a:rPr lang="hu-HU" sz="2400" dirty="0" smtClean="0"/>
              <a:t>1841</a:t>
            </a:r>
            <a:r>
              <a:rPr lang="sv-SE" sz="2400" dirty="0" smtClean="0"/>
              <a:t> </a:t>
            </a:r>
            <a:endParaRPr lang="hu-HU" sz="2400" dirty="0" smtClean="0"/>
          </a:p>
          <a:p>
            <a:pPr algn="ctr">
              <a:lnSpc>
                <a:spcPts val="2400"/>
              </a:lnSpc>
            </a:pPr>
            <a:r>
              <a:rPr lang="sv-SE" sz="2400" dirty="0" smtClean="0"/>
              <a:t>Akvarell</a:t>
            </a:r>
            <a:r>
              <a:rPr lang="hu-HU" sz="2400" dirty="0" smtClean="0"/>
              <a:t>, </a:t>
            </a:r>
            <a:r>
              <a:rPr lang="sv-SE" sz="2400" dirty="0" smtClean="0"/>
              <a:t>ceruz</a:t>
            </a:r>
            <a:r>
              <a:rPr lang="hu-HU" sz="2400" dirty="0" smtClean="0"/>
              <a:t>a</a:t>
            </a:r>
            <a:r>
              <a:rPr lang="sv-SE" sz="2400" dirty="0" smtClean="0"/>
              <a:t> </a:t>
            </a:r>
            <a:endParaRPr lang="hu-HU" sz="2400" dirty="0" smtClean="0"/>
          </a:p>
          <a:p>
            <a:pPr algn="ctr">
              <a:lnSpc>
                <a:spcPts val="2400"/>
              </a:lnSpc>
            </a:pPr>
            <a:r>
              <a:rPr lang="sv-SE" sz="2400" dirty="0" smtClean="0"/>
              <a:t>44 x 28,5 cm</a:t>
            </a:r>
            <a:r>
              <a:rPr lang="hu-HU" sz="2400" b="1" dirty="0" smtClean="0"/>
              <a:t> </a:t>
            </a:r>
          </a:p>
        </p:txBody>
      </p:sp>
      <p:sp>
        <p:nvSpPr>
          <p:cNvPr id="159746" name="AutoShape 2" descr="The Valley of Lauterbrunnen, Switzerla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59748" name="AutoShape 4" descr="The Valley of Lauterbrunnen, Switzerla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59750" name="Picture 6" descr="https://upload.wikimedia.org/wikipedia/commons/thumb/0/0a/Amboise_Ruskin.jpg/665px-Amboise_Ruskin.jpg"/>
          <p:cNvPicPr>
            <a:picLocks noChangeAspect="1" noChangeArrowheads="1"/>
          </p:cNvPicPr>
          <p:nvPr/>
        </p:nvPicPr>
        <p:blipFill>
          <a:blip r:embed="rId2" cstate="email">
            <a:lum contrast="-10000"/>
          </a:blip>
          <a:srcRect/>
          <a:stretch>
            <a:fillRect/>
          </a:stretch>
        </p:blipFill>
        <p:spPr bwMode="auto">
          <a:xfrm>
            <a:off x="3909451" y="0"/>
            <a:ext cx="4453681" cy="685800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260648"/>
            <a:ext cx="9144000" cy="461665"/>
          </a:xfrm>
          <a:prstGeom prst="rect">
            <a:avLst/>
          </a:prstGeom>
        </p:spPr>
        <p:txBody>
          <a:bodyPr wrap="square">
            <a:spAutoFit/>
          </a:bodyPr>
          <a:lstStyle/>
          <a:p>
            <a:pPr algn="ctr"/>
            <a:r>
              <a:rPr lang="hu-HU" sz="2400" b="1" u="sng" dirty="0" smtClean="0"/>
              <a:t>John </a:t>
            </a:r>
            <a:r>
              <a:rPr lang="hu-HU" sz="2400" b="1" u="sng" dirty="0" err="1" smtClean="0"/>
              <a:t>Ruskin</a:t>
            </a:r>
            <a:r>
              <a:rPr lang="hu-HU" sz="2400" b="1" u="sng" dirty="0" smtClean="0"/>
              <a:t>: </a:t>
            </a:r>
            <a:r>
              <a:rPr lang="hu-HU" sz="2400" b="1" dirty="0" err="1" smtClean="0"/>
              <a:t>Zermatt</a:t>
            </a:r>
            <a:r>
              <a:rPr lang="hu-HU" sz="2400" b="1" dirty="0" smtClean="0"/>
              <a:t>, </a:t>
            </a:r>
            <a:r>
              <a:rPr lang="hu-HU" sz="2400" dirty="0" smtClean="0"/>
              <a:t>1844, akvarell, 45 x 50 cm</a:t>
            </a:r>
            <a:endParaRPr lang="hu-HU" sz="2400" dirty="0"/>
          </a:p>
        </p:txBody>
      </p:sp>
      <p:pic>
        <p:nvPicPr>
          <p:cNvPr id="163842" name="Picture 2" descr="Zermatt top image"/>
          <p:cNvPicPr>
            <a:picLocks noChangeAspect="1" noChangeArrowheads="1"/>
          </p:cNvPicPr>
          <p:nvPr/>
        </p:nvPicPr>
        <p:blipFill>
          <a:blip r:embed="rId2" cstate="email"/>
          <a:srcRect/>
          <a:stretch>
            <a:fillRect/>
          </a:stretch>
        </p:blipFill>
        <p:spPr bwMode="auto">
          <a:xfrm>
            <a:off x="550540" y="764704"/>
            <a:ext cx="8042919" cy="5909084"/>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A Matterhorn, Svájc, északkeletről, 1849 alkotó: John Rusk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028" name="AutoShape 4" descr="A Matterhorn, Svájc, északkeletről, 1849 alkotó: John Rusk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5" name="Téglalap 4"/>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John </a:t>
            </a:r>
            <a:r>
              <a:rPr lang="hu-HU" sz="2400" b="1" u="sng" dirty="0" err="1" smtClean="0"/>
              <a:t>Ruskin</a:t>
            </a:r>
            <a:r>
              <a:rPr lang="hu-HU" sz="2400" b="1" dirty="0" smtClean="0"/>
              <a:t>:  </a:t>
            </a:r>
            <a:r>
              <a:rPr lang="hu-HU" sz="2400" b="1" dirty="0" err="1" smtClean="0"/>
              <a:t>Amalfi</a:t>
            </a:r>
            <a:r>
              <a:rPr lang="hu-HU" sz="2400" b="1" dirty="0" smtClean="0"/>
              <a:t> látképe, </a:t>
            </a:r>
            <a:r>
              <a:rPr lang="hu-HU" sz="2400" dirty="0" smtClean="0"/>
              <a:t>1844,Akvarell és </a:t>
            </a:r>
            <a:r>
              <a:rPr lang="hu-HU" sz="2400" dirty="0" err="1" smtClean="0"/>
              <a:t>gouache</a:t>
            </a:r>
            <a:r>
              <a:rPr lang="hu-HU" sz="2400" dirty="0" smtClean="0"/>
              <a:t> grafit felett barna szőtt papír, 34.1 x 49.3 cm, The Harvard Art </a:t>
            </a:r>
            <a:r>
              <a:rPr lang="hu-HU" sz="2400" dirty="0" err="1" smtClean="0"/>
              <a:t>Museums</a:t>
            </a:r>
            <a:endParaRPr lang="hu-HU" sz="2400" dirty="0"/>
          </a:p>
        </p:txBody>
      </p:sp>
      <p:pic>
        <p:nvPicPr>
          <p:cNvPr id="1032" name="Picture 8" descr="https://nrs.hvrd.art/urn-3:HUAM:779024?width=3000&amp;height=3000"/>
          <p:cNvPicPr>
            <a:picLocks noChangeAspect="1" noChangeArrowheads="1"/>
          </p:cNvPicPr>
          <p:nvPr/>
        </p:nvPicPr>
        <p:blipFill>
          <a:blip r:embed="rId2" cstate="email"/>
          <a:srcRect/>
          <a:stretch>
            <a:fillRect/>
          </a:stretch>
        </p:blipFill>
        <p:spPr bwMode="auto">
          <a:xfrm>
            <a:off x="433251" y="836712"/>
            <a:ext cx="8277498" cy="5770106"/>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0648"/>
            <a:ext cx="9144000" cy="712183"/>
          </a:xfrm>
          <a:prstGeom prst="rect">
            <a:avLst/>
          </a:prstGeom>
        </p:spPr>
        <p:txBody>
          <a:bodyPr wrap="square">
            <a:spAutoFit/>
          </a:bodyPr>
          <a:lstStyle/>
          <a:p>
            <a:pPr algn="ctr">
              <a:lnSpc>
                <a:spcPts val="2400"/>
              </a:lnSpc>
            </a:pPr>
            <a:r>
              <a:rPr lang="en-US" sz="2400" b="1" u="sng" dirty="0" smtClean="0"/>
              <a:t>John Ruskin</a:t>
            </a:r>
            <a:r>
              <a:rPr lang="hu-HU" sz="2400" b="1" u="sng" dirty="0" smtClean="0"/>
              <a:t>: </a:t>
            </a:r>
            <a:r>
              <a:rPr lang="hu-HU" sz="2400" b="1" dirty="0" smtClean="0"/>
              <a:t>San </a:t>
            </a:r>
            <a:r>
              <a:rPr lang="hu-HU" sz="2400" b="1" dirty="0" err="1" smtClean="0"/>
              <a:t>Miniato</a:t>
            </a:r>
            <a:r>
              <a:rPr lang="hu-HU" sz="2400" b="1" dirty="0" smtClean="0"/>
              <a:t> kertje Firenze közelében</a:t>
            </a:r>
            <a:r>
              <a:rPr lang="hu-HU" sz="2400" i="1" dirty="0" smtClean="0"/>
              <a:t>, </a:t>
            </a:r>
            <a:r>
              <a:rPr lang="hu-HU" sz="2400" dirty="0" smtClean="0"/>
              <a:t>1845, akvarell papíron,  34,2 x 49,2 cm, National </a:t>
            </a:r>
            <a:r>
              <a:rPr lang="hu-HU" sz="2400" dirty="0" err="1" smtClean="0"/>
              <a:t>Gallery</a:t>
            </a:r>
            <a:r>
              <a:rPr lang="hu-HU" sz="2400" dirty="0" smtClean="0"/>
              <a:t> Art, Washington, DC </a:t>
            </a:r>
          </a:p>
        </p:txBody>
      </p:sp>
      <p:sp>
        <p:nvSpPr>
          <p:cNvPr id="154626" name="AutoShape 2" descr="A San Miniato kertje Firenze közelében alkotó: John Rusk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54629" name="AutoShape 5" descr="A San Miniato kertje Firenze közelében | John Rusk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54631" name="AutoShape 7" descr="A San Miniato kertje Firenze közelében | John Rusk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57698" name="Picture 2" descr="https://upload.wikimedia.org/wikipedia/commons/1/17/The_Garden_of_San_Miniato_near_Florence.jpg"/>
          <p:cNvPicPr>
            <a:picLocks noChangeAspect="1" noChangeArrowheads="1"/>
          </p:cNvPicPr>
          <p:nvPr/>
        </p:nvPicPr>
        <p:blipFill>
          <a:blip r:embed="rId2" cstate="email">
            <a:lum contrast="-20000"/>
          </a:blip>
          <a:srcRect/>
          <a:stretch>
            <a:fillRect/>
          </a:stretch>
        </p:blipFill>
        <p:spPr bwMode="auto">
          <a:xfrm>
            <a:off x="480947" y="1124744"/>
            <a:ext cx="8182106" cy="556383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3/37/Eug%C3%A8ne_Delacroix_-_Jeune_orpheline_au_cimeti%C3%A8re_%28vers_182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églalap 2"/>
          <p:cNvSpPr>
            <a:spLocks noChangeArrowheads="1"/>
          </p:cNvSpPr>
          <p:nvPr/>
        </p:nvSpPr>
        <p:spPr bwMode="auto">
          <a:xfrm>
            <a:off x="6011863" y="3860800"/>
            <a:ext cx="23717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hu-HU" altLang="hu-HU" sz="1800" b="1" i="1">
                <a:solidFill>
                  <a:schemeClr val="tx1"/>
                </a:solidFill>
              </a:rPr>
              <a:t>Árva lány a temetőben</a:t>
            </a:r>
          </a:p>
          <a:p>
            <a:pPr algn="ctr" eaLnBrk="1" hangingPunct="1">
              <a:spcBef>
                <a:spcPct val="0"/>
              </a:spcBef>
              <a:buClrTx/>
              <a:buSzTx/>
              <a:buFontTx/>
              <a:buNone/>
            </a:pPr>
            <a:endParaRPr lang="hu-HU" altLang="hu-HU" sz="1800" b="1" i="1">
              <a:solidFill>
                <a:schemeClr val="tx1"/>
              </a:solidFill>
            </a:endParaRPr>
          </a:p>
          <a:p>
            <a:pPr algn="ctr" eaLnBrk="1" hangingPunct="1">
              <a:spcBef>
                <a:spcPct val="0"/>
              </a:spcBef>
              <a:buClrTx/>
              <a:buSzTx/>
              <a:buFontTx/>
              <a:buNone/>
            </a:pPr>
            <a:r>
              <a:rPr lang="hu-HU" altLang="hu-HU" sz="1200">
                <a:solidFill>
                  <a:schemeClr val="tx1"/>
                </a:solidFill>
              </a:rPr>
              <a:t> Kb: 1823-1824 </a:t>
            </a:r>
          </a:p>
          <a:p>
            <a:pPr algn="ctr" eaLnBrk="1" hangingPunct="1">
              <a:spcBef>
                <a:spcPct val="0"/>
              </a:spcBef>
              <a:buClrTx/>
              <a:buSzTx/>
              <a:buFontTx/>
              <a:buNone/>
            </a:pPr>
            <a:r>
              <a:rPr lang="hu-HU" altLang="hu-HU" sz="1200">
                <a:solidFill>
                  <a:schemeClr val="tx1"/>
                </a:solidFill>
              </a:rPr>
              <a:t>Olaj, vászon  </a:t>
            </a:r>
          </a:p>
          <a:p>
            <a:pPr algn="ctr" eaLnBrk="1" hangingPunct="1">
              <a:spcBef>
                <a:spcPct val="0"/>
              </a:spcBef>
              <a:buClrTx/>
              <a:buSzTx/>
              <a:buFontTx/>
              <a:buNone/>
            </a:pPr>
            <a:r>
              <a:rPr lang="hu-HU" altLang="hu-HU" sz="1200">
                <a:solidFill>
                  <a:schemeClr val="tx1"/>
                </a:solidFill>
              </a:rPr>
              <a:t>66 cm x 54 cm-es </a:t>
            </a:r>
          </a:p>
          <a:p>
            <a:pPr algn="ctr" eaLnBrk="1" hangingPunct="1">
              <a:spcBef>
                <a:spcPct val="0"/>
              </a:spcBef>
              <a:buClrTx/>
              <a:buSzTx/>
              <a:buFontTx/>
              <a:buNone/>
            </a:pPr>
            <a:r>
              <a:rPr lang="hu-HU" altLang="hu-HU" sz="1200">
                <a:solidFill>
                  <a:schemeClr val="tx1"/>
                </a:solidFill>
                <a:hlinkClick r:id="rId3" tooltip="Musée du Louvre"/>
              </a:rPr>
              <a:t>Musée du Louvre</a:t>
            </a:r>
            <a:r>
              <a:rPr lang="hu-HU" altLang="hu-HU" sz="1200">
                <a:solidFill>
                  <a:schemeClr val="tx1"/>
                </a:solidFill>
              </a:rPr>
              <a:t> , Párizs</a:t>
            </a:r>
          </a:p>
        </p:txBody>
      </p:sp>
    </p:spTree>
    <p:extLst>
      <p:ext uri="{BB962C8B-B14F-4D97-AF65-F5344CB8AC3E}">
        <p14:creationId xmlns:p14="http://schemas.microsoft.com/office/powerpoint/2010/main" val="15024825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260648"/>
            <a:ext cx="9144000" cy="1019959"/>
          </a:xfrm>
          <a:prstGeom prst="rect">
            <a:avLst/>
          </a:prstGeom>
        </p:spPr>
        <p:txBody>
          <a:bodyPr wrap="square">
            <a:spAutoFit/>
          </a:bodyPr>
          <a:lstStyle/>
          <a:p>
            <a:pPr algn="ctr">
              <a:lnSpc>
                <a:spcPts val="2400"/>
              </a:lnSpc>
            </a:pPr>
            <a:r>
              <a:rPr lang="en-US" sz="2400" b="1" u="sng" dirty="0" smtClean="0"/>
              <a:t>John Ruskin</a:t>
            </a:r>
            <a:r>
              <a:rPr lang="hu-HU" sz="2400" b="1" dirty="0" smtClean="0"/>
              <a:t>: </a:t>
            </a:r>
            <a:r>
              <a:rPr lang="hu-HU" sz="2400" b="1" dirty="0" err="1" smtClean="0"/>
              <a:t>Vevey</a:t>
            </a:r>
            <a:r>
              <a:rPr lang="hu-HU" sz="2400" b="1" dirty="0" smtClean="0"/>
              <a:t>, Genfi-tó, </a:t>
            </a:r>
            <a:r>
              <a:rPr lang="hu-HU" sz="2400" dirty="0" smtClean="0"/>
              <a:t>1846,</a:t>
            </a:r>
            <a:r>
              <a:rPr lang="hu-HU" sz="2400" b="1" dirty="0" smtClean="0"/>
              <a:t> </a:t>
            </a:r>
            <a:r>
              <a:rPr lang="hu-HU" sz="2400" dirty="0" smtClean="0"/>
              <a:t>Vízfestmény, 168, 5 x 226, 4 mm Birmingham </a:t>
            </a:r>
            <a:r>
              <a:rPr lang="hu-HU" sz="2400" dirty="0" err="1" smtClean="0"/>
              <a:t>Museums</a:t>
            </a:r>
            <a:r>
              <a:rPr lang="hu-HU" sz="2400" dirty="0" smtClean="0"/>
              <a:t> </a:t>
            </a:r>
            <a:r>
              <a:rPr lang="hu-HU" sz="2400" dirty="0" err="1" smtClean="0"/>
              <a:t>Trust</a:t>
            </a:r>
            <a:r>
              <a:rPr lang="hu-HU" sz="2400" b="1" dirty="0" smtClean="0"/>
              <a:t> </a:t>
            </a:r>
            <a:r>
              <a:rPr lang="hu-HU" sz="2400" dirty="0" smtClean="0"/>
              <a:t/>
            </a:r>
            <a:br>
              <a:rPr lang="hu-HU" sz="2400" dirty="0" smtClean="0"/>
            </a:br>
            <a:endParaRPr lang="hu-HU" sz="2400" b="1" dirty="0" smtClean="0"/>
          </a:p>
        </p:txBody>
      </p:sp>
      <p:pic>
        <p:nvPicPr>
          <p:cNvPr id="225282" name="Picture 2" descr="https://upload.wikimedia.org/wikipedia/commons/5/53/John_Ruskin_-_Vevey%2C_Lake_Geneva_-_1958P16_-_Birmingham_Museums_Trust.jpg?uselang=fr"/>
          <p:cNvPicPr>
            <a:picLocks noChangeAspect="1" noChangeArrowheads="1"/>
          </p:cNvPicPr>
          <p:nvPr/>
        </p:nvPicPr>
        <p:blipFill>
          <a:blip r:embed="rId2" cstate="email"/>
          <a:srcRect/>
          <a:stretch>
            <a:fillRect/>
          </a:stretch>
        </p:blipFill>
        <p:spPr bwMode="auto">
          <a:xfrm>
            <a:off x="755576" y="980728"/>
            <a:ext cx="7632848" cy="5674980"/>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260648"/>
            <a:ext cx="9143999" cy="712183"/>
          </a:xfrm>
          <a:prstGeom prst="rect">
            <a:avLst/>
          </a:prstGeom>
        </p:spPr>
        <p:txBody>
          <a:bodyPr wrap="square">
            <a:spAutoFit/>
          </a:bodyPr>
          <a:lstStyle/>
          <a:p>
            <a:pPr algn="ctr">
              <a:lnSpc>
                <a:spcPts val="2400"/>
              </a:lnSpc>
            </a:pPr>
            <a:r>
              <a:rPr lang="en-US" sz="2400" b="1" u="sng" dirty="0" smtClean="0"/>
              <a:t>John Ruskin</a:t>
            </a:r>
            <a:r>
              <a:rPr lang="hu-HU" sz="2400" b="1" dirty="0" smtClean="0"/>
              <a:t>: Régi házak a </a:t>
            </a:r>
            <a:r>
              <a:rPr lang="hu-HU" sz="2400" b="1" dirty="0" err="1" smtClean="0"/>
              <a:t>Rhône-szigeten</a:t>
            </a:r>
            <a:r>
              <a:rPr lang="hu-HU" sz="2400" b="1" dirty="0" smtClean="0"/>
              <a:t>, Genf,  </a:t>
            </a:r>
            <a:r>
              <a:rPr lang="hu-HU" sz="2400" dirty="0" smtClean="0"/>
              <a:t>1862-1863, ceruza akvarell és testfesték, papír, 38,2 x 46 cm</a:t>
            </a:r>
            <a:endParaRPr lang="hu-HU" sz="2400" dirty="0"/>
          </a:p>
        </p:txBody>
      </p:sp>
      <p:pic>
        <p:nvPicPr>
          <p:cNvPr id="154628" name="Picture 4" descr="https://upload.wikimedia.org/wikipedia/commons/0/0c/John_Ruskin_-_Old_Houses_on_the_Rh%C3%B4ne_Island%2C_Geneva_-_1905P4_-_Birmingham_Museums_Trust.jpg"/>
          <p:cNvPicPr>
            <a:picLocks noChangeAspect="1" noChangeArrowheads="1"/>
          </p:cNvPicPr>
          <p:nvPr/>
        </p:nvPicPr>
        <p:blipFill>
          <a:blip r:embed="rId2" cstate="email">
            <a:lum contrast="20000"/>
          </a:blip>
          <a:srcRect/>
          <a:stretch>
            <a:fillRect/>
          </a:stretch>
        </p:blipFill>
        <p:spPr bwMode="auto">
          <a:xfrm>
            <a:off x="1091204" y="908720"/>
            <a:ext cx="6818717" cy="5760640"/>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1019959"/>
          </a:xfrm>
          <a:prstGeom prst="rect">
            <a:avLst/>
          </a:prstGeom>
        </p:spPr>
        <p:txBody>
          <a:bodyPr wrap="square">
            <a:spAutoFit/>
          </a:bodyPr>
          <a:lstStyle/>
          <a:p>
            <a:pPr algn="ctr">
              <a:lnSpc>
                <a:spcPts val="2400"/>
              </a:lnSpc>
            </a:pPr>
            <a:r>
              <a:rPr lang="en-US" sz="2400" b="1" u="sng" dirty="0" smtClean="0"/>
              <a:t>John Ruskin</a:t>
            </a:r>
            <a:r>
              <a:rPr lang="hu-HU" sz="2400" b="1" dirty="0" smtClean="0"/>
              <a:t>: </a:t>
            </a:r>
            <a:r>
              <a:rPr lang="hu-HU" sz="2400" b="1" dirty="0" err="1" smtClean="0"/>
              <a:t>Lauterbrunnen</a:t>
            </a:r>
            <a:r>
              <a:rPr lang="hu-HU" sz="2400" b="1" dirty="0" smtClean="0"/>
              <a:t> völgye</a:t>
            </a:r>
            <a:r>
              <a:rPr lang="hu-HU" sz="2400" dirty="0" smtClean="0"/>
              <a:t>, </a:t>
            </a:r>
            <a:r>
              <a:rPr lang="hu-HU" sz="2400" b="1" dirty="0" smtClean="0"/>
              <a:t>Svájc,</a:t>
            </a:r>
            <a:r>
              <a:rPr lang="hu-HU" sz="2400" dirty="0" smtClean="0"/>
              <a:t>  kb. 1866, Akvarell, </a:t>
            </a:r>
            <a:r>
              <a:rPr lang="hu-HU" sz="2400" dirty="0" err="1" smtClean="0"/>
              <a:t>gouache</a:t>
            </a:r>
            <a:r>
              <a:rPr lang="hu-HU" sz="2400" dirty="0" smtClean="0"/>
              <a:t> és barna tinta grafiton,  19,4 x 25,4 cm, Metropolitan Museum of Art,  New York </a:t>
            </a:r>
          </a:p>
        </p:txBody>
      </p:sp>
      <p:pic>
        <p:nvPicPr>
          <p:cNvPr id="155652" name="Picture 4" descr="https://upload.wikimedia.org/wikipedia/commons/thumb/a/a6/The_Valley_of_Lauterbrunnen%2C_Switzerland_MET_DP804920.jpg/1012px-The_Valley_of_Lauterbrunnen%2C_Switzerland_MET_DP804920.jpg"/>
          <p:cNvPicPr>
            <a:picLocks noChangeAspect="1" noChangeArrowheads="1"/>
          </p:cNvPicPr>
          <p:nvPr/>
        </p:nvPicPr>
        <p:blipFill>
          <a:blip r:embed="rId2" cstate="email"/>
          <a:srcRect/>
          <a:stretch>
            <a:fillRect/>
          </a:stretch>
        </p:blipFill>
        <p:spPr bwMode="auto">
          <a:xfrm>
            <a:off x="871022" y="1235150"/>
            <a:ext cx="7401955" cy="5622850"/>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260648"/>
            <a:ext cx="3491880" cy="1943289"/>
          </a:xfrm>
          <a:prstGeom prst="rect">
            <a:avLst/>
          </a:prstGeom>
        </p:spPr>
        <p:txBody>
          <a:bodyPr wrap="square">
            <a:spAutoFit/>
          </a:bodyPr>
          <a:lstStyle/>
          <a:p>
            <a:pPr algn="ctr">
              <a:lnSpc>
                <a:spcPts val="2400"/>
              </a:lnSpc>
            </a:pPr>
            <a:r>
              <a:rPr lang="en-US" sz="2400" b="1" u="sng" dirty="0" smtClean="0"/>
              <a:t>John Ruskin</a:t>
            </a:r>
            <a:r>
              <a:rPr lang="hu-HU" sz="2400" b="1" u="sng" dirty="0" smtClean="0"/>
              <a:t> </a:t>
            </a:r>
          </a:p>
          <a:p>
            <a:pPr algn="ctr">
              <a:lnSpc>
                <a:spcPts val="2400"/>
              </a:lnSpc>
            </a:pPr>
            <a:r>
              <a:rPr lang="hu-HU" sz="2400" b="1" dirty="0" smtClean="0"/>
              <a:t>Önarckép kék nyakkendővel</a:t>
            </a:r>
          </a:p>
          <a:p>
            <a:pPr algn="ctr">
              <a:lnSpc>
                <a:spcPts val="2400"/>
              </a:lnSpc>
            </a:pPr>
            <a:r>
              <a:rPr lang="hu-HU" sz="2400" dirty="0" smtClean="0"/>
              <a:t> 1873  </a:t>
            </a:r>
          </a:p>
          <a:p>
            <a:pPr algn="ctr">
              <a:lnSpc>
                <a:spcPts val="2400"/>
              </a:lnSpc>
            </a:pPr>
            <a:r>
              <a:rPr lang="hu-HU" sz="2400" dirty="0" smtClean="0"/>
              <a:t>akvarell </a:t>
            </a:r>
          </a:p>
          <a:p>
            <a:pPr algn="ctr">
              <a:lnSpc>
                <a:spcPts val="2400"/>
              </a:lnSpc>
            </a:pPr>
            <a:r>
              <a:rPr lang="hu-HU" sz="2400" dirty="0" smtClean="0"/>
              <a:t> 35.5 x 25.4 cm</a:t>
            </a:r>
            <a:endParaRPr lang="hu-HU" sz="2400" dirty="0"/>
          </a:p>
        </p:txBody>
      </p:sp>
      <p:pic>
        <p:nvPicPr>
          <p:cNvPr id="155652" name="Picture 4" descr="https://upload.wikimedia.org/wikipedia/commons/thumb/f/fc/Ruskin_Self_Portrait_with_Blue_Neckcloth.jpg/707px-Ruskin_Self_Portrait_with_Blue_Neckcloth.jpg"/>
          <p:cNvPicPr>
            <a:picLocks noChangeAspect="1" noChangeArrowheads="1"/>
          </p:cNvPicPr>
          <p:nvPr/>
        </p:nvPicPr>
        <p:blipFill>
          <a:blip r:embed="rId2" cstate="email"/>
          <a:srcRect/>
          <a:stretch>
            <a:fillRect/>
          </a:stretch>
        </p:blipFill>
        <p:spPr bwMode="auto">
          <a:xfrm>
            <a:off x="3491880" y="-17519"/>
            <a:ext cx="4763810" cy="6893037"/>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2564904"/>
            <a:ext cx="9144000" cy="1200329"/>
          </a:xfrm>
          <a:prstGeom prst="rect">
            <a:avLst/>
          </a:prstGeom>
        </p:spPr>
        <p:txBody>
          <a:bodyPr wrap="square">
            <a:spAutoFit/>
          </a:bodyPr>
          <a:lstStyle/>
          <a:p>
            <a:pPr algn="ctr"/>
            <a:r>
              <a:rPr lang="hu-HU" sz="4000" b="1" dirty="0" smtClean="0">
                <a:latin typeface="Arial Black" pitchFamily="34" charset="0"/>
              </a:rPr>
              <a:t>FORD MADOX BROWN </a:t>
            </a:r>
          </a:p>
          <a:p>
            <a:pPr algn="ctr"/>
            <a:r>
              <a:rPr lang="hu-HU" sz="3200" b="1" dirty="0" smtClean="0">
                <a:latin typeface="Arial Black" pitchFamily="34" charset="0"/>
              </a:rPr>
              <a:t> 1821-1893</a:t>
            </a:r>
            <a:endParaRPr lang="hu-HU" sz="3200" b="1" dirty="0">
              <a:latin typeface="Arial Black" pitchFamily="34" charset="0"/>
            </a:endParaRPr>
          </a:p>
        </p:txBody>
      </p:sp>
      <p:pic>
        <p:nvPicPr>
          <p:cNvPr id="159746" name="Picture 2" descr="https://upload.wikimedia.org/wikipedia/commons/thumb/a/a5/Ford_madox_brown.jpg/220px-Ford_madox_brown.jpg"/>
          <p:cNvPicPr>
            <a:picLocks noChangeAspect="1" noChangeArrowheads="1"/>
          </p:cNvPicPr>
          <p:nvPr/>
        </p:nvPicPr>
        <p:blipFill>
          <a:blip r:embed="rId2" cstate="email"/>
          <a:srcRect/>
          <a:stretch>
            <a:fillRect/>
          </a:stretch>
        </p:blipFill>
        <p:spPr bwMode="auto">
          <a:xfrm>
            <a:off x="6804248" y="0"/>
            <a:ext cx="2095500" cy="2333626"/>
          </a:xfrm>
          <a:prstGeom prst="rect">
            <a:avLst/>
          </a:prstGeom>
          <a:noFill/>
        </p:spPr>
      </p:pic>
      <p:sp>
        <p:nvSpPr>
          <p:cNvPr id="5" name="Téglalap 4"/>
          <p:cNvSpPr/>
          <p:nvPr/>
        </p:nvSpPr>
        <p:spPr>
          <a:xfrm>
            <a:off x="323528" y="4437112"/>
            <a:ext cx="8496944" cy="1200329"/>
          </a:xfrm>
          <a:prstGeom prst="rect">
            <a:avLst/>
          </a:prstGeom>
        </p:spPr>
        <p:txBody>
          <a:bodyPr wrap="square">
            <a:spAutoFit/>
          </a:bodyPr>
          <a:lstStyle/>
          <a:p>
            <a:r>
              <a:rPr lang="hu-HU" sz="2400" b="1" dirty="0" smtClean="0"/>
              <a:t>Ford </a:t>
            </a:r>
            <a:r>
              <a:rPr lang="hu-HU" sz="2400" b="1" dirty="0" err="1" smtClean="0"/>
              <a:t>Madox</a:t>
            </a:r>
            <a:r>
              <a:rPr lang="hu-HU" sz="2400" b="1" dirty="0" smtClean="0"/>
              <a:t> Brown</a:t>
            </a:r>
            <a:r>
              <a:rPr lang="hu-HU" sz="2400" dirty="0" smtClean="0"/>
              <a:t> (1821. április 16. – 1893. október 6.) morális és történelmi témák brit festője volt, aki a </a:t>
            </a:r>
            <a:r>
              <a:rPr lang="hu-HU" sz="2400" b="1" dirty="0" err="1" smtClean="0"/>
              <a:t>preraffaelita</a:t>
            </a:r>
            <a:r>
              <a:rPr lang="hu-HU" sz="2400" b="1" dirty="0" smtClean="0"/>
              <a:t> stílus </a:t>
            </a:r>
            <a:r>
              <a:rPr lang="hu-HU" sz="2400" dirty="0" smtClean="0"/>
              <a:t>jellegzetesen grafikus és gyakran </a:t>
            </a:r>
            <a:r>
              <a:rPr lang="hu-HU" sz="2400" dirty="0" err="1" smtClean="0"/>
              <a:t>Hogarth-i</a:t>
            </a:r>
            <a:r>
              <a:rPr lang="hu-HU" sz="2400" dirty="0" smtClean="0"/>
              <a:t>  változatáról nevezetes.</a:t>
            </a:r>
            <a:endParaRPr lang="hu-HU" sz="24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87524" y="188640"/>
            <a:ext cx="8568952" cy="5632311"/>
          </a:xfrm>
          <a:prstGeom prst="rect">
            <a:avLst/>
          </a:prstGeom>
        </p:spPr>
        <p:txBody>
          <a:bodyPr wrap="square">
            <a:spAutoFit/>
          </a:bodyPr>
          <a:lstStyle/>
          <a:p>
            <a:r>
              <a:rPr lang="hu-HU" sz="2400" dirty="0" smtClean="0"/>
              <a:t>Édesapja, Ford Brown erszényesként szolgált a Királyi Haditengerészetnél  így Brown iskolai végzettsége korlátozott volt, mivel a család gyakran költözött. </a:t>
            </a:r>
          </a:p>
          <a:p>
            <a:endParaRPr lang="hu-HU" sz="2400" dirty="0" smtClean="0"/>
          </a:p>
          <a:p>
            <a:r>
              <a:rPr lang="hu-HU" sz="2400" dirty="0" smtClean="0"/>
              <a:t>Korai munkáit azonban nagyra becsülte a fiatal Dante Gabriel Rossetti, aki felkérte őt, hogy legyen tanára. </a:t>
            </a:r>
            <a:r>
              <a:rPr lang="hu-HU" sz="2400" dirty="0" err="1" smtClean="0"/>
              <a:t>Rossettin</a:t>
            </a:r>
            <a:r>
              <a:rPr lang="hu-HU" sz="2400" dirty="0" smtClean="0"/>
              <a:t> keresztül Brown kapcsolatba került azokkal a művészekkel, akik megalakították a </a:t>
            </a:r>
            <a:r>
              <a:rPr lang="hu-HU" sz="2400" dirty="0" err="1" smtClean="0"/>
              <a:t>Preraffaelita</a:t>
            </a:r>
            <a:r>
              <a:rPr lang="hu-HU" sz="2400" dirty="0" smtClean="0"/>
              <a:t> Testvériséget.</a:t>
            </a:r>
          </a:p>
          <a:p>
            <a:endParaRPr lang="hu-HU" sz="2400" dirty="0" smtClean="0"/>
          </a:p>
          <a:p>
            <a:r>
              <a:rPr lang="hu-HU" sz="2400" dirty="0" smtClean="0"/>
              <a:t>Vitathatatlanul legjelentősebb festménye </a:t>
            </a:r>
            <a:r>
              <a:rPr lang="hu-HU" sz="2400" i="1" dirty="0" smtClean="0"/>
              <a:t>a </a:t>
            </a:r>
            <a:r>
              <a:rPr lang="hu-HU" sz="2400" b="1" i="1" dirty="0" smtClean="0"/>
              <a:t>Munka</a:t>
            </a:r>
            <a:r>
              <a:rPr lang="hu-HU" sz="2400" dirty="0" smtClean="0"/>
              <a:t> (1852–1865) volt. </a:t>
            </a:r>
          </a:p>
          <a:p>
            <a:r>
              <a:rPr lang="hu-HU" sz="2400" dirty="0" smtClean="0"/>
              <a:t>Brown élete utolsó éveit azzal töltötte, hogy a </a:t>
            </a:r>
            <a:r>
              <a:rPr lang="hu-HU" sz="2400" dirty="0" err="1" smtClean="0"/>
              <a:t>Mancunia</a:t>
            </a:r>
            <a:r>
              <a:rPr lang="hu-HU" sz="2400" dirty="0" smtClean="0"/>
              <a:t> történelmét ábrázoló tizenkét </a:t>
            </a:r>
            <a:r>
              <a:rPr lang="hu-HU" sz="2400" b="1" i="1" dirty="0" smtClean="0"/>
              <a:t>The Manchester </a:t>
            </a:r>
            <a:r>
              <a:rPr lang="hu-HU" sz="2400" b="1" i="1" dirty="0" err="1" smtClean="0"/>
              <a:t>Murals</a:t>
            </a:r>
            <a:r>
              <a:rPr lang="hu-HU" sz="2400" b="1" dirty="0" smtClean="0"/>
              <a:t> (A Manchesteri falfestmények) </a:t>
            </a:r>
            <a:r>
              <a:rPr lang="hu-HU" sz="2400" dirty="0" smtClean="0"/>
              <a:t>néven ismert alkotást megfestette a manchesteri városháza számára </a:t>
            </a:r>
            <a:r>
              <a:rPr lang="hu-HU" dirty="0" smtClean="0"/>
              <a:t>. </a:t>
            </a:r>
            <a:endParaRPr lang="hu-HU"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548680"/>
            <a:ext cx="3384376" cy="2251065"/>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p>
          <a:p>
            <a:pPr algn="ctr">
              <a:lnSpc>
                <a:spcPts val="2400"/>
              </a:lnSpc>
            </a:pPr>
            <a:r>
              <a:rPr lang="hu-HU" sz="2400" b="1" dirty="0" smtClean="0"/>
              <a:t> A </a:t>
            </a:r>
            <a:r>
              <a:rPr lang="hu-HU" sz="2400" b="1" dirty="0" err="1" smtClean="0"/>
              <a:t>Bromley</a:t>
            </a:r>
            <a:r>
              <a:rPr lang="hu-HU" sz="2400" b="1" dirty="0" smtClean="0"/>
              <a:t> család </a:t>
            </a:r>
          </a:p>
          <a:p>
            <a:pPr algn="ctr">
              <a:lnSpc>
                <a:spcPts val="2400"/>
              </a:lnSpc>
            </a:pPr>
            <a:r>
              <a:rPr lang="hu-HU" sz="2400" b="1" dirty="0" smtClean="0"/>
              <a:t> Brown </a:t>
            </a:r>
          </a:p>
          <a:p>
            <a:pPr algn="ctr">
              <a:lnSpc>
                <a:spcPts val="2400"/>
              </a:lnSpc>
            </a:pPr>
            <a:r>
              <a:rPr lang="hu-HU" sz="2400" dirty="0" smtClean="0"/>
              <a:t>(első felesége, </a:t>
            </a:r>
            <a:r>
              <a:rPr lang="hu-HU" sz="2400" dirty="0" err="1" smtClean="0"/>
              <a:t>Elizabeth</a:t>
            </a:r>
            <a:r>
              <a:rPr lang="hu-HU" sz="2400" dirty="0" smtClean="0"/>
              <a:t> jobbra lent) </a:t>
            </a:r>
          </a:p>
          <a:p>
            <a:pPr algn="ctr">
              <a:lnSpc>
                <a:spcPts val="2400"/>
              </a:lnSpc>
            </a:pPr>
            <a:r>
              <a:rPr lang="hu-HU" sz="2400" dirty="0" smtClean="0"/>
              <a:t>1844 </a:t>
            </a:r>
          </a:p>
          <a:p>
            <a:pPr algn="ctr">
              <a:lnSpc>
                <a:spcPts val="2400"/>
              </a:lnSpc>
            </a:pPr>
            <a:r>
              <a:rPr lang="hu-HU" sz="2400" dirty="0" smtClean="0"/>
              <a:t>Manchester City </a:t>
            </a:r>
            <a:r>
              <a:rPr lang="hu-HU" sz="2400" dirty="0" err="1" smtClean="0"/>
              <a:t>Galleries</a:t>
            </a:r>
            <a:endParaRPr lang="hu-HU" sz="2400" dirty="0"/>
          </a:p>
        </p:txBody>
      </p:sp>
      <p:pic>
        <p:nvPicPr>
          <p:cNvPr id="154626" name="Picture 2" descr="https://upload.wikimedia.org/wikipedia/commons/thumb/0/08/The_Bromley_Family.jpg/666px-The_Bromley_Family.jpg"/>
          <p:cNvPicPr>
            <a:picLocks noChangeAspect="1" noChangeArrowheads="1"/>
          </p:cNvPicPr>
          <p:nvPr/>
        </p:nvPicPr>
        <p:blipFill>
          <a:blip r:embed="rId2" cstate="email"/>
          <a:srcRect/>
          <a:stretch>
            <a:fillRect/>
          </a:stretch>
        </p:blipFill>
        <p:spPr bwMode="auto">
          <a:xfrm>
            <a:off x="3923928" y="17240"/>
            <a:ext cx="4453515" cy="684076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628800"/>
            <a:ext cx="8640960" cy="2308324"/>
          </a:xfrm>
          <a:prstGeom prst="rect">
            <a:avLst/>
          </a:prstGeom>
        </p:spPr>
        <p:txBody>
          <a:bodyPr wrap="square">
            <a:spAutoFit/>
          </a:bodyPr>
          <a:lstStyle/>
          <a:p>
            <a:r>
              <a:rPr lang="hu-HU" sz="2400" dirty="0" smtClean="0"/>
              <a:t> Híres képe </a:t>
            </a:r>
            <a:r>
              <a:rPr lang="hu-HU" sz="2400" b="1" dirty="0" smtClean="0"/>
              <a:t> Az utolsó </a:t>
            </a:r>
            <a:r>
              <a:rPr lang="en-US" sz="2400" b="1" dirty="0" smtClean="0"/>
              <a:t> Anglia</a:t>
            </a:r>
            <a:r>
              <a:rPr lang="hu-HU" sz="2400" b="1" dirty="0" smtClean="0"/>
              <a:t> </a:t>
            </a:r>
            <a:r>
              <a:rPr lang="hu-HU" sz="2400" dirty="0" smtClean="0"/>
              <a:t>két emigránst ábrázol, akik elhagyják Angliát, hogy külföldön kezdjenek új életet. </a:t>
            </a:r>
          </a:p>
          <a:p>
            <a:r>
              <a:rPr lang="hu-HU" sz="2400" dirty="0" smtClean="0"/>
              <a:t>A témát Thomas </a:t>
            </a:r>
            <a:r>
              <a:rPr lang="hu-HU" sz="2400" dirty="0" err="1" smtClean="0"/>
              <a:t>Woolner</a:t>
            </a:r>
            <a:r>
              <a:rPr lang="hu-HU" sz="2400" dirty="0" smtClean="0"/>
              <a:t> szobrász emigrációja ihlette, aki 1852 júliusában Ausztrália aranymezőire távozott. Ugyanebben az évben 369 000 emigráns hagyta el Nagy-Britanniát, a tengerentúli  jobb élet reményében.</a:t>
            </a:r>
            <a:endParaRPr lang="hu-HU" sz="2400"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332656"/>
            <a:ext cx="3275856" cy="3139321"/>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r>
              <a:rPr lang="hu-HU" sz="2400" b="1" dirty="0" smtClean="0"/>
              <a:t>Chaucer a III. Edward udvarában </a:t>
            </a:r>
          </a:p>
          <a:p>
            <a:pPr algn="ctr">
              <a:lnSpc>
                <a:spcPts val="2400"/>
              </a:lnSpc>
            </a:pPr>
            <a:r>
              <a:rPr lang="hu-HU" sz="2400" dirty="0" smtClean="0"/>
              <a:t>1847–1851 </a:t>
            </a:r>
          </a:p>
          <a:p>
            <a:pPr algn="ctr">
              <a:lnSpc>
                <a:spcPts val="2400"/>
              </a:lnSpc>
            </a:pPr>
            <a:r>
              <a:rPr lang="hu-HU" sz="2400" dirty="0" smtClean="0"/>
              <a:t>olaj, vászon</a:t>
            </a:r>
            <a:r>
              <a:rPr lang="de-DE" sz="2400" dirty="0" smtClean="0"/>
              <a:t> </a:t>
            </a:r>
            <a:r>
              <a:rPr lang="hu-HU" sz="2400" dirty="0" smtClean="0"/>
              <a:t> </a:t>
            </a:r>
          </a:p>
          <a:p>
            <a:pPr algn="ctr">
              <a:lnSpc>
                <a:spcPts val="2400"/>
              </a:lnSpc>
            </a:pPr>
            <a:r>
              <a:rPr lang="de-DE" sz="2400" dirty="0" smtClean="0"/>
              <a:t>3910 </a:t>
            </a:r>
            <a:r>
              <a:rPr lang="hu-HU" sz="2400" dirty="0" smtClean="0"/>
              <a:t>x</a:t>
            </a:r>
            <a:r>
              <a:rPr lang="de-DE" sz="2400" dirty="0" smtClean="0"/>
              <a:t>3150 mm</a:t>
            </a:r>
            <a:r>
              <a:rPr lang="hu-HU" sz="2400" dirty="0" smtClean="0"/>
              <a:t>  </a:t>
            </a:r>
          </a:p>
          <a:p>
            <a:pPr algn="ctr">
              <a:lnSpc>
                <a:spcPts val="2400"/>
              </a:lnSpc>
            </a:pPr>
            <a:r>
              <a:rPr lang="en-US" sz="2400" dirty="0" smtClean="0"/>
              <a:t>Gallery of New South Wales , Sydney, New South Wales</a:t>
            </a:r>
            <a:r>
              <a:rPr lang="hu-HU" sz="2400" dirty="0" smtClean="0"/>
              <a:t>,</a:t>
            </a:r>
            <a:r>
              <a:rPr lang="en-US" sz="2400" dirty="0" smtClean="0"/>
              <a:t> Australia</a:t>
            </a:r>
          </a:p>
          <a:p>
            <a:endParaRPr lang="hu-HU" dirty="0"/>
          </a:p>
        </p:txBody>
      </p:sp>
      <p:pic>
        <p:nvPicPr>
          <p:cNvPr id="166914" name="Picture 2" descr="https://upload.wikimedia.org/wikipedia/commons/thumb/d/dd/Ford_Madox_Brown_-_Chaucer_at_the_court_of_Edward_III_-_Google_Art_Project.jpg/837px-Ford_Madox_Brown_-_Chaucer_at_the_court_of_Edward_III_-_Google_Art_Project.jpg"/>
          <p:cNvPicPr>
            <a:picLocks noChangeAspect="1" noChangeArrowheads="1"/>
          </p:cNvPicPr>
          <p:nvPr/>
        </p:nvPicPr>
        <p:blipFill>
          <a:blip r:embed="rId2" cstate="email"/>
          <a:srcRect/>
          <a:stretch>
            <a:fillRect/>
          </a:stretch>
        </p:blipFill>
        <p:spPr bwMode="auto">
          <a:xfrm>
            <a:off x="3275856" y="0"/>
            <a:ext cx="5605611" cy="685800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548680"/>
            <a:ext cx="2987824" cy="1938992"/>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p>
          <a:p>
            <a:pPr algn="ctr">
              <a:lnSpc>
                <a:spcPts val="2400"/>
              </a:lnSpc>
            </a:pPr>
            <a:r>
              <a:rPr lang="hu-HU" sz="2400" b="1" dirty="0" smtClean="0"/>
              <a:t>  Az utolsó </a:t>
            </a:r>
            <a:r>
              <a:rPr lang="en-US" sz="2400" b="1" dirty="0" smtClean="0"/>
              <a:t> Anglia</a:t>
            </a:r>
            <a:r>
              <a:rPr lang="hu-HU" sz="2400" b="1" dirty="0" smtClean="0"/>
              <a:t> </a:t>
            </a:r>
            <a:r>
              <a:rPr lang="en-US" sz="2400" dirty="0" smtClean="0"/>
              <a:t>1852-55</a:t>
            </a:r>
            <a:endParaRPr lang="hu-HU" sz="2400" dirty="0" smtClean="0"/>
          </a:p>
          <a:p>
            <a:pPr algn="ctr">
              <a:lnSpc>
                <a:spcPts val="2400"/>
              </a:lnSpc>
            </a:pPr>
            <a:r>
              <a:rPr lang="hu-HU" sz="2400" dirty="0" smtClean="0"/>
              <a:t> o</a:t>
            </a:r>
            <a:r>
              <a:rPr lang="en-US" sz="2400" dirty="0" err="1" smtClean="0"/>
              <a:t>laj</a:t>
            </a:r>
            <a:r>
              <a:rPr lang="en-US" sz="2400" dirty="0" smtClean="0"/>
              <a:t>, panel</a:t>
            </a:r>
            <a:r>
              <a:rPr lang="hu-HU" sz="2400" dirty="0" smtClean="0"/>
              <a:t> </a:t>
            </a:r>
          </a:p>
          <a:p>
            <a:pPr algn="ctr">
              <a:lnSpc>
                <a:spcPts val="2400"/>
              </a:lnSpc>
            </a:pPr>
            <a:r>
              <a:rPr lang="en-US" sz="2400" dirty="0" smtClean="0"/>
              <a:t>83 x 75 c</a:t>
            </a:r>
            <a:r>
              <a:rPr lang="hu-HU" sz="2400" dirty="0" smtClean="0"/>
              <a:t> </a:t>
            </a:r>
            <a:r>
              <a:rPr lang="en-US" sz="2400" dirty="0" smtClean="0"/>
              <a:t>City Art Gallery, Birmingham</a:t>
            </a:r>
            <a:endParaRPr lang="hu-HU" sz="2400" dirty="0"/>
          </a:p>
        </p:txBody>
      </p:sp>
      <p:pic>
        <p:nvPicPr>
          <p:cNvPr id="156674" name="Picture 2" descr="https://www.wga.hu/art/b/brown/england.jpg"/>
          <p:cNvPicPr>
            <a:picLocks noChangeAspect="1" noChangeArrowheads="1"/>
          </p:cNvPicPr>
          <p:nvPr/>
        </p:nvPicPr>
        <p:blipFill>
          <a:blip r:embed="rId2" cstate="email"/>
          <a:srcRect/>
          <a:stretch>
            <a:fillRect/>
          </a:stretch>
        </p:blipFill>
        <p:spPr bwMode="auto">
          <a:xfrm>
            <a:off x="3024212" y="0"/>
            <a:ext cx="5883184"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upload.wikimedia.org/wikipedia/commons/2/2f/Delacroix_-_La_Mort_de_Sardanapale_%28182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788"/>
            <a:ext cx="9144000" cy="718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églalap 3"/>
          <p:cNvSpPr>
            <a:spLocks noChangeArrowheads="1"/>
          </p:cNvSpPr>
          <p:nvPr/>
        </p:nvSpPr>
        <p:spPr bwMode="auto">
          <a:xfrm>
            <a:off x="684213" y="0"/>
            <a:ext cx="81359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hu-HU" altLang="hu-HU" sz="1200">
                <a:solidFill>
                  <a:schemeClr val="bg1"/>
                </a:solidFill>
              </a:rPr>
              <a:t>Egyik legeredetibb képe a </a:t>
            </a:r>
            <a:r>
              <a:rPr lang="hu-HU" altLang="hu-HU" sz="1400" b="1">
                <a:solidFill>
                  <a:schemeClr val="bg1"/>
                </a:solidFill>
              </a:rPr>
              <a:t>"Sardanapal halála</a:t>
            </a:r>
            <a:r>
              <a:rPr lang="hu-HU" altLang="hu-HU" sz="1200" b="1">
                <a:solidFill>
                  <a:schemeClr val="bg1"/>
                </a:solidFill>
              </a:rPr>
              <a:t>"</a:t>
            </a:r>
            <a:r>
              <a:rPr lang="hu-HU" altLang="hu-HU" sz="1200">
                <a:solidFill>
                  <a:schemeClr val="bg1"/>
                </a:solidFill>
              </a:rPr>
              <a:t> (1827), amelynek rubensi érzékiségét, egymással élesen szembeállított színeit, bonyolult és mégis áttekinthető szerkezetét a téma kegyetlensége még hatásosabbá fokozza.</a:t>
            </a:r>
          </a:p>
        </p:txBody>
      </p:sp>
    </p:spTree>
    <p:extLst>
      <p:ext uri="{BB962C8B-B14F-4D97-AF65-F5344CB8AC3E}">
        <p14:creationId xmlns:p14="http://schemas.microsoft.com/office/powerpoint/2010/main" val="1103776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3999" cy="712183"/>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r>
              <a:rPr lang="hu-HU" sz="2400" b="1" dirty="0" smtClean="0"/>
              <a:t>Jézus megmosta Péter lábát, </a:t>
            </a:r>
            <a:r>
              <a:rPr lang="hu-HU" sz="2400" dirty="0" smtClean="0"/>
              <a:t>1852–56, olaj, vászon 116,8 × 133,3 cm </a:t>
            </a:r>
            <a:r>
              <a:rPr lang="hu-HU" sz="2400" dirty="0" err="1" smtClean="0"/>
              <a:t>Tate</a:t>
            </a:r>
            <a:r>
              <a:rPr lang="hu-HU" sz="2400" dirty="0" smtClean="0"/>
              <a:t> </a:t>
            </a:r>
            <a:r>
              <a:rPr lang="hu-HU" sz="2400" dirty="0" err="1" smtClean="0"/>
              <a:t>Britain</a:t>
            </a:r>
            <a:r>
              <a:rPr lang="hu-HU" sz="2400" dirty="0" smtClean="0"/>
              <a:t>, London</a:t>
            </a:r>
            <a:endParaRPr lang="hu-HU" sz="2400" dirty="0"/>
          </a:p>
        </p:txBody>
      </p:sp>
      <p:pic>
        <p:nvPicPr>
          <p:cNvPr id="168962" name="Picture 2" descr="https://upload.wikimedia.org/wikipedia/commons/thumb/1/12/Jesus_washing_Peter%27s_feet.jpg/1161px-Jesus_washing_Peter%27s_feet.jpg"/>
          <p:cNvPicPr>
            <a:picLocks noChangeAspect="1" noChangeArrowheads="1"/>
          </p:cNvPicPr>
          <p:nvPr/>
        </p:nvPicPr>
        <p:blipFill>
          <a:blip r:embed="rId2" cstate="email"/>
          <a:srcRect/>
          <a:stretch>
            <a:fillRect/>
          </a:stretch>
        </p:blipFill>
        <p:spPr bwMode="auto">
          <a:xfrm>
            <a:off x="1306325" y="908720"/>
            <a:ext cx="6531350" cy="5760640"/>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1019959"/>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a:t>
            </a:r>
            <a:r>
              <a:rPr lang="hu-HU" sz="2400" b="1" dirty="0" smtClean="0"/>
              <a:t>:  A szép </a:t>
            </a:r>
            <a:r>
              <a:rPr lang="hu-HU" sz="2400" b="1" dirty="0" err="1" smtClean="0"/>
              <a:t>Baa-bárányok</a:t>
            </a:r>
            <a:r>
              <a:rPr lang="hu-HU" sz="2400" dirty="0" smtClean="0"/>
              <a:t>,  Az 1851/1859 olaj,  panel,  60,9 x76,2 cm </a:t>
            </a:r>
            <a:r>
              <a:rPr lang="en-US" sz="2400" dirty="0" smtClean="0"/>
              <a:t>Birmingham Museum and Art Gallery </a:t>
            </a:r>
          </a:p>
          <a:p>
            <a:pPr algn="ctr">
              <a:lnSpc>
                <a:spcPts val="2400"/>
              </a:lnSpc>
            </a:pPr>
            <a:r>
              <a:rPr lang="hu-HU" sz="2400" dirty="0" smtClean="0"/>
              <a:t>(Brown szeretője, majd felesége, Emma és második lánya, </a:t>
            </a:r>
            <a:r>
              <a:rPr lang="hu-HU" sz="2400" dirty="0" err="1" smtClean="0"/>
              <a:t>Cathy</a:t>
            </a:r>
            <a:r>
              <a:rPr lang="hu-HU" sz="2400" dirty="0" smtClean="0"/>
              <a:t>, 1851)</a:t>
            </a:r>
            <a:endParaRPr lang="hu-HU" sz="2400" dirty="0"/>
          </a:p>
        </p:txBody>
      </p:sp>
      <p:pic>
        <p:nvPicPr>
          <p:cNvPr id="157698" name="Picture 2" descr="https://upload.wikimedia.org/wikipedia/commons/thumb/f/fc/Ford_Madox_Brown_-_Pretty_Baa-Lambs_-_Google_Art_Project.jpg/1280px-Ford_Madox_Brown_-_Pretty_Baa-Lambs_-_Google_Art_Project.jpg"/>
          <p:cNvPicPr>
            <a:picLocks noChangeAspect="1" noChangeArrowheads="1"/>
          </p:cNvPicPr>
          <p:nvPr/>
        </p:nvPicPr>
        <p:blipFill>
          <a:blip r:embed="rId2" cstate="email"/>
          <a:srcRect/>
          <a:stretch>
            <a:fillRect/>
          </a:stretch>
        </p:blipFill>
        <p:spPr bwMode="auto">
          <a:xfrm>
            <a:off x="936838" y="1092859"/>
            <a:ext cx="7270324" cy="5765141"/>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a:t>
            </a:r>
            <a:r>
              <a:rPr lang="hu-HU" sz="2400" b="1" dirty="0" smtClean="0"/>
              <a:t>: </a:t>
            </a:r>
            <a:r>
              <a:rPr lang="en-US" sz="2400" b="1" dirty="0" smtClean="0"/>
              <a:t> </a:t>
            </a:r>
            <a:r>
              <a:rPr lang="en-US" sz="2400" b="1" dirty="0" err="1" smtClean="0"/>
              <a:t>Munka</a:t>
            </a:r>
            <a:r>
              <a:rPr lang="hu-HU" sz="2400" b="1" dirty="0" smtClean="0"/>
              <a:t>, </a:t>
            </a:r>
            <a:r>
              <a:rPr lang="en-US" sz="2400" dirty="0" smtClean="0"/>
              <a:t>1852-63</a:t>
            </a:r>
            <a:r>
              <a:rPr lang="hu-HU" sz="2400" dirty="0" smtClean="0"/>
              <a:t>, </a:t>
            </a:r>
            <a:r>
              <a:rPr lang="en-US" sz="2400" dirty="0" err="1" smtClean="0"/>
              <a:t>Olaj</a:t>
            </a:r>
            <a:r>
              <a:rPr lang="en-US" sz="2400" dirty="0" smtClean="0"/>
              <a:t>, </a:t>
            </a:r>
            <a:r>
              <a:rPr lang="en-US" sz="2400" dirty="0" err="1" smtClean="0"/>
              <a:t>vászon</a:t>
            </a:r>
            <a:r>
              <a:rPr lang="en-US" sz="2400" dirty="0" smtClean="0"/>
              <a:t>, 137 x 197 cm</a:t>
            </a:r>
            <a:r>
              <a:rPr lang="hu-HU" sz="2400" dirty="0" smtClean="0"/>
              <a:t> </a:t>
            </a:r>
          </a:p>
          <a:p>
            <a:pPr algn="ctr">
              <a:lnSpc>
                <a:spcPts val="2400"/>
              </a:lnSpc>
            </a:pPr>
            <a:r>
              <a:rPr lang="en-US" sz="2400" dirty="0" smtClean="0"/>
              <a:t>City Art Gallery, Manchester</a:t>
            </a:r>
            <a:endParaRPr lang="hu-HU" sz="2400" dirty="0"/>
          </a:p>
        </p:txBody>
      </p:sp>
      <p:pic>
        <p:nvPicPr>
          <p:cNvPr id="155650" name="Picture 2" descr="https://www.wga.hu/art/b/brown/work.jpg"/>
          <p:cNvPicPr>
            <a:picLocks noChangeAspect="1" noChangeArrowheads="1"/>
          </p:cNvPicPr>
          <p:nvPr/>
        </p:nvPicPr>
        <p:blipFill>
          <a:blip r:embed="rId2" cstate="email"/>
          <a:srcRect/>
          <a:stretch>
            <a:fillRect/>
          </a:stretch>
        </p:blipFill>
        <p:spPr bwMode="auto">
          <a:xfrm>
            <a:off x="647564" y="980728"/>
            <a:ext cx="7848872" cy="5577189"/>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r>
              <a:rPr lang="hu-HU" sz="2400" b="1" dirty="0" smtClean="0"/>
              <a:t>: Utazó</a:t>
            </a:r>
            <a:r>
              <a:rPr lang="hu-HU" sz="2400" dirty="0" smtClean="0"/>
              <a:t>, 1868, olaj,falemez ,31.6 x 48.6 cm, Manchester Art </a:t>
            </a:r>
            <a:r>
              <a:rPr lang="hu-HU" sz="2400" dirty="0" err="1" smtClean="0"/>
              <a:t>Gallery</a:t>
            </a:r>
            <a:r>
              <a:rPr lang="hu-HU" sz="2400" dirty="0" smtClean="0"/>
              <a:t>, UK</a:t>
            </a:r>
            <a:endParaRPr lang="hu-HU" sz="2400" dirty="0"/>
          </a:p>
        </p:txBody>
      </p:sp>
      <p:pic>
        <p:nvPicPr>
          <p:cNvPr id="37890" name="Picture 2" descr="https://victorianweb.org/painting/fmb/paintings/28.jpg"/>
          <p:cNvPicPr>
            <a:picLocks noChangeAspect="1" noChangeArrowheads="1"/>
          </p:cNvPicPr>
          <p:nvPr/>
        </p:nvPicPr>
        <p:blipFill>
          <a:blip r:embed="rId2" cstate="email">
            <a:lum contrast="20000"/>
          </a:blip>
          <a:srcRect/>
          <a:stretch>
            <a:fillRect/>
          </a:stretch>
        </p:blipFill>
        <p:spPr bwMode="auto">
          <a:xfrm>
            <a:off x="231848" y="980728"/>
            <a:ext cx="8680304" cy="5685600"/>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052736"/>
            <a:ext cx="3563888" cy="2523768"/>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  </a:t>
            </a:r>
          </a:p>
          <a:p>
            <a:pPr algn="ctr">
              <a:lnSpc>
                <a:spcPts val="2400"/>
              </a:lnSpc>
            </a:pPr>
            <a:r>
              <a:rPr lang="hu-HU" sz="2400" b="1" dirty="0" smtClean="0"/>
              <a:t>Rómeó és Júlia </a:t>
            </a:r>
          </a:p>
          <a:p>
            <a:pPr algn="ctr">
              <a:lnSpc>
                <a:spcPts val="2400"/>
              </a:lnSpc>
            </a:pPr>
            <a:r>
              <a:rPr lang="hu-HU" sz="2400" dirty="0" smtClean="0"/>
              <a:t>1869 – 1870</a:t>
            </a:r>
          </a:p>
          <a:p>
            <a:pPr algn="ctr">
              <a:lnSpc>
                <a:spcPts val="2400"/>
              </a:lnSpc>
            </a:pPr>
            <a:r>
              <a:rPr lang="hu-HU" sz="2400" dirty="0" smtClean="0"/>
              <a:t>olaj, vászon  </a:t>
            </a:r>
          </a:p>
          <a:p>
            <a:pPr algn="ctr">
              <a:lnSpc>
                <a:spcPts val="2400"/>
              </a:lnSpc>
            </a:pPr>
            <a:r>
              <a:rPr lang="hu-HU" sz="2400" dirty="0" smtClean="0"/>
              <a:t>135,5 x 93,9 cm</a:t>
            </a:r>
          </a:p>
          <a:p>
            <a:pPr algn="ctr">
              <a:lnSpc>
                <a:spcPts val="2400"/>
              </a:lnSpc>
            </a:pPr>
            <a:r>
              <a:rPr lang="hu-HU" sz="2400" dirty="0" smtClean="0"/>
              <a:t> </a:t>
            </a:r>
            <a:r>
              <a:rPr lang="hu-HU" sz="2400" dirty="0" err="1" smtClean="0"/>
              <a:t>Delaware</a:t>
            </a:r>
            <a:r>
              <a:rPr lang="hu-HU" sz="2400" dirty="0" smtClean="0"/>
              <a:t> Art Museum </a:t>
            </a:r>
            <a:r>
              <a:rPr lang="hu-HU" sz="2400" dirty="0" err="1" smtClean="0"/>
              <a:t>Wilmington</a:t>
            </a:r>
            <a:endParaRPr lang="hu-HU" sz="2400" dirty="0" smtClean="0"/>
          </a:p>
          <a:p>
            <a:endParaRPr lang="hu-HU" dirty="0"/>
          </a:p>
        </p:txBody>
      </p:sp>
      <p:pic>
        <p:nvPicPr>
          <p:cNvPr id="167938" name="Picture 2" descr="https://upload.wikimedia.org/wikipedia/commons/5/55/Romeo_and_juliet_brown.jpg"/>
          <p:cNvPicPr>
            <a:picLocks noChangeAspect="1" noChangeArrowheads="1"/>
          </p:cNvPicPr>
          <p:nvPr/>
        </p:nvPicPr>
        <p:blipFill>
          <a:blip r:embed="rId2" cstate="email"/>
          <a:srcRect/>
          <a:stretch>
            <a:fillRect/>
          </a:stretch>
        </p:blipFill>
        <p:spPr bwMode="auto">
          <a:xfrm>
            <a:off x="3635895" y="0"/>
            <a:ext cx="4706831" cy="6858000"/>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s://upload.wikimedia.org/wikipedia/commons/thumb/3/34/Ford_Madox_Brown_-_Finding_of_Don_Juan_by_Haidee_-_Google_Art_Project.jpg/1280px-Ford_Madox_Brown_-_Finding_of_Don_Juan_by_Haidee_-_Google_Art_Project.jpg"/>
          <p:cNvPicPr>
            <a:picLocks noChangeAspect="1" noChangeArrowheads="1"/>
          </p:cNvPicPr>
          <p:nvPr/>
        </p:nvPicPr>
        <p:blipFill>
          <a:blip r:embed="rId2" cstate="email">
            <a:lum bright="20000" contrast="10000"/>
          </a:blip>
          <a:srcRect/>
          <a:stretch>
            <a:fillRect/>
          </a:stretch>
        </p:blipFill>
        <p:spPr bwMode="auto">
          <a:xfrm>
            <a:off x="837830" y="764704"/>
            <a:ext cx="7468339" cy="5904656"/>
          </a:xfrm>
          <a:prstGeom prst="rect">
            <a:avLst/>
          </a:prstGeom>
          <a:noFill/>
        </p:spPr>
      </p:pic>
      <p:sp>
        <p:nvSpPr>
          <p:cNvPr id="4" name="Téglalap 3"/>
          <p:cNvSpPr/>
          <p:nvPr/>
        </p:nvSpPr>
        <p:spPr>
          <a:xfrm>
            <a:off x="0" y="0"/>
            <a:ext cx="9144000" cy="712183"/>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a:t>
            </a:r>
            <a:r>
              <a:rPr lang="hu-HU" sz="2400" b="1" dirty="0" smtClean="0"/>
              <a:t>: </a:t>
            </a:r>
            <a:r>
              <a:rPr lang="fi-FI" sz="2400" b="1" dirty="0" smtClean="0"/>
              <a:t> Haidee megtalál</a:t>
            </a:r>
            <a:r>
              <a:rPr lang="hu-HU" sz="2400" b="1" dirty="0" smtClean="0"/>
              <a:t>ja </a:t>
            </a:r>
            <a:r>
              <a:rPr lang="fi-FI" sz="2400" b="1" dirty="0" smtClean="0"/>
              <a:t> Don Juan</a:t>
            </a:r>
            <a:r>
              <a:rPr lang="hu-HU" sz="2400" b="1" dirty="0" smtClean="0"/>
              <a:t>t, </a:t>
            </a:r>
            <a:r>
              <a:rPr lang="fi-FI" sz="2400" b="1" dirty="0" smtClean="0"/>
              <a:t> </a:t>
            </a:r>
            <a:r>
              <a:rPr lang="fi-FI" sz="2400" dirty="0" smtClean="0"/>
              <a:t>1873</a:t>
            </a:r>
            <a:r>
              <a:rPr lang="hu-HU" sz="2400" dirty="0" smtClean="0"/>
              <a:t>, olaj, panel 2157 x 1732 mm, </a:t>
            </a:r>
            <a:r>
              <a:rPr lang="en-US" sz="2400" dirty="0" smtClean="0"/>
              <a:t> Birmingham Museum and Art Gallery</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dirty="0" smtClean="0"/>
              <a:t>Ford </a:t>
            </a:r>
            <a:r>
              <a:rPr lang="hu-HU" sz="2400" b="1" dirty="0" err="1" smtClean="0"/>
              <a:t>Madox</a:t>
            </a:r>
            <a:r>
              <a:rPr lang="hu-HU" sz="2400" b="1" dirty="0" smtClean="0"/>
              <a:t> Brown: </a:t>
            </a:r>
            <a:r>
              <a:rPr lang="pt-BR" sz="2400" b="1" dirty="0" smtClean="0"/>
              <a:t>Cromwell, a Vaudois protektora, </a:t>
            </a:r>
            <a:r>
              <a:rPr lang="pt-BR" sz="2400" dirty="0" smtClean="0"/>
              <a:t>1877</a:t>
            </a:r>
            <a:endParaRPr lang="hu-HU" sz="2400" dirty="0" smtClean="0"/>
          </a:p>
          <a:p>
            <a:pPr algn="ctr">
              <a:lnSpc>
                <a:spcPts val="2400"/>
              </a:lnSpc>
            </a:pPr>
            <a:r>
              <a:rPr lang="hu-HU" sz="2400" dirty="0" smtClean="0"/>
              <a:t> olaj, vászon, </a:t>
            </a:r>
            <a:r>
              <a:rPr lang="de-DE" sz="2400" dirty="0" smtClean="0"/>
              <a:t>86 </a:t>
            </a:r>
            <a:r>
              <a:rPr lang="hu-HU" sz="2400" dirty="0" smtClean="0"/>
              <a:t>x</a:t>
            </a:r>
            <a:r>
              <a:rPr lang="de-DE" sz="2400" dirty="0" smtClean="0"/>
              <a:t>107 cm</a:t>
            </a:r>
            <a:r>
              <a:rPr lang="hu-HU" sz="2400" dirty="0" smtClean="0"/>
              <a:t>, Manchester Art </a:t>
            </a:r>
            <a:r>
              <a:rPr lang="hu-HU" sz="2400" dirty="0" err="1" smtClean="0"/>
              <a:t>Gallery</a:t>
            </a:r>
            <a:r>
              <a:rPr lang="hu-HU" sz="2400" dirty="0" smtClean="0"/>
              <a:t>, UK</a:t>
            </a:r>
            <a:endParaRPr lang="hu-HU" sz="2400" dirty="0"/>
          </a:p>
        </p:txBody>
      </p:sp>
      <p:pic>
        <p:nvPicPr>
          <p:cNvPr id="163842" name="Picture 2" descr="https://upload.wikimedia.org/wikipedia/commons/3/37/Cromwell%2C_Protector_of_the_Vaudois.jpg"/>
          <p:cNvPicPr>
            <a:picLocks noChangeAspect="1" noChangeArrowheads="1"/>
          </p:cNvPicPr>
          <p:nvPr/>
        </p:nvPicPr>
        <p:blipFill>
          <a:blip r:embed="rId2" cstate="email">
            <a:lum bright="10000" contrast="20000"/>
          </a:blip>
          <a:srcRect/>
          <a:stretch>
            <a:fillRect/>
          </a:stretch>
        </p:blipFill>
        <p:spPr bwMode="auto">
          <a:xfrm>
            <a:off x="1009977" y="908720"/>
            <a:ext cx="7124045" cy="5949280"/>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87524" y="1268760"/>
            <a:ext cx="8568952" cy="2677656"/>
          </a:xfrm>
          <a:prstGeom prst="rect">
            <a:avLst/>
          </a:prstGeom>
        </p:spPr>
        <p:txBody>
          <a:bodyPr wrap="square">
            <a:spAutoFit/>
          </a:bodyPr>
          <a:lstStyle/>
          <a:p>
            <a:r>
              <a:rPr lang="hu-HU" sz="2400" b="1" u="sng" dirty="0" smtClean="0"/>
              <a:t>Manchesteri falfestmények</a:t>
            </a:r>
          </a:p>
          <a:p>
            <a:r>
              <a:rPr lang="hu-HU" sz="2400" b="1" dirty="0" smtClean="0"/>
              <a:t> </a:t>
            </a:r>
            <a:r>
              <a:rPr lang="hu-HU" sz="2400" dirty="0" smtClean="0"/>
              <a:t>A kiválasztott témák azokat a viktoriánus eszméket tükrözik, amelyeken keresztül Manchester történelmét látták, a kereszténységre, a kereskedelemre és a textiliparra összpontosítva.  </a:t>
            </a:r>
          </a:p>
          <a:p>
            <a:endParaRPr lang="hu-HU" sz="2400" dirty="0" smtClean="0"/>
          </a:p>
          <a:p>
            <a:r>
              <a:rPr lang="hu-HU" sz="2400" dirty="0" smtClean="0"/>
              <a:t>A művész sokat kutatott, hogy ellenőrizze a részletek pontosságát, és megírta a leírásukat</a:t>
            </a:r>
            <a:r>
              <a:rPr lang="hu-HU" dirty="0" smtClean="0"/>
              <a:t>.</a:t>
            </a:r>
            <a:endParaRPr lang="hu-HU"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0" y="260648"/>
            <a:ext cx="9144000" cy="712183"/>
          </a:xfrm>
          <a:prstGeom prst="rect">
            <a:avLst/>
          </a:prstGeom>
        </p:spPr>
        <p:txBody>
          <a:bodyPr wrap="square">
            <a:spAutoFit/>
          </a:bodyPr>
          <a:lstStyle/>
          <a:p>
            <a:pPr algn="ctr">
              <a:lnSpc>
                <a:spcPts val="2400"/>
              </a:lnSpc>
            </a:pPr>
            <a:r>
              <a:rPr lang="hu-HU" sz="2400" b="1" u="sng" dirty="0" smtClean="0"/>
              <a:t>Ford </a:t>
            </a:r>
            <a:r>
              <a:rPr lang="hu-HU" sz="2400" b="1" u="sng" dirty="0" err="1" smtClean="0"/>
              <a:t>Madox</a:t>
            </a:r>
            <a:r>
              <a:rPr lang="hu-HU" sz="2400" b="1" u="sng" dirty="0" smtClean="0"/>
              <a:t> Brown</a:t>
            </a:r>
            <a:r>
              <a:rPr lang="hu-HU" sz="2400" b="1" dirty="0" smtClean="0"/>
              <a:t>: A dánok kiűzése Manchesterből, </a:t>
            </a:r>
            <a:r>
              <a:rPr lang="hu-HU" sz="2400" dirty="0" smtClean="0"/>
              <a:t>1879 - 1893</a:t>
            </a:r>
          </a:p>
          <a:p>
            <a:pPr algn="ctr">
              <a:lnSpc>
                <a:spcPts val="2400"/>
              </a:lnSpc>
            </a:pPr>
            <a:r>
              <a:rPr lang="hu-HU" sz="2400" dirty="0" smtClean="0"/>
              <a:t> falfestmény , Manchester </a:t>
            </a:r>
            <a:r>
              <a:rPr lang="hu-HU" sz="2400" dirty="0" err="1" smtClean="0"/>
              <a:t>Town</a:t>
            </a:r>
            <a:r>
              <a:rPr lang="hu-HU" sz="2400" dirty="0" smtClean="0"/>
              <a:t> Hall</a:t>
            </a:r>
            <a:endParaRPr lang="hu-HU" sz="2400" dirty="0"/>
          </a:p>
        </p:txBody>
      </p:sp>
      <p:pic>
        <p:nvPicPr>
          <p:cNvPr id="357380" name="Picture 4" descr="https://upload.wikimedia.org/wikipedia/commons/f/f7/BrownManchesterMuralDanes.jpg"/>
          <p:cNvPicPr>
            <a:picLocks noChangeAspect="1" noChangeArrowheads="1"/>
          </p:cNvPicPr>
          <p:nvPr/>
        </p:nvPicPr>
        <p:blipFill>
          <a:blip r:embed="rId3" cstate="email"/>
          <a:srcRect/>
          <a:stretch>
            <a:fillRect/>
          </a:stretch>
        </p:blipFill>
        <p:spPr bwMode="auto">
          <a:xfrm>
            <a:off x="234578" y="1124744"/>
            <a:ext cx="8674843" cy="4608512"/>
          </a:xfrm>
          <a:prstGeom prst="rect">
            <a:avLst/>
          </a:prstGeom>
          <a:noFill/>
        </p:spPr>
      </p:pic>
      <p:sp>
        <p:nvSpPr>
          <p:cNvPr id="7" name="Téglalap 6"/>
          <p:cNvSpPr/>
          <p:nvPr/>
        </p:nvSpPr>
        <p:spPr>
          <a:xfrm>
            <a:off x="755576" y="6211669"/>
            <a:ext cx="7704856" cy="646331"/>
          </a:xfrm>
          <a:prstGeom prst="rect">
            <a:avLst/>
          </a:prstGeom>
        </p:spPr>
        <p:txBody>
          <a:bodyPr wrap="square">
            <a:spAutoFit/>
          </a:bodyPr>
          <a:lstStyle/>
          <a:p>
            <a:pPr algn="ctr"/>
            <a:r>
              <a:rPr lang="hu-HU" dirty="0" smtClean="0">
                <a:hlinkClick r:id="rId4"/>
              </a:rPr>
              <a:t>https://en.wikipedia.org/wiki/The_Manchester_Murals#</a:t>
            </a:r>
            <a:endParaRPr lang="hu-HU" dirty="0" smtClean="0"/>
          </a:p>
          <a:p>
            <a:endParaRPr lang="hu-HU"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179512" y="188640"/>
            <a:ext cx="8784976" cy="1754326"/>
          </a:xfrm>
          <a:prstGeom prst="rect">
            <a:avLst/>
          </a:prstGeom>
        </p:spPr>
        <p:txBody>
          <a:bodyPr wrap="square">
            <a:spAutoFit/>
          </a:bodyPr>
          <a:lstStyle/>
          <a:p>
            <a:pPr algn="ctr"/>
            <a:r>
              <a:rPr lang="hu-HU" sz="2400" b="1" u="sng" dirty="0" smtClean="0"/>
              <a:t>Ford </a:t>
            </a:r>
            <a:r>
              <a:rPr lang="hu-HU" sz="2400" b="1" u="sng" dirty="0" err="1" smtClean="0"/>
              <a:t>Madox</a:t>
            </a:r>
            <a:r>
              <a:rPr lang="hu-HU" sz="2400" b="1" u="sng" dirty="0" smtClean="0"/>
              <a:t> Brown</a:t>
            </a:r>
            <a:r>
              <a:rPr lang="hu-HU" sz="2400" b="1" dirty="0" smtClean="0"/>
              <a:t>: </a:t>
            </a:r>
            <a:r>
              <a:rPr lang="hu-HU" sz="2400" b="1" dirty="0" err="1" smtClean="0"/>
              <a:t>Bradshaw</a:t>
            </a:r>
            <a:r>
              <a:rPr lang="hu-HU" sz="2400" b="1" dirty="0" smtClean="0"/>
              <a:t> védi Manchestert AD, </a:t>
            </a:r>
            <a:r>
              <a:rPr lang="hu-HU" sz="2400" dirty="0" smtClean="0"/>
              <a:t>1642, falfestmény Manchester </a:t>
            </a:r>
            <a:r>
              <a:rPr lang="hu-HU" sz="2400" dirty="0" err="1" smtClean="0"/>
              <a:t>Town</a:t>
            </a:r>
            <a:r>
              <a:rPr lang="hu-HU" sz="2400" dirty="0" smtClean="0"/>
              <a:t> Hall </a:t>
            </a:r>
          </a:p>
          <a:p>
            <a:pPr algn="ctr"/>
            <a:r>
              <a:rPr lang="hu-HU" sz="2000" dirty="0" smtClean="0"/>
              <a:t>Ez volt az utolsó elkészült festmény. Ez nem szigorúan falfestmény, mivel Brown ekkor már túl gyenge volt ahhoz, hogy a teremben dolgozzon. Vászonra festették és a falra ragasztották.</a:t>
            </a:r>
            <a:endParaRPr lang="hu-HU" sz="2000" dirty="0"/>
          </a:p>
        </p:txBody>
      </p:sp>
      <p:pic>
        <p:nvPicPr>
          <p:cNvPr id="147458" name="Picture 2" descr="https://upload.wikimedia.org/wikipedia/commons/c/c7/BrownManchesterMuralBradshaw.jpg"/>
          <p:cNvPicPr>
            <a:picLocks noChangeAspect="1" noChangeArrowheads="1"/>
          </p:cNvPicPr>
          <p:nvPr/>
        </p:nvPicPr>
        <p:blipFill>
          <a:blip r:embed="rId2" cstate="email">
            <a:lum contrast="10000"/>
          </a:blip>
          <a:srcRect/>
          <a:stretch>
            <a:fillRect/>
          </a:stretch>
        </p:blipFill>
        <p:spPr bwMode="auto">
          <a:xfrm>
            <a:off x="91029" y="1961456"/>
            <a:ext cx="8961941" cy="489654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15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36912"/>
            <a:ext cx="8964488" cy="1261884"/>
          </a:xfrm>
          <a:prstGeom prst="rect">
            <a:avLst/>
          </a:prstGeom>
        </p:spPr>
        <p:txBody>
          <a:bodyPr wrap="square">
            <a:spAutoFit/>
          </a:bodyPr>
          <a:lstStyle/>
          <a:p>
            <a:pPr algn="ctr"/>
            <a:r>
              <a:rPr lang="en-US" sz="4400" b="1" dirty="0" smtClean="0">
                <a:latin typeface="Arial Black" pitchFamily="34" charset="0"/>
              </a:rPr>
              <a:t>WILLIAM MORRIS</a:t>
            </a:r>
            <a:r>
              <a:rPr lang="hu-HU" sz="4400" b="1" dirty="0" smtClean="0">
                <a:latin typeface="Arial Black" pitchFamily="34" charset="0"/>
              </a:rPr>
              <a:t>  </a:t>
            </a:r>
          </a:p>
          <a:p>
            <a:pPr algn="ctr"/>
            <a:r>
              <a:rPr lang="en-US" sz="3200" dirty="0" smtClean="0">
                <a:latin typeface="Arial Black" pitchFamily="34" charset="0"/>
              </a:rPr>
              <a:t> </a:t>
            </a:r>
            <a:r>
              <a:rPr lang="en-US" sz="3200" b="1" dirty="0" smtClean="0">
                <a:latin typeface="Arial Black" pitchFamily="34" charset="0"/>
              </a:rPr>
              <a:t>1834. </a:t>
            </a:r>
            <a:r>
              <a:rPr lang="hu-HU" sz="3200" b="1" dirty="0" smtClean="0">
                <a:latin typeface="Arial Black" pitchFamily="34" charset="0"/>
              </a:rPr>
              <a:t>-</a:t>
            </a:r>
            <a:r>
              <a:rPr lang="en-US" sz="3200" b="1" dirty="0" smtClean="0">
                <a:latin typeface="Arial Black" pitchFamily="34" charset="0"/>
              </a:rPr>
              <a:t> 1896.</a:t>
            </a:r>
            <a:r>
              <a:rPr lang="en-US" sz="3200" dirty="0" smtClean="0">
                <a:latin typeface="Arial Black" pitchFamily="34" charset="0"/>
              </a:rPr>
              <a:t> </a:t>
            </a:r>
            <a:endParaRPr lang="hu-HU" sz="3200" dirty="0">
              <a:latin typeface="Arial Black" pitchFamily="34" charset="0"/>
            </a:endParaRPr>
          </a:p>
        </p:txBody>
      </p:sp>
      <p:sp>
        <p:nvSpPr>
          <p:cNvPr id="3" name="Téglalap 2"/>
          <p:cNvSpPr/>
          <p:nvPr/>
        </p:nvSpPr>
        <p:spPr>
          <a:xfrm>
            <a:off x="323528" y="4437112"/>
            <a:ext cx="8568952" cy="1846659"/>
          </a:xfrm>
          <a:prstGeom prst="rect">
            <a:avLst/>
          </a:prstGeom>
        </p:spPr>
        <p:txBody>
          <a:bodyPr wrap="square">
            <a:spAutoFit/>
          </a:bodyPr>
          <a:lstStyle/>
          <a:p>
            <a:endParaRPr lang="hu-HU" b="1" dirty="0" smtClean="0"/>
          </a:p>
          <a:p>
            <a:r>
              <a:rPr lang="hu-HU" sz="2400" b="1" dirty="0" smtClean="0"/>
              <a:t> </a:t>
            </a:r>
            <a:r>
              <a:rPr lang="en-US" sz="2400" dirty="0" smtClean="0"/>
              <a:t> (</a:t>
            </a:r>
            <a:r>
              <a:rPr lang="en-US" sz="2400" dirty="0" err="1" smtClean="0"/>
              <a:t>Walthamstow</a:t>
            </a:r>
            <a:r>
              <a:rPr lang="en-US" sz="2400" dirty="0" smtClean="0"/>
              <a:t>, 1834. </a:t>
            </a:r>
            <a:r>
              <a:rPr lang="en-US" sz="2400" dirty="0" err="1" smtClean="0"/>
              <a:t>március</a:t>
            </a:r>
            <a:r>
              <a:rPr lang="en-US" sz="2400" dirty="0" smtClean="0"/>
              <a:t> 24. – London, 1896. </a:t>
            </a:r>
            <a:r>
              <a:rPr lang="en-US" sz="2400" dirty="0" err="1" smtClean="0"/>
              <a:t>október</a:t>
            </a:r>
            <a:r>
              <a:rPr lang="en-US" sz="2400" dirty="0" smtClean="0"/>
              <a:t> 3.)</a:t>
            </a:r>
            <a:endParaRPr lang="hu-HU" sz="2400" dirty="0" smtClean="0"/>
          </a:p>
          <a:p>
            <a:r>
              <a:rPr lang="hu-HU" sz="2400" dirty="0" smtClean="0"/>
              <a:t>angol festőművész, iparművész, író, költő, szocialista aktivista. Neve szorosan kapcsolódik a </a:t>
            </a:r>
            <a:r>
              <a:rPr lang="hu-HU" sz="2400" b="1" dirty="0" err="1" smtClean="0"/>
              <a:t>preraffaelita</a:t>
            </a:r>
            <a:r>
              <a:rPr lang="hu-HU" sz="2400" b="1" dirty="0" smtClean="0"/>
              <a:t> testvériséghez </a:t>
            </a:r>
            <a:r>
              <a:rPr lang="hu-HU" sz="2400" dirty="0" smtClean="0"/>
              <a:t>és az angol </a:t>
            </a:r>
            <a:r>
              <a:rPr lang="hu-HU" sz="2400" b="1" dirty="0" err="1" smtClean="0"/>
              <a:t>Arts</a:t>
            </a:r>
            <a:r>
              <a:rPr lang="hu-HU" sz="2400" b="1" dirty="0" smtClean="0"/>
              <a:t> and </a:t>
            </a:r>
            <a:r>
              <a:rPr lang="hu-HU" sz="2400" b="1" dirty="0" err="1" smtClean="0"/>
              <a:t>Crafts</a:t>
            </a:r>
            <a:r>
              <a:rPr lang="hu-HU" sz="2400" b="1" dirty="0" smtClean="0"/>
              <a:t> (Művészetek és Kézművesség) </a:t>
            </a:r>
            <a:r>
              <a:rPr lang="hu-HU" sz="2400" dirty="0" smtClean="0"/>
              <a:t>mozgalomhoz.</a:t>
            </a:r>
            <a:endParaRPr lang="hu-HU" sz="2400" dirty="0"/>
          </a:p>
        </p:txBody>
      </p:sp>
      <p:sp>
        <p:nvSpPr>
          <p:cNvPr id="6" name="Téglalap 5"/>
          <p:cNvSpPr/>
          <p:nvPr/>
        </p:nvSpPr>
        <p:spPr>
          <a:xfrm>
            <a:off x="179512" y="764704"/>
            <a:ext cx="6696744" cy="646331"/>
          </a:xfrm>
          <a:prstGeom prst="rect">
            <a:avLst/>
          </a:prstGeom>
        </p:spPr>
        <p:txBody>
          <a:bodyPr wrap="square">
            <a:spAutoFit/>
          </a:bodyPr>
          <a:lstStyle/>
          <a:p>
            <a:r>
              <a:rPr lang="hu-HU" i="1" dirty="0" smtClean="0"/>
              <a:t>"Semmi olyat ne tartsunk az otthonunkban, amiről nem hisszük, hogy használható, vagy igazán szép."</a:t>
            </a:r>
            <a:endParaRPr lang="hu-HU" dirty="0"/>
          </a:p>
        </p:txBody>
      </p:sp>
      <p:pic>
        <p:nvPicPr>
          <p:cNvPr id="7" name="Picture 2" descr="https://upload.wikimedia.org/wikipedia/commons/thumb/8/8a/William_Morris_age_53.jpg/250px-William_Morris_age_53.jpg"/>
          <p:cNvPicPr>
            <a:picLocks noChangeAspect="1" noChangeArrowheads="1"/>
          </p:cNvPicPr>
          <p:nvPr/>
        </p:nvPicPr>
        <p:blipFill>
          <a:blip r:embed="rId2" cstate="email">
            <a:lum bright="10000" contrast="20000"/>
          </a:blip>
          <a:srcRect/>
          <a:stretch>
            <a:fillRect/>
          </a:stretch>
        </p:blipFill>
        <p:spPr bwMode="auto">
          <a:xfrm>
            <a:off x="7092280" y="0"/>
            <a:ext cx="2051720" cy="2585168"/>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76672"/>
            <a:ext cx="8640960" cy="5632311"/>
          </a:xfrm>
          <a:prstGeom prst="rect">
            <a:avLst/>
          </a:prstGeom>
        </p:spPr>
        <p:txBody>
          <a:bodyPr wrap="square">
            <a:spAutoFit/>
          </a:bodyPr>
          <a:lstStyle/>
          <a:p>
            <a:r>
              <a:rPr lang="hu-HU" sz="2400" b="1" dirty="0" smtClean="0"/>
              <a:t>William Morris </a:t>
            </a:r>
            <a:r>
              <a:rPr lang="hu-HU" sz="2400" dirty="0" smtClean="0"/>
              <a:t>jómódú család gyermeke, de felnőtté válásától gazdaságilag saját lábán állt. A gyermekkora óta fennálló természetszeretetét és a középkori környezet iránti vonzalmát későbbi baráti kapcsolatai is fokozták.</a:t>
            </a:r>
          </a:p>
          <a:p>
            <a:r>
              <a:rPr lang="hu-HU" sz="2400" dirty="0" smtClean="0"/>
              <a:t> Az Oxfordi Egyetemen életre szóló barátságot kötött Edward </a:t>
            </a:r>
            <a:r>
              <a:rPr lang="hu-HU" sz="2400" dirty="0" err="1" smtClean="0"/>
              <a:t>Burne-Jones</a:t>
            </a:r>
            <a:r>
              <a:rPr lang="hu-HU" sz="2400" dirty="0" smtClean="0"/>
              <a:t>, teológia szakos hallgatótársával. Elhatározták, hogy építészeti tanulmányaikra koncentrálnak, s Londonba költöztek </a:t>
            </a:r>
          </a:p>
          <a:p>
            <a:r>
              <a:rPr lang="hu-HU" sz="2400" dirty="0" smtClean="0"/>
              <a:t>1856-ban találkozott a </a:t>
            </a:r>
            <a:r>
              <a:rPr lang="hu-HU" sz="2400" b="1" dirty="0" err="1" smtClean="0"/>
              <a:t>preraffaelita</a:t>
            </a:r>
            <a:r>
              <a:rPr lang="hu-HU" sz="2400" b="1" dirty="0" smtClean="0"/>
              <a:t> </a:t>
            </a:r>
            <a:r>
              <a:rPr lang="hu-HU" sz="2400" b="1" dirty="0" err="1" smtClean="0"/>
              <a:t>Rosettivel</a:t>
            </a:r>
            <a:r>
              <a:rPr lang="hu-HU" sz="2400" dirty="0" smtClean="0"/>
              <a:t>, akire az ifjak írásai nagy hatást gyakoroltak.  </a:t>
            </a:r>
          </a:p>
          <a:p>
            <a:r>
              <a:rPr lang="hu-HU" sz="2400" dirty="0" smtClean="0"/>
              <a:t>A következő években azt kutatták, miképpen hidalhatók át a művészeti ágak és az alkalmazott művészetek közti szakadékok. </a:t>
            </a:r>
          </a:p>
          <a:p>
            <a:endParaRPr lang="hu-HU" sz="2400" dirty="0" smtClean="0"/>
          </a:p>
          <a:p>
            <a:r>
              <a:rPr lang="hu-HU" sz="2400" dirty="0" smtClean="0"/>
              <a:t> Bár a továbbiakban is foglalkozott költészettel, tevékenysége – vállalkozásai – egyértelműen az alkalmazott művészetek felé fejlődtek.</a:t>
            </a:r>
            <a:endParaRPr lang="hu-HU" sz="24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720840"/>
            <a:ext cx="8892480" cy="3416320"/>
          </a:xfrm>
          <a:prstGeom prst="rect">
            <a:avLst/>
          </a:prstGeom>
        </p:spPr>
        <p:txBody>
          <a:bodyPr wrap="square">
            <a:spAutoFit/>
          </a:bodyPr>
          <a:lstStyle/>
          <a:p>
            <a:r>
              <a:rPr lang="hu-HU" sz="2400" b="1" u="sng" dirty="0" smtClean="0"/>
              <a:t>William Morris</a:t>
            </a:r>
            <a:r>
              <a:rPr lang="hu-HU" sz="2400" dirty="0" smtClean="0"/>
              <a:t>: azon kevés művész egyike, akik nevét rögtön azonosítják egy az egész világon mindenki által ismert stílussal, </a:t>
            </a:r>
            <a:r>
              <a:rPr lang="hu-HU" sz="2400" b="1" dirty="0" err="1" smtClean="0"/>
              <a:t>Arts</a:t>
            </a:r>
            <a:r>
              <a:rPr lang="hu-HU" sz="2400" b="1" dirty="0" smtClean="0"/>
              <a:t> and </a:t>
            </a:r>
            <a:r>
              <a:rPr lang="hu-HU" sz="2400" b="1" dirty="0" err="1" smtClean="0"/>
              <a:t>Crafts</a:t>
            </a:r>
            <a:r>
              <a:rPr lang="hu-HU" sz="2400" dirty="0" smtClean="0"/>
              <a:t>, </a:t>
            </a:r>
            <a:r>
              <a:rPr lang="hu-HU" sz="2400" b="1" dirty="0" smtClean="0"/>
              <a:t>(Művészet és kézművesség.)</a:t>
            </a:r>
          </a:p>
          <a:p>
            <a:r>
              <a:rPr lang="hu-HU" sz="2400" dirty="0" smtClean="0"/>
              <a:t>Különleges ember volt, aki nem csak </a:t>
            </a:r>
            <a:r>
              <a:rPr lang="hu-HU" sz="2400" dirty="0" err="1" smtClean="0"/>
              <a:t>teoretizált</a:t>
            </a:r>
            <a:r>
              <a:rPr lang="hu-HU" sz="2400" dirty="0" smtClean="0"/>
              <a:t> hanem meg is valósította elgondolásait.  </a:t>
            </a:r>
          </a:p>
          <a:p>
            <a:r>
              <a:rPr lang="hu-HU" sz="2400" dirty="0" smtClean="0"/>
              <a:t>E folyamat során a minták mestere lett mind az ólomüvegezés mind a csempefestés, a tapéták, a szövés, a kárpitkészítés, a finomnyomás, vagy a könyvkötés területén is.  </a:t>
            </a:r>
          </a:p>
          <a:p>
            <a:r>
              <a:rPr lang="hu-HU" sz="2400" dirty="0" smtClean="0"/>
              <a:t>Újraélesztette a növényi festés hagyományát.</a:t>
            </a:r>
            <a:endParaRPr lang="hu-HU" sz="2400"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764704"/>
            <a:ext cx="3491880" cy="1943289"/>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p>
          <a:p>
            <a:pPr algn="ctr">
              <a:lnSpc>
                <a:spcPts val="2400"/>
              </a:lnSpc>
            </a:pPr>
            <a:r>
              <a:rPr lang="hu-HU" sz="2400" b="1" dirty="0" smtClean="0"/>
              <a:t>A szép Izolda (</a:t>
            </a:r>
            <a:r>
              <a:rPr lang="en-US" sz="2400" b="1" dirty="0" err="1" smtClean="0"/>
              <a:t>Iseult</a:t>
            </a:r>
            <a:r>
              <a:rPr lang="hu-HU" sz="2400" b="1" dirty="0" smtClean="0"/>
              <a:t>) </a:t>
            </a:r>
          </a:p>
          <a:p>
            <a:pPr algn="ctr">
              <a:lnSpc>
                <a:spcPts val="2400"/>
              </a:lnSpc>
            </a:pPr>
            <a:r>
              <a:rPr lang="en-US" sz="2400" dirty="0" smtClean="0"/>
              <a:t>1858</a:t>
            </a:r>
            <a:r>
              <a:rPr lang="hu-HU" sz="2400" dirty="0" smtClean="0"/>
              <a:t> </a:t>
            </a:r>
          </a:p>
          <a:p>
            <a:pPr algn="ctr">
              <a:lnSpc>
                <a:spcPts val="2400"/>
              </a:lnSpc>
            </a:pPr>
            <a:r>
              <a:rPr lang="hu-HU" sz="2400" dirty="0" smtClean="0"/>
              <a:t> o</a:t>
            </a:r>
            <a:r>
              <a:rPr lang="en-US" sz="2400" dirty="0" smtClean="0"/>
              <a:t>la</a:t>
            </a:r>
            <a:r>
              <a:rPr lang="hu-HU" sz="2400" dirty="0" smtClean="0"/>
              <a:t>j</a:t>
            </a:r>
            <a:r>
              <a:rPr lang="en-US" sz="2400" dirty="0" smtClean="0"/>
              <a:t>, v</a:t>
            </a:r>
            <a:r>
              <a:rPr lang="hu-HU" sz="2400" dirty="0" err="1" smtClean="0"/>
              <a:t>ászo</a:t>
            </a:r>
            <a:r>
              <a:rPr lang="en-US" sz="2400" dirty="0" smtClean="0"/>
              <a:t>n</a:t>
            </a:r>
            <a:endParaRPr lang="hu-HU" sz="2400" dirty="0" smtClean="0"/>
          </a:p>
          <a:p>
            <a:pPr algn="ctr">
              <a:lnSpc>
                <a:spcPts val="2400"/>
              </a:lnSpc>
            </a:pPr>
            <a:r>
              <a:rPr lang="en-US" sz="2400" dirty="0" smtClean="0"/>
              <a:t>72 x 50 cm</a:t>
            </a:r>
            <a:r>
              <a:rPr lang="hu-HU" sz="2400" dirty="0" smtClean="0"/>
              <a:t> </a:t>
            </a:r>
          </a:p>
          <a:p>
            <a:pPr algn="ctr">
              <a:lnSpc>
                <a:spcPts val="2400"/>
              </a:lnSpc>
            </a:pPr>
            <a:r>
              <a:rPr lang="en-US" sz="2400" dirty="0" smtClean="0"/>
              <a:t>Tate Britain, London</a:t>
            </a:r>
            <a:r>
              <a:rPr lang="hu-HU" sz="2400" dirty="0" smtClean="0"/>
              <a:t>  </a:t>
            </a:r>
          </a:p>
        </p:txBody>
      </p:sp>
      <p:pic>
        <p:nvPicPr>
          <p:cNvPr id="214018" name="Picture 2" descr="https://www.wga.hu/art/m/morris/belleise.jpg"/>
          <p:cNvPicPr>
            <a:picLocks noChangeAspect="1" noChangeArrowheads="1"/>
          </p:cNvPicPr>
          <p:nvPr/>
        </p:nvPicPr>
        <p:blipFill>
          <a:blip r:embed="rId2" cstate="email"/>
          <a:srcRect/>
          <a:stretch>
            <a:fillRect/>
          </a:stretch>
        </p:blipFill>
        <p:spPr bwMode="auto">
          <a:xfrm>
            <a:off x="3563889" y="-1"/>
            <a:ext cx="4864282" cy="6858001"/>
          </a:xfrm>
          <a:prstGeom prst="rect">
            <a:avLst/>
          </a:prstGeo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binet painted by William Morris 1861-1862. Morris, Marshall, Faulkner and Co. produced a number of items of painted furniture in their early years of collaboration, especially for the international exhibition of 1862. The cabinet shows the legends of St George. The cabinet has painted and gilded m..."/>
          <p:cNvPicPr>
            <a:picLocks noChangeAspect="1" noChangeArrowheads="1"/>
          </p:cNvPicPr>
          <p:nvPr/>
        </p:nvPicPr>
        <p:blipFill>
          <a:blip r:embed="rId2" cstate="email">
            <a:lum bright="20000"/>
          </a:blip>
          <a:srcRect/>
          <a:stretch>
            <a:fillRect/>
          </a:stretch>
        </p:blipFill>
        <p:spPr bwMode="auto">
          <a:xfrm>
            <a:off x="339394" y="1310892"/>
            <a:ext cx="8409070" cy="5278034"/>
          </a:xfrm>
          <a:prstGeom prst="rect">
            <a:avLst/>
          </a:prstGeom>
          <a:noFill/>
        </p:spPr>
      </p:pic>
      <p:sp>
        <p:nvSpPr>
          <p:cNvPr id="3" name="Téglalap 2"/>
          <p:cNvSpPr/>
          <p:nvPr/>
        </p:nvSpPr>
        <p:spPr>
          <a:xfrm>
            <a:off x="0" y="188640"/>
            <a:ext cx="9144000" cy="1019959"/>
          </a:xfrm>
          <a:prstGeom prst="rect">
            <a:avLst/>
          </a:prstGeom>
        </p:spPr>
        <p:txBody>
          <a:bodyPr wrap="square">
            <a:spAutoFit/>
          </a:bodyPr>
          <a:lstStyle/>
          <a:p>
            <a:pPr algn="ctr">
              <a:lnSpc>
                <a:spcPts val="2400"/>
              </a:lnSpc>
            </a:pPr>
            <a:r>
              <a:rPr lang="en-US" sz="2400" b="1" u="sng" dirty="0" smtClean="0"/>
              <a:t>William Morris</a:t>
            </a:r>
            <a:r>
              <a:rPr lang="hu-HU" sz="2400" b="1" dirty="0" smtClean="0"/>
              <a:t>: Szent György kabinet</a:t>
            </a:r>
            <a:r>
              <a:rPr lang="hu-HU" sz="2400" dirty="0" smtClean="0"/>
              <a:t>, 1861-62, Festett és aranyozott mahagóni, fenyő és tölgy, réz tartókkal, 111 x 178 x 43 cm </a:t>
            </a:r>
          </a:p>
          <a:p>
            <a:pPr algn="ctr">
              <a:lnSpc>
                <a:spcPts val="2400"/>
              </a:lnSpc>
            </a:pPr>
            <a:r>
              <a:rPr lang="en-US" sz="2400" dirty="0" smtClean="0"/>
              <a:t> Victoria and Albert Museum</a:t>
            </a:r>
            <a:r>
              <a:rPr lang="hu-HU" sz="2400" dirty="0" smtClean="0"/>
              <a:t>, London</a:t>
            </a:r>
            <a:r>
              <a:rPr lang="en-US" sz="2400" dirty="0" smtClean="0"/>
              <a:t> </a:t>
            </a:r>
            <a:endParaRPr lang="hu-HU" sz="24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Images_2006AM2760_preview"/>
          <p:cNvPicPr>
            <a:picLocks noChangeAspect="1" noChangeArrowheads="1"/>
          </p:cNvPicPr>
          <p:nvPr/>
        </p:nvPicPr>
        <p:blipFill>
          <a:blip r:embed="rId2" cstate="email"/>
          <a:srcRect/>
          <a:stretch>
            <a:fillRect/>
          </a:stretch>
        </p:blipFill>
        <p:spPr bwMode="auto">
          <a:xfrm>
            <a:off x="4067944" y="380999"/>
            <a:ext cx="4714875" cy="6096001"/>
          </a:xfrm>
          <a:prstGeom prst="rect">
            <a:avLst/>
          </a:prstGeom>
          <a:noFill/>
        </p:spPr>
      </p:pic>
      <p:sp>
        <p:nvSpPr>
          <p:cNvPr id="7" name="Téglalap 6"/>
          <p:cNvSpPr/>
          <p:nvPr/>
        </p:nvSpPr>
        <p:spPr>
          <a:xfrm>
            <a:off x="0" y="332656"/>
            <a:ext cx="3995936" cy="4093428"/>
          </a:xfrm>
          <a:prstGeom prst="rect">
            <a:avLst/>
          </a:prstGeom>
        </p:spPr>
        <p:txBody>
          <a:bodyPr wrap="square">
            <a:spAutoFit/>
          </a:bodyPr>
          <a:lstStyle/>
          <a:p>
            <a:pPr algn="ctr">
              <a:lnSpc>
                <a:spcPts val="2400"/>
              </a:lnSpc>
            </a:pPr>
            <a:r>
              <a:rPr lang="hu-HU" sz="2400" b="1" dirty="0" smtClean="0"/>
              <a:t>Philip </a:t>
            </a:r>
            <a:r>
              <a:rPr lang="hu-HU" sz="2400" b="1" dirty="0" err="1" smtClean="0"/>
              <a:t>Webb</a:t>
            </a:r>
            <a:r>
              <a:rPr lang="hu-HU" sz="2400" b="1" dirty="0" smtClean="0"/>
              <a:t> tervezte</a:t>
            </a:r>
          </a:p>
          <a:p>
            <a:pPr algn="ctr">
              <a:lnSpc>
                <a:spcPts val="2400"/>
              </a:lnSpc>
            </a:pPr>
            <a:r>
              <a:rPr lang="en-US" sz="2400" b="1" u="sng" dirty="0" smtClean="0"/>
              <a:t>William Morris</a:t>
            </a:r>
            <a:r>
              <a:rPr lang="hu-HU" sz="2400" b="1" u="sng" dirty="0" smtClean="0"/>
              <a:t>  festette</a:t>
            </a:r>
          </a:p>
          <a:p>
            <a:pPr algn="ctr">
              <a:lnSpc>
                <a:spcPts val="2400"/>
              </a:lnSpc>
            </a:pPr>
            <a:r>
              <a:rPr lang="hu-HU" sz="2400" b="1" dirty="0" smtClean="0"/>
              <a:t> Szent György kabinet</a:t>
            </a:r>
            <a:r>
              <a:rPr lang="hu-HU" sz="2400" dirty="0" smtClean="0"/>
              <a:t> </a:t>
            </a:r>
          </a:p>
          <a:p>
            <a:pPr algn="ctr">
              <a:lnSpc>
                <a:spcPts val="2400"/>
              </a:lnSpc>
            </a:pPr>
            <a:r>
              <a:rPr lang="hu-HU" sz="2400" dirty="0" smtClean="0"/>
              <a:t>(részlet)</a:t>
            </a:r>
          </a:p>
          <a:p>
            <a:pPr algn="ctr">
              <a:lnSpc>
                <a:spcPts val="2400"/>
              </a:lnSpc>
            </a:pPr>
            <a:r>
              <a:rPr lang="hu-HU" sz="2400" dirty="0" smtClean="0"/>
              <a:t>1861-62 </a:t>
            </a:r>
          </a:p>
          <a:p>
            <a:pPr algn="ctr">
              <a:lnSpc>
                <a:spcPts val="2400"/>
              </a:lnSpc>
            </a:pPr>
            <a:r>
              <a:rPr lang="hu-HU" sz="2400" dirty="0" smtClean="0"/>
              <a:t> Festett és aranyozott mahagóni, fenyő és tölgy, </a:t>
            </a:r>
          </a:p>
          <a:p>
            <a:pPr algn="ctr">
              <a:lnSpc>
                <a:spcPts val="2400"/>
              </a:lnSpc>
            </a:pPr>
            <a:r>
              <a:rPr lang="hu-HU" sz="2400" dirty="0" smtClean="0"/>
              <a:t>réz tartókkal 	</a:t>
            </a:r>
          </a:p>
          <a:p>
            <a:pPr algn="ctr">
              <a:lnSpc>
                <a:spcPts val="2400"/>
              </a:lnSpc>
            </a:pPr>
            <a:r>
              <a:rPr lang="hu-HU" sz="2400" dirty="0" smtClean="0"/>
              <a:t>Morris, Marshall, </a:t>
            </a:r>
          </a:p>
          <a:p>
            <a:pPr algn="ctr">
              <a:lnSpc>
                <a:spcPts val="2400"/>
              </a:lnSpc>
            </a:pPr>
            <a:r>
              <a:rPr lang="hu-HU" sz="2400" dirty="0" smtClean="0"/>
              <a:t>Faulkner &amp; Co.</a:t>
            </a:r>
          </a:p>
          <a:p>
            <a:pPr algn="ctr">
              <a:lnSpc>
                <a:spcPts val="2400"/>
              </a:lnSpc>
            </a:pPr>
            <a:r>
              <a:rPr lang="hu-HU" sz="2400" dirty="0" smtClean="0"/>
              <a:t>111 x 178 x 43 cm </a:t>
            </a:r>
          </a:p>
          <a:p>
            <a:pPr algn="ctr">
              <a:lnSpc>
                <a:spcPts val="2400"/>
              </a:lnSpc>
            </a:pPr>
            <a:r>
              <a:rPr lang="en-US" sz="2400" dirty="0" smtClean="0"/>
              <a:t> Victoria and Albert</a:t>
            </a:r>
            <a:endParaRPr lang="hu-HU" sz="2400" dirty="0" smtClean="0"/>
          </a:p>
          <a:p>
            <a:pPr algn="ctr">
              <a:lnSpc>
                <a:spcPts val="2400"/>
              </a:lnSpc>
            </a:pPr>
            <a:r>
              <a:rPr lang="en-US" sz="2400" dirty="0" smtClean="0"/>
              <a:t> Museum</a:t>
            </a:r>
            <a:r>
              <a:rPr lang="hu-HU" sz="2400" dirty="0" smtClean="0"/>
              <a:t>, London</a:t>
            </a:r>
            <a:r>
              <a:rPr lang="en-US" sz="2400" dirty="0" smtClean="0"/>
              <a:t> </a:t>
            </a:r>
            <a:endParaRPr lang="hu-HU" sz="240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764704"/>
            <a:ext cx="3995936" cy="2251065"/>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p>
          <a:p>
            <a:pPr algn="ctr">
              <a:lnSpc>
                <a:spcPts val="2400"/>
              </a:lnSpc>
            </a:pPr>
            <a:r>
              <a:rPr lang="hu-HU" sz="2400" b="1" dirty="0" smtClean="0"/>
              <a:t>Nap: Napot tartó angyal</a:t>
            </a:r>
          </a:p>
          <a:p>
            <a:pPr algn="ctr">
              <a:lnSpc>
                <a:spcPts val="2400"/>
              </a:lnSpc>
            </a:pPr>
            <a:r>
              <a:rPr lang="hu-HU" sz="2400" dirty="0" smtClean="0"/>
              <a:t>1860-66 </a:t>
            </a:r>
          </a:p>
          <a:p>
            <a:pPr algn="ctr">
              <a:lnSpc>
                <a:spcPts val="2400"/>
              </a:lnSpc>
            </a:pPr>
            <a:r>
              <a:rPr lang="hu-HU" sz="2400" dirty="0" smtClean="0"/>
              <a:t>Akvarell és ceruza papírra </a:t>
            </a:r>
          </a:p>
          <a:p>
            <a:pPr algn="ctr">
              <a:lnSpc>
                <a:spcPts val="2400"/>
              </a:lnSpc>
            </a:pPr>
            <a:r>
              <a:rPr lang="hu-HU" sz="2400" dirty="0" smtClean="0"/>
              <a:t> 356 x 203 mm</a:t>
            </a:r>
          </a:p>
          <a:p>
            <a:pPr algn="ctr">
              <a:lnSpc>
                <a:spcPts val="2400"/>
              </a:lnSpc>
            </a:pPr>
            <a:r>
              <a:rPr lang="hu-HU" sz="2400" dirty="0" smtClean="0"/>
              <a:t> </a:t>
            </a:r>
            <a:r>
              <a:rPr lang="en-US" sz="2400" dirty="0" smtClean="0"/>
              <a:t>Museum of Fine Arts</a:t>
            </a:r>
            <a:endParaRPr lang="hu-HU" sz="2400" dirty="0" smtClean="0"/>
          </a:p>
          <a:p>
            <a:pPr algn="ctr">
              <a:lnSpc>
                <a:spcPts val="2400"/>
              </a:lnSpc>
            </a:pPr>
            <a:r>
              <a:rPr lang="en-US" sz="2400" dirty="0" smtClean="0"/>
              <a:t> Houston</a:t>
            </a:r>
            <a:endParaRPr lang="hu-HU" sz="2400" dirty="0" smtClean="0"/>
          </a:p>
        </p:txBody>
      </p:sp>
      <p:pic>
        <p:nvPicPr>
          <p:cNvPr id="215042" name="Picture 2" descr="https://www.wga.hu/art/m/morris/dayangel.jpg"/>
          <p:cNvPicPr>
            <a:picLocks noChangeAspect="1" noChangeArrowheads="1"/>
          </p:cNvPicPr>
          <p:nvPr/>
        </p:nvPicPr>
        <p:blipFill>
          <a:blip r:embed="rId2" cstate="email">
            <a:lum contrast="10000"/>
          </a:blip>
          <a:srcRect/>
          <a:stretch>
            <a:fillRect/>
          </a:stretch>
        </p:blipFill>
        <p:spPr bwMode="auto">
          <a:xfrm>
            <a:off x="3899620" y="0"/>
            <a:ext cx="3501614" cy="6858000"/>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692696"/>
            <a:ext cx="3779911" cy="3231654"/>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p>
          <a:p>
            <a:pPr algn="ctr">
              <a:lnSpc>
                <a:spcPts val="2400"/>
              </a:lnSpc>
            </a:pPr>
            <a:r>
              <a:rPr lang="hu-HU" sz="2400" b="1" dirty="0" smtClean="0"/>
              <a:t>Éjszaka: Angyal fogyó</a:t>
            </a:r>
          </a:p>
          <a:p>
            <a:pPr algn="ctr">
              <a:lnSpc>
                <a:spcPts val="2400"/>
              </a:lnSpc>
            </a:pPr>
            <a:r>
              <a:rPr lang="hu-HU" sz="2400" b="1" dirty="0" smtClean="0"/>
              <a:t> holdat tart </a:t>
            </a:r>
          </a:p>
          <a:p>
            <a:pPr algn="ctr">
              <a:lnSpc>
                <a:spcPts val="2400"/>
              </a:lnSpc>
            </a:pPr>
            <a:r>
              <a:rPr lang="hu-HU" sz="2400" b="1" dirty="0" smtClean="0"/>
              <a:t> </a:t>
            </a:r>
            <a:r>
              <a:rPr lang="hu-HU" sz="2400" dirty="0" smtClean="0"/>
              <a:t>c. 1862–1864</a:t>
            </a:r>
          </a:p>
          <a:p>
            <a:pPr algn="ctr">
              <a:lnSpc>
                <a:spcPts val="2400"/>
              </a:lnSpc>
            </a:pPr>
            <a:r>
              <a:rPr lang="hu-HU" sz="2400" dirty="0" smtClean="0"/>
              <a:t> a</a:t>
            </a:r>
            <a:r>
              <a:rPr lang="sv-SE" sz="2400" dirty="0" smtClean="0"/>
              <a:t>kvarell, tinta, grafit és kollázs öntött papíron</a:t>
            </a:r>
            <a:r>
              <a:rPr lang="hu-HU" sz="2400" dirty="0" smtClean="0"/>
              <a:t> </a:t>
            </a:r>
          </a:p>
          <a:p>
            <a:pPr algn="ctr">
              <a:lnSpc>
                <a:spcPts val="2400"/>
              </a:lnSpc>
            </a:pPr>
            <a:r>
              <a:rPr lang="hu-HU" sz="2400" dirty="0" smtClean="0"/>
              <a:t>34 × 8,6 cm </a:t>
            </a:r>
            <a:r>
              <a:rPr lang="hu-HU" sz="2400" b="1" dirty="0" smtClean="0"/>
              <a:t> (?)</a:t>
            </a:r>
          </a:p>
          <a:p>
            <a:pPr algn="ctr">
              <a:lnSpc>
                <a:spcPts val="2400"/>
              </a:lnSpc>
            </a:pPr>
            <a:r>
              <a:rPr lang="en-US" sz="2400" dirty="0" smtClean="0"/>
              <a:t>Museum of Fine Arts</a:t>
            </a:r>
            <a:endParaRPr lang="hu-HU" sz="2400" dirty="0" smtClean="0"/>
          </a:p>
          <a:p>
            <a:pPr algn="ctr">
              <a:lnSpc>
                <a:spcPts val="2400"/>
              </a:lnSpc>
            </a:pPr>
            <a:r>
              <a:rPr lang="en-US" sz="2400" dirty="0" smtClean="0"/>
              <a:t> Houston</a:t>
            </a:r>
            <a:endParaRPr lang="hu-HU" sz="2400" dirty="0" smtClean="0"/>
          </a:p>
          <a:p>
            <a:endParaRPr lang="hu-HU" sz="2400" b="1" dirty="0" smtClean="0"/>
          </a:p>
        </p:txBody>
      </p:sp>
      <p:pic>
        <p:nvPicPr>
          <p:cNvPr id="167938" name="Picture 2" descr="https://upload.wikimedia.org/wikipedia/commons/thumb/e/ed/William_Morris_-_Night_Angel_Holding_a_Waning_Moon_-_Google_Art_Project.jpg/375px-William_Morris_-_Night_Angel_Holding_a_Waning_Moon_-_Google_Art_Project.jpg?uselang=fr"/>
          <p:cNvPicPr>
            <a:picLocks noChangeAspect="1" noChangeArrowheads="1"/>
          </p:cNvPicPr>
          <p:nvPr/>
        </p:nvPicPr>
        <p:blipFill>
          <a:blip r:embed="rId2" cstate="email"/>
          <a:srcRect/>
          <a:stretch>
            <a:fillRect/>
          </a:stretch>
        </p:blipFill>
        <p:spPr bwMode="auto">
          <a:xfrm>
            <a:off x="3779912" y="0"/>
            <a:ext cx="3348633" cy="6858000"/>
          </a:xfrm>
          <a:prstGeom prst="rect">
            <a:avLst/>
          </a:prstGeom>
          <a:noFill/>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836712"/>
            <a:ext cx="3491879" cy="2246769"/>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endParaRPr lang="hu-HU" sz="2400" b="1" dirty="0" smtClean="0"/>
          </a:p>
          <a:p>
            <a:pPr algn="ctr">
              <a:lnSpc>
                <a:spcPts val="2400"/>
              </a:lnSpc>
            </a:pPr>
            <a:r>
              <a:rPr lang="en-US" sz="2400" b="1" dirty="0" smtClean="0"/>
              <a:t>N</a:t>
            </a:r>
            <a:r>
              <a:rPr lang="hu-HU" sz="2400" b="1" dirty="0" smtClean="0"/>
              <a:t>é</a:t>
            </a:r>
            <a:r>
              <a:rPr lang="en-US" sz="2400" b="1" dirty="0" smtClean="0"/>
              <a:t>g</a:t>
            </a:r>
            <a:r>
              <a:rPr lang="hu-HU" sz="2400" b="1" dirty="0" smtClean="0"/>
              <a:t>y</a:t>
            </a:r>
            <a:r>
              <a:rPr lang="en-US" sz="2400" b="1" dirty="0" smtClean="0"/>
              <a:t> </a:t>
            </a:r>
            <a:r>
              <a:rPr lang="hu-HU" sz="2400" b="1" dirty="0" smtClean="0"/>
              <a:t> evangélista</a:t>
            </a:r>
          </a:p>
          <a:p>
            <a:pPr algn="ctr">
              <a:lnSpc>
                <a:spcPts val="2400"/>
              </a:lnSpc>
            </a:pPr>
            <a:r>
              <a:rPr lang="hu-HU" sz="2400" dirty="0" smtClean="0"/>
              <a:t> (nyugati ablak)</a:t>
            </a:r>
          </a:p>
          <a:p>
            <a:pPr algn="ctr">
              <a:lnSpc>
                <a:spcPts val="2400"/>
              </a:lnSpc>
            </a:pPr>
            <a:r>
              <a:rPr lang="hu-HU" sz="2400" dirty="0" smtClean="0"/>
              <a:t>Ólomüveg </a:t>
            </a:r>
          </a:p>
          <a:p>
            <a:pPr algn="ctr">
              <a:lnSpc>
                <a:spcPts val="2400"/>
              </a:lnSpc>
            </a:pPr>
            <a:r>
              <a:rPr lang="en-US" sz="2400" dirty="0" smtClean="0"/>
              <a:t>c. 1876</a:t>
            </a:r>
            <a:br>
              <a:rPr lang="en-US" sz="2400" dirty="0" smtClean="0"/>
            </a:br>
            <a:r>
              <a:rPr lang="en-US" sz="2400" dirty="0" smtClean="0"/>
              <a:t>Church of All Hallows</a:t>
            </a:r>
            <a:r>
              <a:rPr lang="hu-HU" sz="2400" dirty="0" smtClean="0"/>
              <a:t> </a:t>
            </a:r>
            <a:r>
              <a:rPr lang="en-US" sz="2400" dirty="0" smtClean="0"/>
              <a:t> </a:t>
            </a:r>
            <a:r>
              <a:rPr lang="en-US" sz="2400" dirty="0" err="1" smtClean="0"/>
              <a:t>Allerton</a:t>
            </a:r>
            <a:r>
              <a:rPr lang="en-US" sz="2400" dirty="0" smtClean="0"/>
              <a:t>, Liverpool</a:t>
            </a:r>
            <a:r>
              <a:rPr lang="hu-HU" sz="2400" b="1" dirty="0" smtClean="0"/>
              <a:t>  </a:t>
            </a:r>
          </a:p>
        </p:txBody>
      </p:sp>
      <p:pic>
        <p:nvPicPr>
          <p:cNvPr id="217090" name="Picture 2" descr="https://www.wga.hu/art/m/morris/window2.jpg"/>
          <p:cNvPicPr>
            <a:picLocks noChangeAspect="1" noChangeArrowheads="1"/>
          </p:cNvPicPr>
          <p:nvPr/>
        </p:nvPicPr>
        <p:blipFill>
          <a:blip r:embed="rId2" cstate="email"/>
          <a:srcRect/>
          <a:stretch>
            <a:fillRect/>
          </a:stretch>
        </p:blipFill>
        <p:spPr bwMode="auto">
          <a:xfrm>
            <a:off x="3347864" y="4896"/>
            <a:ext cx="4968500" cy="6853104"/>
          </a:xfrm>
          <a:prstGeom prst="rect">
            <a:avLst/>
          </a:prstGeom>
          <a:no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836712"/>
            <a:ext cx="3707903" cy="2251065"/>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p>
          <a:p>
            <a:pPr algn="ctr">
              <a:lnSpc>
                <a:spcPts val="2400"/>
              </a:lnSpc>
            </a:pPr>
            <a:r>
              <a:rPr lang="hu-HU" sz="2400" b="1" dirty="0" smtClean="0"/>
              <a:t>Páva és Sárkány </a:t>
            </a:r>
          </a:p>
          <a:p>
            <a:pPr algn="ctr">
              <a:lnSpc>
                <a:spcPts val="2400"/>
              </a:lnSpc>
            </a:pPr>
            <a:r>
              <a:rPr lang="hu-HU" sz="2400" dirty="0" smtClean="0"/>
              <a:t>1878 </a:t>
            </a:r>
          </a:p>
          <a:p>
            <a:pPr algn="ctr">
              <a:lnSpc>
                <a:spcPts val="2400"/>
              </a:lnSpc>
            </a:pPr>
            <a:r>
              <a:rPr lang="hu-HU" sz="2400" dirty="0" smtClean="0"/>
              <a:t>Gyapjú, három színű kiegészítő vetülék </a:t>
            </a:r>
          </a:p>
          <a:p>
            <a:pPr algn="ctr">
              <a:lnSpc>
                <a:spcPts val="2400"/>
              </a:lnSpc>
            </a:pPr>
            <a:r>
              <a:rPr lang="hu-HU" sz="2400" dirty="0" smtClean="0"/>
              <a:t>218 x 172 cm  </a:t>
            </a:r>
          </a:p>
          <a:p>
            <a:pPr algn="ctr">
              <a:lnSpc>
                <a:spcPts val="2400"/>
              </a:lnSpc>
            </a:pPr>
            <a:r>
              <a:rPr lang="hu-HU" sz="2400" dirty="0" smtClean="0"/>
              <a:t>Art Institute, Chicago</a:t>
            </a:r>
            <a:endParaRPr lang="hu-HU" sz="2400" b="1" dirty="0" smtClean="0"/>
          </a:p>
        </p:txBody>
      </p:sp>
      <p:pic>
        <p:nvPicPr>
          <p:cNvPr id="216066" name="Picture 2" descr="https://www.wga.hu/art/m/morris/textile1.jpg"/>
          <p:cNvPicPr>
            <a:picLocks noChangeAspect="1" noChangeArrowheads="1"/>
          </p:cNvPicPr>
          <p:nvPr/>
        </p:nvPicPr>
        <p:blipFill>
          <a:blip r:embed="rId2" cstate="email">
            <a:lum bright="20000" contrast="20000"/>
          </a:blip>
          <a:srcRect/>
          <a:stretch>
            <a:fillRect/>
          </a:stretch>
        </p:blipFill>
        <p:spPr bwMode="auto">
          <a:xfrm>
            <a:off x="3732415" y="0"/>
            <a:ext cx="5411585" cy="6858000"/>
          </a:xfrm>
          <a:prstGeom prst="rect">
            <a:avLst/>
          </a:prstGeom>
          <a:noFill/>
        </p:spPr>
      </p:pic>
      <p:sp>
        <p:nvSpPr>
          <p:cNvPr id="4" name="Téglalap 3"/>
          <p:cNvSpPr/>
          <p:nvPr/>
        </p:nvSpPr>
        <p:spPr>
          <a:xfrm>
            <a:off x="395536" y="3717032"/>
            <a:ext cx="3096344" cy="1754326"/>
          </a:xfrm>
          <a:prstGeom prst="rect">
            <a:avLst/>
          </a:prstGeom>
        </p:spPr>
        <p:txBody>
          <a:bodyPr wrap="square">
            <a:spAutoFit/>
          </a:bodyPr>
          <a:lstStyle/>
          <a:p>
            <a:r>
              <a:rPr lang="hu-HU" dirty="0" smtClean="0"/>
              <a:t>Ezt a textilt William Morris tervezte, és a Morris &amp; </a:t>
            </a:r>
            <a:r>
              <a:rPr lang="hu-HU" dirty="0" err="1" smtClean="0"/>
              <a:t>Company</a:t>
            </a:r>
            <a:r>
              <a:rPr lang="hu-HU" dirty="0" smtClean="0"/>
              <a:t> gyártotta (1875-1940). A londoni </a:t>
            </a:r>
            <a:r>
              <a:rPr lang="hu-HU" dirty="0" err="1" smtClean="0"/>
              <a:t>Queen</a:t>
            </a:r>
            <a:r>
              <a:rPr lang="hu-HU" dirty="0" smtClean="0"/>
              <a:t> </a:t>
            </a:r>
            <a:r>
              <a:rPr lang="hu-HU" dirty="0" err="1" smtClean="0"/>
              <a:t>Square-en</a:t>
            </a:r>
            <a:r>
              <a:rPr lang="hu-HU" dirty="0" smtClean="0"/>
              <a:t> vagy a </a:t>
            </a:r>
            <a:r>
              <a:rPr lang="hu-HU" dirty="0" err="1" smtClean="0"/>
              <a:t>Merton</a:t>
            </a:r>
            <a:r>
              <a:rPr lang="hu-HU" dirty="0" smtClean="0"/>
              <a:t> </a:t>
            </a:r>
            <a:r>
              <a:rPr lang="hu-HU" dirty="0" err="1" smtClean="0"/>
              <a:t>Abbey</a:t>
            </a:r>
            <a:r>
              <a:rPr lang="hu-HU" dirty="0" smtClean="0"/>
              <a:t> </a:t>
            </a:r>
            <a:r>
              <a:rPr lang="hu-HU" dirty="0" err="1" smtClean="0"/>
              <a:t>Works-ben</a:t>
            </a:r>
            <a:r>
              <a:rPr lang="hu-HU" dirty="0" smtClean="0"/>
              <a:t> szőtték.</a:t>
            </a:r>
            <a:endParaRPr lang="hu-H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0"/>
            <a:ext cx="7344816" cy="686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259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712183"/>
          </a:xfrm>
          <a:prstGeom prst="rect">
            <a:avLst/>
          </a:prstGeom>
        </p:spPr>
        <p:txBody>
          <a:bodyPr wrap="square">
            <a:spAutoFit/>
          </a:bodyPr>
          <a:lstStyle/>
          <a:p>
            <a:pPr algn="ctr">
              <a:lnSpc>
                <a:spcPts val="2400"/>
              </a:lnSpc>
            </a:pPr>
            <a:r>
              <a:rPr lang="en-US" sz="2400" b="1" u="sng" dirty="0" smtClean="0"/>
              <a:t>William Morris</a:t>
            </a:r>
            <a:r>
              <a:rPr lang="hu-HU" sz="2400" b="1" dirty="0" smtClean="0"/>
              <a:t>: Az </a:t>
            </a:r>
            <a:r>
              <a:rPr lang="hu-HU" sz="2400" b="1" dirty="0" err="1" smtClean="0"/>
              <a:t>epertolvaj</a:t>
            </a:r>
            <a:r>
              <a:rPr lang="hu-HU" sz="2400" b="1" dirty="0" smtClean="0"/>
              <a:t>, </a:t>
            </a:r>
            <a:r>
              <a:rPr lang="hu-HU" sz="2400" dirty="0" smtClean="0"/>
              <a:t>1883, Nyomtatott pamut, </a:t>
            </a:r>
            <a:r>
              <a:rPr lang="hu-HU" sz="2400" dirty="0" err="1" smtClean="0"/>
              <a:t>Stapleton</a:t>
            </a:r>
            <a:r>
              <a:rPr lang="hu-HU" sz="2400" dirty="0" smtClean="0"/>
              <a:t> </a:t>
            </a:r>
            <a:r>
              <a:rPr lang="hu-HU" sz="2400" dirty="0" err="1" smtClean="0"/>
              <a:t>Historical</a:t>
            </a:r>
            <a:r>
              <a:rPr lang="hu-HU" sz="2400" dirty="0" smtClean="0"/>
              <a:t> </a:t>
            </a:r>
            <a:r>
              <a:rPr lang="hu-HU" sz="2400" dirty="0" err="1" smtClean="0"/>
              <a:t>Collection</a:t>
            </a:r>
            <a:r>
              <a:rPr lang="hu-HU" sz="2400" dirty="0" smtClean="0"/>
              <a:t>, London</a:t>
            </a:r>
            <a:endParaRPr lang="hu-HU" sz="2400" dirty="0"/>
          </a:p>
        </p:txBody>
      </p:sp>
      <p:pic>
        <p:nvPicPr>
          <p:cNvPr id="233474" name="Picture 2" descr="https://www.wga.hu/art/m/morris/textile2.jpg"/>
          <p:cNvPicPr>
            <a:picLocks noChangeAspect="1" noChangeArrowheads="1"/>
          </p:cNvPicPr>
          <p:nvPr/>
        </p:nvPicPr>
        <p:blipFill>
          <a:blip r:embed="rId2" cstate="email"/>
          <a:srcRect/>
          <a:stretch>
            <a:fillRect/>
          </a:stretch>
        </p:blipFill>
        <p:spPr bwMode="auto">
          <a:xfrm>
            <a:off x="947197" y="764704"/>
            <a:ext cx="7249606" cy="5904656"/>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836712"/>
            <a:ext cx="3347863" cy="1323439"/>
          </a:xfrm>
          <a:prstGeom prst="rect">
            <a:avLst/>
          </a:prstGeom>
        </p:spPr>
        <p:txBody>
          <a:bodyPr wrap="square">
            <a:spAutoFit/>
          </a:bodyPr>
          <a:lstStyle/>
          <a:p>
            <a:pPr algn="ctr">
              <a:lnSpc>
                <a:spcPts val="2400"/>
              </a:lnSpc>
            </a:pPr>
            <a:r>
              <a:rPr lang="en-US" sz="2400" b="1" u="sng" dirty="0" smtClean="0"/>
              <a:t>William Morris</a:t>
            </a:r>
            <a:endParaRPr lang="hu-HU" sz="2400" b="1" u="sng" dirty="0" smtClean="0"/>
          </a:p>
          <a:p>
            <a:pPr algn="ctr">
              <a:lnSpc>
                <a:spcPts val="2400"/>
              </a:lnSpc>
            </a:pPr>
            <a:r>
              <a:rPr lang="hu-HU" sz="2400" b="1" dirty="0" smtClean="0"/>
              <a:t> </a:t>
            </a:r>
            <a:r>
              <a:rPr lang="hu-HU" sz="2400" b="1" dirty="0" err="1" smtClean="0"/>
              <a:t>Epertolvaj</a:t>
            </a:r>
            <a:endParaRPr lang="hu-HU" sz="2400" b="1" dirty="0" smtClean="0"/>
          </a:p>
          <a:p>
            <a:pPr algn="ctr">
              <a:lnSpc>
                <a:spcPts val="2400"/>
              </a:lnSpc>
            </a:pPr>
            <a:r>
              <a:rPr lang="hu-HU" sz="2400" dirty="0" smtClean="0"/>
              <a:t> Díszszövet</a:t>
            </a:r>
          </a:p>
          <a:p>
            <a:pPr algn="ctr">
              <a:lnSpc>
                <a:spcPts val="2400"/>
              </a:lnSpc>
            </a:pPr>
            <a:r>
              <a:rPr lang="hu-HU" sz="2400" dirty="0" smtClean="0"/>
              <a:t>1883</a:t>
            </a:r>
            <a:r>
              <a:rPr lang="hu-HU" sz="2400" b="1" dirty="0" smtClean="0"/>
              <a:t>  </a:t>
            </a:r>
          </a:p>
        </p:txBody>
      </p:sp>
      <p:sp>
        <p:nvSpPr>
          <p:cNvPr id="210946" name="AutoShape 2" descr="Epertolvaj. Díszszövet, 1883. alkotó: William Morr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210947" name="Picture 3" descr="C:\Users\User\Downloads\William_Morris_-_Strawberry_Thief_Decorative_fabric_1883_-_(MeisterDrucke-1186400).jpg"/>
          <p:cNvPicPr>
            <a:picLocks noChangeAspect="1" noChangeArrowheads="1"/>
          </p:cNvPicPr>
          <p:nvPr/>
        </p:nvPicPr>
        <p:blipFill>
          <a:blip r:embed="rId2" cstate="email"/>
          <a:srcRect/>
          <a:stretch>
            <a:fillRect/>
          </a:stretch>
        </p:blipFill>
        <p:spPr bwMode="auto">
          <a:xfrm>
            <a:off x="3347864" y="0"/>
            <a:ext cx="4544786" cy="6858000"/>
          </a:xfrm>
          <a:prstGeom prst="rect">
            <a:avLst/>
          </a:prstGeom>
          <a:noFill/>
        </p:spPr>
      </p:pic>
      <p:sp>
        <p:nvSpPr>
          <p:cNvPr id="5" name="Téglalap 4"/>
          <p:cNvSpPr/>
          <p:nvPr/>
        </p:nvSpPr>
        <p:spPr>
          <a:xfrm>
            <a:off x="179512" y="3429000"/>
            <a:ext cx="3168352" cy="1631216"/>
          </a:xfrm>
          <a:prstGeom prst="rect">
            <a:avLst/>
          </a:prstGeom>
        </p:spPr>
        <p:txBody>
          <a:bodyPr wrap="square">
            <a:spAutoFit/>
          </a:bodyPr>
          <a:lstStyle/>
          <a:p>
            <a:r>
              <a:rPr lang="hu-HU" sz="2000" dirty="0" smtClean="0"/>
              <a:t>1861-ben Morris megalapította a "The </a:t>
            </a:r>
            <a:r>
              <a:rPr lang="hu-HU" sz="2000" dirty="0" err="1" smtClean="0"/>
              <a:t>Firm</a:t>
            </a:r>
            <a:r>
              <a:rPr lang="hu-HU" sz="2000" dirty="0" smtClean="0"/>
              <a:t>" céget, amely bútorokat, tapétákat és textileket tervezett, </a:t>
            </a:r>
            <a:endParaRPr lang="hu-HU" sz="200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548680"/>
            <a:ext cx="9144000" cy="1569660"/>
          </a:xfrm>
          <a:prstGeom prst="rect">
            <a:avLst/>
          </a:prstGeom>
        </p:spPr>
        <p:txBody>
          <a:bodyPr wrap="square">
            <a:spAutoFit/>
          </a:bodyPr>
          <a:lstStyle/>
          <a:p>
            <a:r>
              <a:rPr lang="hu-HU" sz="2400" b="1" u="sng" dirty="0" smtClean="0"/>
              <a:t>William Morris</a:t>
            </a:r>
            <a:r>
              <a:rPr lang="hu-HU" sz="2400" dirty="0" smtClean="0"/>
              <a:t>, átfogó tervezés és kivitelezés</a:t>
            </a:r>
            <a:r>
              <a:rPr lang="en-US" sz="2400" b="1" dirty="0" smtClean="0"/>
              <a:t> </a:t>
            </a:r>
            <a:r>
              <a:rPr lang="hu-HU" sz="2400" b="1" u="sng" dirty="0" smtClean="0"/>
              <a:t>Sir Edward </a:t>
            </a:r>
            <a:r>
              <a:rPr lang="hu-HU" sz="2400" b="1" u="sng" dirty="0" err="1" smtClean="0"/>
              <a:t>Burne-Jones</a:t>
            </a:r>
            <a:r>
              <a:rPr lang="hu-HU" sz="2400" b="1" dirty="0" smtClean="0"/>
              <a:t> </a:t>
            </a:r>
            <a:r>
              <a:rPr lang="hu-HU" sz="2400" dirty="0" smtClean="0"/>
              <a:t>általános dizájn és figurák;  </a:t>
            </a:r>
            <a:r>
              <a:rPr lang="hu-HU" sz="2400" b="1" u="sng" dirty="0" smtClean="0"/>
              <a:t>John Henry </a:t>
            </a:r>
            <a:r>
              <a:rPr lang="hu-HU" sz="2400" b="1" u="sng" dirty="0" err="1" smtClean="0"/>
              <a:t>Dearle</a:t>
            </a:r>
            <a:r>
              <a:rPr lang="hu-HU" sz="2400" dirty="0" smtClean="0"/>
              <a:t>, virágok és dekoratív részletek.</a:t>
            </a:r>
            <a:r>
              <a:rPr lang="en-US" sz="2400" b="1" dirty="0" smtClean="0"/>
              <a:t>A </a:t>
            </a:r>
            <a:r>
              <a:rPr lang="en-US" sz="2400" b="1" dirty="0" err="1" smtClean="0"/>
              <a:t>Szent</a:t>
            </a:r>
            <a:r>
              <a:rPr lang="en-US" sz="2400" b="1" dirty="0" smtClean="0"/>
              <a:t> </a:t>
            </a:r>
            <a:r>
              <a:rPr lang="en-US" sz="2400" b="1" dirty="0" err="1" smtClean="0"/>
              <a:t>Grál</a:t>
            </a:r>
            <a:r>
              <a:rPr lang="en-US" sz="2400" b="1" dirty="0" smtClean="0"/>
              <a:t> </a:t>
            </a:r>
            <a:r>
              <a:rPr lang="en-US" sz="2400" b="1" dirty="0" err="1" smtClean="0"/>
              <a:t>látomása</a:t>
            </a:r>
            <a:r>
              <a:rPr lang="en-US" sz="2400" b="1" dirty="0" smtClean="0"/>
              <a:t> </a:t>
            </a:r>
            <a:r>
              <a:rPr lang="en-US" sz="2400" b="1" dirty="0" err="1" smtClean="0"/>
              <a:t>kárpit</a:t>
            </a:r>
            <a:r>
              <a:rPr lang="hu-HU" sz="2400" b="1" dirty="0" smtClean="0"/>
              <a:t>,</a:t>
            </a:r>
            <a:r>
              <a:rPr lang="en-US" sz="2400" b="1" dirty="0" smtClean="0"/>
              <a:t> </a:t>
            </a:r>
            <a:r>
              <a:rPr lang="hu-HU" sz="2400" dirty="0" smtClean="0"/>
              <a:t>1895-96 között szőtt változat, jelenleg a Birminghami Múzeumban és Művészeti Galériában található</a:t>
            </a:r>
            <a:endParaRPr lang="hu-HU" sz="2400" dirty="0"/>
          </a:p>
        </p:txBody>
      </p:sp>
      <p:pic>
        <p:nvPicPr>
          <p:cNvPr id="235522" name="Picture 2" descr="https://upload.wikimedia.org/wikipedia/commons/e/ed/Galahad_grail.jpg"/>
          <p:cNvPicPr>
            <a:picLocks noChangeAspect="1" noChangeArrowheads="1"/>
          </p:cNvPicPr>
          <p:nvPr/>
        </p:nvPicPr>
        <p:blipFill>
          <a:blip r:embed="rId2" cstate="email">
            <a:lum bright="10000" contrast="20000"/>
          </a:blip>
          <a:srcRect/>
          <a:stretch>
            <a:fillRect/>
          </a:stretch>
        </p:blipFill>
        <p:spPr bwMode="auto">
          <a:xfrm>
            <a:off x="161764" y="2276872"/>
            <a:ext cx="8820472" cy="3055161"/>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764704"/>
            <a:ext cx="3131839" cy="1323439"/>
          </a:xfrm>
          <a:prstGeom prst="rect">
            <a:avLst/>
          </a:prstGeom>
        </p:spPr>
        <p:txBody>
          <a:bodyPr wrap="square">
            <a:spAutoFit/>
          </a:bodyPr>
          <a:lstStyle/>
          <a:p>
            <a:pPr algn="ctr">
              <a:lnSpc>
                <a:spcPts val="2400"/>
              </a:lnSpc>
            </a:pPr>
            <a:r>
              <a:rPr lang="en-US" sz="2400" b="1" u="sng" dirty="0" smtClean="0"/>
              <a:t>William Morris</a:t>
            </a:r>
            <a:r>
              <a:rPr lang="hu-HU" sz="2400" b="1" u="sng" dirty="0" smtClean="0"/>
              <a:t> </a:t>
            </a:r>
          </a:p>
          <a:p>
            <a:pPr algn="ctr">
              <a:lnSpc>
                <a:spcPts val="2400"/>
              </a:lnSpc>
            </a:pPr>
            <a:r>
              <a:rPr lang="hu-HU" sz="2400" b="1" dirty="0" smtClean="0"/>
              <a:t> </a:t>
            </a:r>
            <a:r>
              <a:rPr lang="en-US" sz="2400" b="1" dirty="0" smtClean="0"/>
              <a:t>A </a:t>
            </a:r>
            <a:r>
              <a:rPr lang="hu-HU" sz="2400" b="1" dirty="0" smtClean="0"/>
              <a:t>Szent</a:t>
            </a:r>
            <a:r>
              <a:rPr lang="en-US" sz="2400" b="1" dirty="0" smtClean="0"/>
              <a:t> </a:t>
            </a:r>
            <a:r>
              <a:rPr lang="hu-HU" sz="2400" b="1" dirty="0" smtClean="0"/>
              <a:t>Grál</a:t>
            </a:r>
            <a:r>
              <a:rPr lang="en-US" sz="2400" b="1" dirty="0" smtClean="0"/>
              <a:t> </a:t>
            </a:r>
            <a:r>
              <a:rPr lang="hu-HU" sz="2400" b="1" dirty="0" smtClean="0"/>
              <a:t>látomása</a:t>
            </a:r>
            <a:r>
              <a:rPr lang="en-US" sz="2400" b="1" dirty="0" smtClean="0"/>
              <a:t> </a:t>
            </a:r>
            <a:r>
              <a:rPr lang="hu-HU" sz="2400" dirty="0" smtClean="0"/>
              <a:t>kárpit</a:t>
            </a:r>
          </a:p>
          <a:p>
            <a:pPr algn="ctr">
              <a:lnSpc>
                <a:spcPts val="2400"/>
              </a:lnSpc>
            </a:pPr>
            <a:r>
              <a:rPr lang="hu-HU" sz="2400" dirty="0" smtClean="0"/>
              <a:t>(részlet)</a:t>
            </a:r>
          </a:p>
        </p:txBody>
      </p:sp>
      <p:pic>
        <p:nvPicPr>
          <p:cNvPr id="169985" name="Picture 1"/>
          <p:cNvPicPr>
            <a:picLocks noChangeAspect="1" noChangeArrowheads="1"/>
          </p:cNvPicPr>
          <p:nvPr/>
        </p:nvPicPr>
        <p:blipFill>
          <a:blip r:embed="rId2" cstate="email">
            <a:lum bright="20000" contrast="20000"/>
          </a:blip>
          <a:srcRect/>
          <a:stretch>
            <a:fillRect/>
          </a:stretch>
        </p:blipFill>
        <p:spPr bwMode="auto">
          <a:xfrm>
            <a:off x="3131840" y="202332"/>
            <a:ext cx="5694120"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5516" y="1124744"/>
            <a:ext cx="8712968" cy="4154984"/>
          </a:xfrm>
          <a:prstGeom prst="rect">
            <a:avLst/>
          </a:prstGeom>
        </p:spPr>
        <p:txBody>
          <a:bodyPr wrap="square">
            <a:spAutoFit/>
          </a:bodyPr>
          <a:lstStyle/>
          <a:p>
            <a:r>
              <a:rPr lang="hu-HU" sz="2400" b="1" dirty="0" smtClean="0"/>
              <a:t>A mágusok imádása,</a:t>
            </a:r>
            <a:r>
              <a:rPr lang="hu-HU" sz="2400" dirty="0" smtClean="0"/>
              <a:t> </a:t>
            </a:r>
            <a:r>
              <a:rPr lang="hu-HU" sz="2400" b="1" dirty="0" smtClean="0"/>
              <a:t>Sir Edward </a:t>
            </a:r>
            <a:r>
              <a:rPr lang="hu-HU" sz="2400" b="1" dirty="0" err="1" smtClean="0"/>
              <a:t>Coley</a:t>
            </a:r>
            <a:r>
              <a:rPr lang="hu-HU" sz="2400" b="1" dirty="0" smtClean="0"/>
              <a:t> </a:t>
            </a:r>
            <a:r>
              <a:rPr lang="hu-HU" sz="2400" b="1" dirty="0" err="1" smtClean="0"/>
              <a:t>Burne-Jones</a:t>
            </a:r>
            <a:r>
              <a:rPr lang="hu-HU" sz="2400" b="1" dirty="0" smtClean="0"/>
              <a:t>, </a:t>
            </a:r>
            <a:r>
              <a:rPr lang="hu-HU" sz="2400" dirty="0" smtClean="0"/>
              <a:t>Bt ARA (1833-1898) tervezte 1888-ban, és 1894-ben szőtt gyapjúval és selyemmel pamut láncra. A 2580 x 3840 mm méretű faliszőnyeget </a:t>
            </a:r>
            <a:r>
              <a:rPr lang="hu-HU" sz="2400" b="1" u="sng" dirty="0" smtClean="0"/>
              <a:t>a Morris &amp; </a:t>
            </a:r>
            <a:r>
              <a:rPr lang="hu-HU" sz="2400" b="1" u="sng" dirty="0" err="1" smtClean="0"/>
              <a:t>Co.készítette</a:t>
            </a:r>
            <a:r>
              <a:rPr lang="hu-HU" sz="2400" b="1" u="sng" dirty="0" smtClean="0"/>
              <a:t> </a:t>
            </a:r>
            <a:r>
              <a:rPr lang="hu-HU" sz="2400" dirty="0" smtClean="0"/>
              <a:t>a </a:t>
            </a:r>
            <a:r>
              <a:rPr lang="hu-HU" sz="2400" dirty="0" err="1" smtClean="0"/>
              <a:t>Merton</a:t>
            </a:r>
            <a:r>
              <a:rPr lang="hu-HU" sz="2400" dirty="0" smtClean="0"/>
              <a:t> </a:t>
            </a:r>
            <a:r>
              <a:rPr lang="hu-HU" sz="2400" dirty="0" err="1" smtClean="0"/>
              <a:t>Abbeyben</a:t>
            </a:r>
            <a:r>
              <a:rPr lang="hu-HU" sz="2400" dirty="0" smtClean="0"/>
              <a:t> . </a:t>
            </a:r>
          </a:p>
          <a:p>
            <a:endParaRPr lang="hu-HU" sz="2400" dirty="0" smtClean="0"/>
          </a:p>
          <a:p>
            <a:r>
              <a:rPr lang="hu-HU" sz="2400" dirty="0" smtClean="0"/>
              <a:t>Manchesterbe azért került, mert (a rajta lévő felirat szerint) emlékműnek készült, egy ott élő ember ajándékozta édesanyja emlékére. </a:t>
            </a:r>
          </a:p>
          <a:p>
            <a:r>
              <a:rPr lang="hu-HU" sz="2400" dirty="0" smtClean="0"/>
              <a:t>(lásd </a:t>
            </a:r>
            <a:r>
              <a:rPr lang="hu-HU" sz="2400" dirty="0" err="1" smtClean="0"/>
              <a:t>Wildman</a:t>
            </a:r>
            <a:r>
              <a:rPr lang="hu-HU" sz="2400" dirty="0" smtClean="0"/>
              <a:t> and Christian műveinek katalógusa, 142. sz., 293. o. ). </a:t>
            </a:r>
          </a:p>
          <a:p>
            <a:r>
              <a:rPr lang="hu-HU" sz="2400" dirty="0" smtClean="0"/>
              <a:t>Jelenleg a Manchester Metropolitan Egyetem gyűjteményében található</a:t>
            </a:r>
            <a:endParaRPr lang="hu-HU" sz="24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descr="https://thumbor.ixchosted.com/j1E11QJc-P9YMaj0uKQ2wrUK-t8=/adaptive-fit-in/800x800/filters:format(webp)/https:/agsa-prod.s3.amazonaws.com/media/dd/images/68954-HQ-AA92.d395a2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3" name="Téglalap 2"/>
          <p:cNvSpPr/>
          <p:nvPr/>
        </p:nvSpPr>
        <p:spPr>
          <a:xfrm>
            <a:off x="0" y="188640"/>
            <a:ext cx="9144000" cy="1019959"/>
          </a:xfrm>
          <a:prstGeom prst="rect">
            <a:avLst/>
          </a:prstGeom>
        </p:spPr>
        <p:txBody>
          <a:bodyPr wrap="square">
            <a:spAutoFit/>
          </a:bodyPr>
          <a:lstStyle/>
          <a:p>
            <a:pPr algn="ctr">
              <a:lnSpc>
                <a:spcPts val="2400"/>
              </a:lnSpc>
            </a:pPr>
            <a:r>
              <a:rPr lang="hu-HU" sz="2400" b="1" u="sng" dirty="0" smtClean="0"/>
              <a:t>Edward </a:t>
            </a:r>
            <a:r>
              <a:rPr lang="hu-HU" sz="2400" b="1" u="sng" dirty="0" err="1" smtClean="0"/>
              <a:t>Burne-Jones</a:t>
            </a:r>
            <a:r>
              <a:rPr lang="hu-HU" sz="2400" b="1" dirty="0" smtClean="0"/>
              <a:t>  </a:t>
            </a:r>
            <a:r>
              <a:rPr lang="hu-HU" sz="2400" dirty="0" smtClean="0"/>
              <a:t>tervező</a:t>
            </a:r>
            <a:r>
              <a:rPr lang="hu-HU" sz="2400" b="1" dirty="0" smtClean="0"/>
              <a:t>,</a:t>
            </a:r>
            <a:r>
              <a:rPr lang="hu-HU" sz="2400" dirty="0" smtClean="0"/>
              <a:t> </a:t>
            </a:r>
            <a:r>
              <a:rPr lang="hu-HU" sz="2400" b="1" u="sng" dirty="0" smtClean="0"/>
              <a:t> Morris &amp; </a:t>
            </a:r>
            <a:r>
              <a:rPr lang="hu-HU" sz="2400" b="1" u="sng" dirty="0" err="1" smtClean="0"/>
              <a:t>Co</a:t>
            </a:r>
            <a:r>
              <a:rPr lang="hu-HU" sz="2400" b="1" dirty="0" smtClean="0"/>
              <a:t>, </a:t>
            </a:r>
            <a:r>
              <a:rPr lang="hu-HU" sz="2400" dirty="0" smtClean="0"/>
              <a:t>gyártó, </a:t>
            </a:r>
            <a:r>
              <a:rPr lang="hu-HU" sz="2400" b="1" dirty="0" smtClean="0"/>
              <a:t>A mágusok imádása, </a:t>
            </a:r>
            <a:r>
              <a:rPr lang="hu-HU" sz="2400" dirty="0" smtClean="0"/>
              <a:t> 1887-es tervezésű, 1894-ben szőtt, gyapjú, selyem, 2580 x 3840 mm,</a:t>
            </a:r>
            <a:r>
              <a:rPr lang="en-US" sz="2400" dirty="0" smtClean="0"/>
              <a:t> </a:t>
            </a:r>
            <a:r>
              <a:rPr lang="hu-HU" sz="2400" dirty="0" smtClean="0"/>
              <a:t>T</a:t>
            </a:r>
            <a:r>
              <a:rPr lang="en-US" sz="2400" dirty="0" smtClean="0"/>
              <a:t>he collection of Manchester Metropolitan University</a:t>
            </a:r>
            <a:endParaRPr lang="hu-HU" sz="2400" dirty="0"/>
          </a:p>
        </p:txBody>
      </p:sp>
      <p:sp>
        <p:nvSpPr>
          <p:cNvPr id="260100" name="AutoShape 4" descr="https://thumbor.ixchosted.com/j1E11QJc-P9YMaj0uKQ2wrUK-t8=/adaptive-fit-in/800x800/filters:format(webp)/https:/agsa-prod.s3.amazonaws.com/media/dd/images/68954-HQ-AA92.d395a2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60102" name="AutoShape 6" descr="The Adoration of the Magi - AGSA Col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60104" name="AutoShape 8" descr="The Adoration of the Magi - AGSA Colle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260106" name="Picture 10" descr="https://victorianweb.org/painting/bj/tapestries/8.jpg"/>
          <p:cNvPicPr>
            <a:picLocks noChangeAspect="1" noChangeArrowheads="1"/>
          </p:cNvPicPr>
          <p:nvPr/>
        </p:nvPicPr>
        <p:blipFill>
          <a:blip r:embed="rId2" cstate="email"/>
          <a:srcRect/>
          <a:stretch>
            <a:fillRect/>
          </a:stretch>
        </p:blipFill>
        <p:spPr bwMode="auto">
          <a:xfrm>
            <a:off x="582203" y="1268760"/>
            <a:ext cx="7979594" cy="5394205"/>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798058"/>
            <a:ext cx="8784976" cy="1261884"/>
          </a:xfrm>
          <a:prstGeom prst="rect">
            <a:avLst/>
          </a:prstGeom>
        </p:spPr>
        <p:txBody>
          <a:bodyPr wrap="square">
            <a:spAutoFit/>
          </a:bodyPr>
          <a:lstStyle/>
          <a:p>
            <a:pPr algn="ctr"/>
            <a:r>
              <a:rPr lang="hu-HU" sz="4400" b="1" dirty="0" smtClean="0">
                <a:latin typeface="Arial Black" pitchFamily="34" charset="0"/>
              </a:rPr>
              <a:t>EDWARD BURNE-JONES </a:t>
            </a:r>
          </a:p>
          <a:p>
            <a:pPr algn="ctr"/>
            <a:r>
              <a:rPr lang="hu-HU" sz="3200" b="1" dirty="0" smtClean="0">
                <a:latin typeface="Arial Black" pitchFamily="34" charset="0"/>
              </a:rPr>
              <a:t>1833- 1898</a:t>
            </a:r>
            <a:endParaRPr lang="hu-HU" sz="3200" b="1" dirty="0">
              <a:latin typeface="Arial Black" pitchFamily="34" charset="0"/>
            </a:endParaRPr>
          </a:p>
        </p:txBody>
      </p:sp>
      <p:sp>
        <p:nvSpPr>
          <p:cNvPr id="3" name="Téglalap 2"/>
          <p:cNvSpPr/>
          <p:nvPr/>
        </p:nvSpPr>
        <p:spPr>
          <a:xfrm>
            <a:off x="395536" y="5085184"/>
            <a:ext cx="8424936" cy="1569660"/>
          </a:xfrm>
          <a:prstGeom prst="rect">
            <a:avLst/>
          </a:prstGeom>
        </p:spPr>
        <p:txBody>
          <a:bodyPr wrap="square">
            <a:spAutoFit/>
          </a:bodyPr>
          <a:lstStyle/>
          <a:p>
            <a:r>
              <a:rPr lang="hu-HU" sz="2400" b="1" dirty="0" smtClean="0"/>
              <a:t>Edward </a:t>
            </a:r>
            <a:r>
              <a:rPr lang="hu-HU" sz="2400" b="1" dirty="0" err="1" smtClean="0"/>
              <a:t>Burne-Jones</a:t>
            </a:r>
            <a:r>
              <a:rPr lang="hu-HU" sz="2400" dirty="0" smtClean="0"/>
              <a:t>, Sir Edward </a:t>
            </a:r>
            <a:r>
              <a:rPr lang="hu-HU" sz="2400" dirty="0" err="1" smtClean="0"/>
              <a:t>Coley</a:t>
            </a:r>
            <a:r>
              <a:rPr lang="hu-HU" sz="2400" dirty="0" smtClean="0"/>
              <a:t> 1st </a:t>
            </a:r>
            <a:r>
              <a:rPr lang="hu-HU" sz="2400" dirty="0" err="1" smtClean="0"/>
              <a:t>Baronet</a:t>
            </a:r>
            <a:r>
              <a:rPr lang="hu-HU" sz="2400" baseline="30000" dirty="0" smtClean="0"/>
              <a:t> </a:t>
            </a:r>
            <a:r>
              <a:rPr lang="hu-HU" sz="2400" dirty="0" smtClean="0"/>
              <a:t>(Birmingham, 1833. augusztus 28.– London 1898 június 17 angol </a:t>
            </a:r>
            <a:r>
              <a:rPr lang="hu-HU" sz="2400" dirty="0" err="1" smtClean="0"/>
              <a:t>preraffaelita</a:t>
            </a:r>
            <a:r>
              <a:rPr lang="hu-HU" sz="2400" dirty="0" smtClean="0"/>
              <a:t> festő és iparművész. Üvegfestészettel is foglalkozott.</a:t>
            </a:r>
            <a:endParaRPr lang="hu-HU" sz="2400" dirty="0"/>
          </a:p>
        </p:txBody>
      </p:sp>
      <p:pic>
        <p:nvPicPr>
          <p:cNvPr id="4" name="Picture 2"/>
          <p:cNvPicPr>
            <a:picLocks noChangeAspect="1" noChangeArrowheads="1"/>
          </p:cNvPicPr>
          <p:nvPr/>
        </p:nvPicPr>
        <p:blipFill>
          <a:blip r:embed="rId2" cstate="email"/>
          <a:srcRect/>
          <a:stretch>
            <a:fillRect/>
          </a:stretch>
        </p:blipFill>
        <p:spPr bwMode="auto">
          <a:xfrm>
            <a:off x="6911752" y="0"/>
            <a:ext cx="2232248" cy="2426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640960" cy="6370975"/>
          </a:xfrm>
          <a:prstGeom prst="rect">
            <a:avLst/>
          </a:prstGeom>
        </p:spPr>
        <p:txBody>
          <a:bodyPr wrap="square">
            <a:spAutoFit/>
          </a:bodyPr>
          <a:lstStyle/>
          <a:p>
            <a:r>
              <a:rPr lang="hu-HU" sz="2400" dirty="0" smtClean="0"/>
              <a:t>Eredeti neve Edward </a:t>
            </a:r>
            <a:r>
              <a:rPr lang="hu-HU" sz="2400" dirty="0" err="1" smtClean="0"/>
              <a:t>Coley</a:t>
            </a:r>
            <a:r>
              <a:rPr lang="hu-HU" sz="2400" dirty="0" smtClean="0"/>
              <a:t> Jones. Oxfordban végezte tanulmányait, itt ismerkedett meg William </a:t>
            </a:r>
            <a:r>
              <a:rPr lang="hu-HU" sz="2400" dirty="0" err="1" smtClean="0"/>
              <a:t>Morriss-al</a:t>
            </a:r>
            <a:r>
              <a:rPr lang="hu-HU" sz="2400" dirty="0" smtClean="0"/>
              <a:t>. Mestere, Dante Gabriel Rossetti biztatására lemondott az egyházi pályáról és a </a:t>
            </a:r>
            <a:r>
              <a:rPr lang="hu-HU" sz="2400" b="1" dirty="0" err="1" smtClean="0"/>
              <a:t>preraffaelita</a:t>
            </a:r>
            <a:r>
              <a:rPr lang="hu-HU" sz="2400" b="1" dirty="0" smtClean="0"/>
              <a:t> képzőművészetnek </a:t>
            </a:r>
            <a:r>
              <a:rPr lang="hu-HU" sz="2400" dirty="0" smtClean="0"/>
              <a:t>szentelte magát. </a:t>
            </a:r>
          </a:p>
          <a:p>
            <a:endParaRPr lang="hu-HU" sz="2400" dirty="0" smtClean="0"/>
          </a:p>
          <a:p>
            <a:r>
              <a:rPr lang="hu-HU" sz="2400" dirty="0" smtClean="0"/>
              <a:t>Festményein a dekoratív elemek és az irodalmi (gyakran szimbolikus) elemek dominálnak. </a:t>
            </a:r>
          </a:p>
          <a:p>
            <a:r>
              <a:rPr lang="hu-HU" sz="2400" dirty="0" smtClean="0"/>
              <a:t>Olajfestményeit később főként Botticelli modorában alkotta meg, kései alkotásain a manierizmus felé hajlott. </a:t>
            </a:r>
          </a:p>
          <a:p>
            <a:r>
              <a:rPr lang="hu-HU" sz="2400" dirty="0" smtClean="0"/>
              <a:t>Idealizált nőtípusai a maga korában népszerűek voltak. </a:t>
            </a:r>
          </a:p>
          <a:p>
            <a:r>
              <a:rPr lang="hu-HU" sz="2400" dirty="0" smtClean="0"/>
              <a:t>Művein számos görög mítoszt ábrázolt, valamint az Arthur-legendát. </a:t>
            </a:r>
          </a:p>
          <a:p>
            <a:r>
              <a:rPr lang="hu-HU" sz="2400" dirty="0" smtClean="0"/>
              <a:t>Pályája vége felé az iparművészet felé fordult: üvegablakokat, falikárpitokat, mozaikokat, bútordíszeket tervezett, könyvillusztrálással (pl. 87 illusztráció Chaucer műveinek 1897-es kiadásához) is foglalkozott.</a:t>
            </a:r>
          </a:p>
          <a:p>
            <a:r>
              <a:rPr lang="hu-HU" sz="2400" dirty="0" smtClean="0"/>
              <a:t>1894-ben lett báró</a:t>
            </a:r>
          </a:p>
          <a:p>
            <a:endParaRPr lang="hu-HU" sz="2400"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980728"/>
            <a:ext cx="3312368" cy="2251065"/>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 </a:t>
            </a:r>
          </a:p>
          <a:p>
            <a:pPr algn="ctr">
              <a:lnSpc>
                <a:spcPts val="2400"/>
              </a:lnSpc>
            </a:pPr>
            <a:r>
              <a:rPr lang="en-US" sz="2400" b="1" dirty="0" smtClean="0"/>
              <a:t> </a:t>
            </a:r>
            <a:r>
              <a:rPr lang="en-US" sz="2400" b="1" dirty="0" err="1" smtClean="0"/>
              <a:t>Delphoi</a:t>
            </a:r>
            <a:r>
              <a:rPr lang="en-US" sz="2400" b="1" dirty="0" smtClean="0"/>
              <a:t> </a:t>
            </a:r>
            <a:r>
              <a:rPr lang="en-US" sz="2400" b="1" dirty="0" err="1" smtClean="0"/>
              <a:t>Szibilla</a:t>
            </a:r>
            <a:r>
              <a:rPr lang="hu-HU" sz="2400" b="1" dirty="0" smtClean="0"/>
              <a:t> </a:t>
            </a:r>
          </a:p>
          <a:p>
            <a:pPr algn="ctr">
              <a:lnSpc>
                <a:spcPts val="2400"/>
              </a:lnSpc>
            </a:pPr>
            <a:r>
              <a:rPr lang="hu-HU" sz="2400" dirty="0" smtClean="0"/>
              <a:t>1868 </a:t>
            </a:r>
          </a:p>
          <a:p>
            <a:pPr algn="ctr">
              <a:lnSpc>
                <a:spcPts val="2400"/>
              </a:lnSpc>
            </a:pPr>
            <a:r>
              <a:rPr lang="hu-HU" sz="2400" dirty="0" smtClean="0"/>
              <a:t> olaj, vászon </a:t>
            </a:r>
          </a:p>
          <a:p>
            <a:pPr algn="ctr">
              <a:lnSpc>
                <a:spcPts val="2400"/>
              </a:lnSpc>
            </a:pPr>
            <a:r>
              <a:rPr lang="hu-HU" sz="2400" dirty="0" smtClean="0"/>
              <a:t>152,8 x 60,3 cm  </a:t>
            </a:r>
          </a:p>
          <a:p>
            <a:pPr algn="ctr">
              <a:lnSpc>
                <a:spcPts val="2400"/>
              </a:lnSpc>
            </a:pPr>
            <a:r>
              <a:rPr lang="hu-HU" sz="2400" dirty="0" smtClean="0"/>
              <a:t>Manchester Art </a:t>
            </a:r>
            <a:r>
              <a:rPr lang="hu-HU" sz="2400" dirty="0" err="1" smtClean="0"/>
              <a:t>Gallery</a:t>
            </a:r>
            <a:r>
              <a:rPr lang="hu-HU" sz="2400" dirty="0" smtClean="0"/>
              <a:t> UK</a:t>
            </a:r>
            <a:endParaRPr lang="hu-HU" sz="2400" dirty="0"/>
          </a:p>
        </p:txBody>
      </p:sp>
      <p:pic>
        <p:nvPicPr>
          <p:cNvPr id="253954" name="Picture 2" descr="https://upload.wikimedia.org/wikipedia/commons/d/de/Edward_Burne-Jones_-_Sibylla_Delphica%2C_1868.jpg"/>
          <p:cNvPicPr>
            <a:picLocks noChangeAspect="1" noChangeArrowheads="1"/>
          </p:cNvPicPr>
          <p:nvPr/>
        </p:nvPicPr>
        <p:blipFill>
          <a:blip r:embed="rId2" cstate="email">
            <a:lum contrast="10000"/>
          </a:blip>
          <a:srcRect/>
          <a:stretch>
            <a:fillRect/>
          </a:stretch>
        </p:blipFill>
        <p:spPr bwMode="auto">
          <a:xfrm>
            <a:off x="3995936" y="0"/>
            <a:ext cx="2664296" cy="6866743"/>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0648"/>
            <a:ext cx="9144000" cy="712183"/>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 </a:t>
            </a:r>
            <a:r>
              <a:rPr lang="hu-HU" sz="2400" b="1" dirty="0" smtClean="0"/>
              <a:t> A Csipkerózsika, </a:t>
            </a:r>
            <a:r>
              <a:rPr lang="hu-HU" sz="2400" dirty="0" smtClean="0"/>
              <a:t>1871, aranyfesték, akvarell és testfesték, pergamen, 25,9 x 56 cm, Manchester Art </a:t>
            </a:r>
            <a:r>
              <a:rPr lang="hu-HU" sz="2400" dirty="0" err="1" smtClean="0"/>
              <a:t>Gallery</a:t>
            </a:r>
            <a:endParaRPr lang="hu-HU" sz="2400" dirty="0"/>
          </a:p>
        </p:txBody>
      </p:sp>
      <p:pic>
        <p:nvPicPr>
          <p:cNvPr id="345090" name="Picture 2" descr="https://blogger.googleusercontent.com/img/b/R29vZ2xl/AVvXsEgrNmxz1jJ-hNLORzev4yusc-txOhyphenhyphenKt5i-nzxZUFLE_mk0P3perb1VH3RzpxQ0DgI1Pvxww8u0eCmjDxd5Dma0Qm-wyb-e1gIdS7zdiIOX1X6cKW-ZeuWTcsIAAe-dMzPUmBCMzULTCoEn/w640-h462/1871+The+Sleeping+Beauty+gold+paint%252C+watercolour+%2526+bodycolour+on+vellum+25.9+x+56+cm+Manchester+Art+Gallery%252C+UK.jpg"/>
          <p:cNvPicPr>
            <a:picLocks noChangeAspect="1" noChangeArrowheads="1"/>
          </p:cNvPicPr>
          <p:nvPr/>
        </p:nvPicPr>
        <p:blipFill>
          <a:blip r:embed="rId2" cstate="email">
            <a:lum contrast="30000"/>
          </a:blip>
          <a:srcRect/>
          <a:stretch>
            <a:fillRect/>
          </a:stretch>
        </p:blipFill>
        <p:spPr bwMode="auto">
          <a:xfrm>
            <a:off x="673259" y="1052736"/>
            <a:ext cx="7797481" cy="561662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églalap 1"/>
          <p:cNvSpPr>
            <a:spLocks noChangeArrowheads="1"/>
          </p:cNvSpPr>
          <p:nvPr/>
        </p:nvSpPr>
        <p:spPr bwMode="auto">
          <a:xfrm>
            <a:off x="395288" y="2228850"/>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hu-HU" sz="1800" b="1"/>
              <a:t>The Third of May, 1808</a:t>
            </a:r>
            <a:endParaRPr lang="hu-HU" altLang="hu-HU" sz="1800" b="1"/>
          </a:p>
          <a:p>
            <a:pPr eaLnBrk="1" hangingPunct="1">
              <a:spcBef>
                <a:spcPct val="0"/>
              </a:spcBef>
              <a:buFontTx/>
              <a:buNone/>
            </a:pPr>
            <a:r>
              <a:rPr lang="en-US" altLang="hu-HU" sz="1800" b="1"/>
              <a:t>(detail)</a:t>
            </a:r>
            <a:r>
              <a:rPr lang="en-US" altLang="hu-HU" sz="1800"/>
              <a:t/>
            </a:r>
            <a:br>
              <a:rPr lang="en-US" altLang="hu-HU" sz="1800"/>
            </a:br>
            <a:r>
              <a:rPr lang="en-US" altLang="hu-HU" sz="1800"/>
              <a:t>1814</a:t>
            </a:r>
            <a:br>
              <a:rPr lang="en-US" altLang="hu-HU" sz="1800"/>
            </a:br>
            <a:r>
              <a:rPr lang="en-US" altLang="hu-HU" sz="1800"/>
              <a:t>Oil on canvas</a:t>
            </a:r>
            <a:br>
              <a:rPr lang="en-US" altLang="hu-HU" sz="1800"/>
            </a:br>
            <a:r>
              <a:rPr lang="en-US" altLang="hu-HU" sz="1800"/>
              <a:t>Museo del Prado, Madrid</a:t>
            </a:r>
            <a:endParaRPr lang="hu-HU" altLang="hu-HU" sz="1800"/>
          </a:p>
        </p:txBody>
      </p:sp>
      <p:pic>
        <p:nvPicPr>
          <p:cNvPr id="23555" name="Picture 4" descr="https://www.wga.hu/art/g/goya/7/715go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66675"/>
            <a:ext cx="5795962"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6998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1019959"/>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a:t>
            </a:r>
            <a:r>
              <a:rPr lang="hu-HU" sz="2400" b="1" dirty="0" smtClean="0"/>
              <a:t> </a:t>
            </a:r>
            <a:r>
              <a:rPr lang="en-US" sz="2400" b="1" dirty="0" smtClean="0"/>
              <a:t> </a:t>
            </a:r>
            <a:r>
              <a:rPr lang="hu-HU" sz="2400" b="1" dirty="0" smtClean="0"/>
              <a:t>Bretagne-i </a:t>
            </a:r>
            <a:r>
              <a:rPr lang="hu-HU" sz="2400" b="1" dirty="0" err="1" smtClean="0"/>
              <a:t>Dorigen</a:t>
            </a:r>
            <a:r>
              <a:rPr lang="hu-HU" sz="2400" b="1" dirty="0" smtClean="0"/>
              <a:t> férje biztonságos visszatérésére vágyik, </a:t>
            </a:r>
            <a:r>
              <a:rPr lang="hu-HU" sz="2400" dirty="0" smtClean="0"/>
              <a:t>1871, </a:t>
            </a:r>
            <a:r>
              <a:rPr lang="hu-HU" sz="2400" dirty="0" err="1" smtClean="0"/>
              <a:t>gouache</a:t>
            </a:r>
            <a:r>
              <a:rPr lang="hu-HU" sz="2400" dirty="0" smtClean="0"/>
              <a:t> 52,2 x 63 cm</a:t>
            </a:r>
            <a:br>
              <a:rPr lang="hu-HU" sz="2400" dirty="0" smtClean="0"/>
            </a:br>
            <a:r>
              <a:rPr lang="hu-HU" sz="2400" dirty="0" smtClean="0"/>
              <a:t>Victoria &amp; Albert Museum, London</a:t>
            </a:r>
            <a:endParaRPr lang="hu-HU" sz="2400" dirty="0"/>
          </a:p>
        </p:txBody>
      </p:sp>
      <p:pic>
        <p:nvPicPr>
          <p:cNvPr id="344066" name="Picture 2" descr="https://blogger.googleusercontent.com/img/b/R29vZ2xl/AVvXsEhtnPScGCZIMexABwywP0Yer4oBw_eb7D61kq6QwtNeVCXPYqmKYQimnGelaVunm1wqpOfc0WJ5-rlSbJZrpYRl0lO4AeTSJbp_43Bvvo6Y9CbqIfAEZHDceaYPgzN6qAkMmAtU6FbN0ZU7/w640-h452/1871+Dorigen+of+Bretagne+longing+for+the+safe+return+of+her+Husband+gouache+52.2+x+63+cm+Victoria+%2526+Albert+Museum%252C+London.jpg"/>
          <p:cNvPicPr>
            <a:picLocks noChangeAspect="1" noChangeArrowheads="1"/>
          </p:cNvPicPr>
          <p:nvPr/>
        </p:nvPicPr>
        <p:blipFill>
          <a:blip r:embed="rId2" cstate="email">
            <a:lum contrast="10000"/>
          </a:blip>
          <a:srcRect/>
          <a:stretch>
            <a:fillRect/>
          </a:stretch>
        </p:blipFill>
        <p:spPr bwMode="auto">
          <a:xfrm>
            <a:off x="592602" y="1052736"/>
            <a:ext cx="7958795" cy="5620899"/>
          </a:xfrm>
          <a:prstGeom prst="rect">
            <a:avLst/>
          </a:prstGeom>
          <a:noFill/>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908720"/>
            <a:ext cx="3563888" cy="2831544"/>
          </a:xfrm>
          <a:prstGeom prst="rect">
            <a:avLst/>
          </a:prstGeom>
        </p:spPr>
        <p:txBody>
          <a:bodyPr wrap="square">
            <a:spAutoFit/>
          </a:bodyPr>
          <a:lstStyle/>
          <a:p>
            <a:pPr algn="ctr">
              <a:lnSpc>
                <a:spcPts val="2400"/>
              </a:lnSpc>
            </a:pPr>
            <a:r>
              <a:rPr lang="en-US" sz="2400" b="1" u="sng" dirty="0" smtClean="0"/>
              <a:t>Edward Burne-Jones </a:t>
            </a:r>
            <a:r>
              <a:rPr lang="hu-HU" sz="2400" b="1" dirty="0" smtClean="0"/>
              <a:t>Pygmalion és Galatea </a:t>
            </a:r>
          </a:p>
          <a:p>
            <a:pPr algn="ctr">
              <a:lnSpc>
                <a:spcPts val="2400"/>
              </a:lnSpc>
            </a:pPr>
            <a:r>
              <a:rPr lang="hu-HU" sz="2400" b="1" dirty="0" smtClean="0"/>
              <a:t>(A szív vágyai) </a:t>
            </a:r>
          </a:p>
          <a:p>
            <a:pPr algn="ctr">
              <a:lnSpc>
                <a:spcPts val="2400"/>
              </a:lnSpc>
            </a:pPr>
            <a:r>
              <a:rPr lang="hu-HU" sz="2400" dirty="0" smtClean="0"/>
              <a:t>(2. sorozat)</a:t>
            </a:r>
          </a:p>
          <a:p>
            <a:pPr algn="ctr">
              <a:lnSpc>
                <a:spcPts val="2400"/>
              </a:lnSpc>
            </a:pPr>
            <a:r>
              <a:rPr lang="hu-HU" sz="2400" dirty="0" smtClean="0"/>
              <a:t>1875  </a:t>
            </a:r>
          </a:p>
          <a:p>
            <a:pPr algn="ctr">
              <a:lnSpc>
                <a:spcPts val="2400"/>
              </a:lnSpc>
            </a:pPr>
            <a:r>
              <a:rPr lang="hu-HU" sz="2400" dirty="0" smtClean="0"/>
              <a:t>olaj, vászon</a:t>
            </a:r>
            <a:br>
              <a:rPr lang="hu-HU" sz="2400" dirty="0" smtClean="0"/>
            </a:br>
            <a:r>
              <a:rPr lang="hu-HU" sz="2400" dirty="0" smtClean="0"/>
              <a:t>99 × 76,3 cm </a:t>
            </a:r>
            <a:r>
              <a:rPr lang="en-US" sz="2400" dirty="0" smtClean="0"/>
              <a:t>Birmingham Museum and Art Gallery</a:t>
            </a:r>
            <a:endParaRPr lang="hu-HU" sz="2400" dirty="0" smtClean="0"/>
          </a:p>
          <a:p>
            <a:endParaRPr lang="hu-HU" dirty="0"/>
          </a:p>
        </p:txBody>
      </p:sp>
      <p:pic>
        <p:nvPicPr>
          <p:cNvPr id="252930" name="Picture 2" descr="https://upload.wikimedia.org/wikipedia/commons/1/1c/The_Heart_Desires%2C_2nd_series%2C_Pygmalion_%28Burne-Jones%29.jpg"/>
          <p:cNvPicPr>
            <a:picLocks noChangeAspect="1" noChangeArrowheads="1"/>
          </p:cNvPicPr>
          <p:nvPr/>
        </p:nvPicPr>
        <p:blipFill>
          <a:blip r:embed="rId2" cstate="email"/>
          <a:srcRect/>
          <a:stretch>
            <a:fillRect/>
          </a:stretch>
        </p:blipFill>
        <p:spPr bwMode="auto">
          <a:xfrm>
            <a:off x="3635896" y="0"/>
            <a:ext cx="5153131" cy="6858000"/>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692696"/>
            <a:ext cx="3240360" cy="2866619"/>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 </a:t>
            </a:r>
            <a:r>
              <a:rPr lang="hu-HU" sz="2400" b="1" dirty="0" smtClean="0"/>
              <a:t>Merlin  csábítása </a:t>
            </a:r>
          </a:p>
          <a:p>
            <a:pPr algn="ctr">
              <a:lnSpc>
                <a:spcPts val="2400"/>
              </a:lnSpc>
            </a:pPr>
            <a:r>
              <a:rPr lang="hu-HU" sz="2400" dirty="0" smtClean="0"/>
              <a:t>1877 </a:t>
            </a:r>
          </a:p>
          <a:p>
            <a:pPr algn="ctr">
              <a:lnSpc>
                <a:spcPts val="2400"/>
              </a:lnSpc>
            </a:pPr>
            <a:r>
              <a:rPr lang="hu-HU" sz="2400" dirty="0" smtClean="0"/>
              <a:t>olaj, vászon</a:t>
            </a:r>
            <a:br>
              <a:rPr lang="hu-HU" sz="2400" dirty="0" smtClean="0"/>
            </a:br>
            <a:r>
              <a:rPr lang="hu-HU" sz="2400" dirty="0" smtClean="0"/>
              <a:t>186 cm × 111 cm </a:t>
            </a:r>
            <a:r>
              <a:rPr lang="en-US" sz="2400" u="sng" dirty="0" smtClean="0"/>
              <a:t/>
            </a:r>
            <a:br>
              <a:rPr lang="en-US" sz="2400" u="sng" dirty="0" smtClean="0"/>
            </a:br>
            <a:r>
              <a:rPr lang="en-US" sz="2400" dirty="0" smtClean="0"/>
              <a:t>Lady Lever Art Gallery, Port Sunlight, Merseyside</a:t>
            </a:r>
            <a:r>
              <a:rPr lang="hu-HU" sz="2400" dirty="0" smtClean="0"/>
              <a:t> </a:t>
            </a:r>
            <a:r>
              <a:rPr lang="en-US" sz="2400" dirty="0" smtClean="0"/>
              <a:t> </a:t>
            </a:r>
            <a:r>
              <a:rPr lang="hu-HU" sz="2400" dirty="0" smtClean="0"/>
              <a:t>UK</a:t>
            </a:r>
            <a:endParaRPr lang="hu-HU" sz="2400" dirty="0"/>
          </a:p>
        </p:txBody>
      </p:sp>
      <p:pic>
        <p:nvPicPr>
          <p:cNvPr id="249858" name="Picture 2" descr="https://upload.wikimedia.org/wikipedia/commons/thumb/2/29/Beguiling_of_Merlin.jpg/584px-Beguiling_of_Merlin.jpg"/>
          <p:cNvPicPr>
            <a:picLocks noChangeAspect="1" noChangeArrowheads="1"/>
          </p:cNvPicPr>
          <p:nvPr/>
        </p:nvPicPr>
        <p:blipFill>
          <a:blip r:embed="rId2" cstate="email"/>
          <a:srcRect/>
          <a:stretch>
            <a:fillRect/>
          </a:stretch>
        </p:blipFill>
        <p:spPr bwMode="auto">
          <a:xfrm>
            <a:off x="3563888" y="43645"/>
            <a:ext cx="3861420" cy="6770710"/>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692696"/>
            <a:ext cx="3528392" cy="2251065"/>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 </a:t>
            </a:r>
            <a:r>
              <a:rPr lang="hu-HU" sz="2400" b="1" dirty="0" err="1" smtClean="0"/>
              <a:t>Cophetua</a:t>
            </a:r>
            <a:r>
              <a:rPr lang="hu-HU" sz="2400" b="1" dirty="0" smtClean="0"/>
              <a:t> király és a kolduslány </a:t>
            </a:r>
          </a:p>
          <a:p>
            <a:pPr algn="ctr">
              <a:lnSpc>
                <a:spcPts val="2400"/>
              </a:lnSpc>
            </a:pPr>
            <a:r>
              <a:rPr lang="hu-HU" sz="2400" dirty="0" smtClean="0"/>
              <a:t>1880-84 </a:t>
            </a:r>
          </a:p>
          <a:p>
            <a:pPr algn="ctr">
              <a:lnSpc>
                <a:spcPts val="2400"/>
              </a:lnSpc>
            </a:pPr>
            <a:r>
              <a:rPr lang="hu-HU" sz="2400" dirty="0" smtClean="0"/>
              <a:t> Olaj, vászon </a:t>
            </a:r>
          </a:p>
          <a:p>
            <a:pPr algn="ctr">
              <a:lnSpc>
                <a:spcPts val="2400"/>
              </a:lnSpc>
            </a:pPr>
            <a:r>
              <a:rPr lang="hu-HU" sz="2400" dirty="0" smtClean="0"/>
              <a:t> 290 x 136 cm </a:t>
            </a:r>
          </a:p>
          <a:p>
            <a:pPr algn="ctr">
              <a:lnSpc>
                <a:spcPts val="2400"/>
              </a:lnSpc>
            </a:pPr>
            <a:r>
              <a:rPr lang="hu-HU" sz="2400" dirty="0" smtClean="0"/>
              <a:t> </a:t>
            </a:r>
            <a:r>
              <a:rPr lang="hu-HU" sz="2400" dirty="0" err="1" smtClean="0"/>
              <a:t>Tate</a:t>
            </a:r>
            <a:r>
              <a:rPr lang="hu-HU" sz="2400" dirty="0" smtClean="0"/>
              <a:t> </a:t>
            </a:r>
            <a:r>
              <a:rPr lang="hu-HU" sz="2400" dirty="0" err="1" smtClean="0"/>
              <a:t>Gallery</a:t>
            </a:r>
            <a:r>
              <a:rPr lang="hu-HU" sz="2400" dirty="0" smtClean="0"/>
              <a:t>, London</a:t>
            </a:r>
            <a:endParaRPr lang="hu-HU" sz="2400" dirty="0"/>
          </a:p>
        </p:txBody>
      </p:sp>
      <p:pic>
        <p:nvPicPr>
          <p:cNvPr id="248834" name="Picture 2" descr="https://upload.wikimedia.org/wikipedia/commons/thumb/0/06/Burne-jones_cophetua.jpg/461px-Burne-jones_cophetua.jpg"/>
          <p:cNvPicPr>
            <a:picLocks noChangeAspect="1" noChangeArrowheads="1"/>
          </p:cNvPicPr>
          <p:nvPr/>
        </p:nvPicPr>
        <p:blipFill>
          <a:blip r:embed="rId2" cstate="email">
            <a:lum bright="10000" contrast="10000"/>
          </a:blip>
          <a:srcRect/>
          <a:stretch>
            <a:fillRect/>
          </a:stretch>
        </p:blipFill>
        <p:spPr bwMode="auto">
          <a:xfrm>
            <a:off x="4139952" y="0"/>
            <a:ext cx="3090458" cy="6858000"/>
          </a:xfrm>
          <a:prstGeom prst="rect">
            <a:avLst/>
          </a:prstGeom>
          <a:noFill/>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980728"/>
            <a:ext cx="3131840" cy="1631216"/>
          </a:xfrm>
          <a:prstGeom prst="rect">
            <a:avLst/>
          </a:prstGeom>
        </p:spPr>
        <p:txBody>
          <a:bodyPr wrap="square">
            <a:spAutoFit/>
          </a:bodyPr>
          <a:lstStyle/>
          <a:p>
            <a:pPr algn="ctr">
              <a:lnSpc>
                <a:spcPts val="2400"/>
              </a:lnSpc>
            </a:pPr>
            <a:r>
              <a:rPr lang="en-US" sz="2400" b="1" u="sng" dirty="0" smtClean="0"/>
              <a:t>Edward Burne-Jones</a:t>
            </a:r>
            <a:endParaRPr lang="hu-HU" sz="2400" b="1" u="sng" dirty="0" smtClean="0"/>
          </a:p>
          <a:p>
            <a:pPr algn="ctr">
              <a:lnSpc>
                <a:spcPts val="2400"/>
              </a:lnSpc>
            </a:pPr>
            <a:r>
              <a:rPr lang="hu-HU" sz="2400" b="1" dirty="0" smtClean="0"/>
              <a:t>A beteljesült végzet </a:t>
            </a:r>
            <a:r>
              <a:rPr lang="hu-HU" sz="2400" dirty="0" smtClean="0"/>
              <a:t>1888 </a:t>
            </a:r>
            <a:br>
              <a:rPr lang="hu-HU" sz="2400" dirty="0" smtClean="0"/>
            </a:br>
            <a:r>
              <a:rPr lang="hu-HU" sz="2400" dirty="0" smtClean="0"/>
              <a:t>Southampton City Art </a:t>
            </a:r>
            <a:r>
              <a:rPr lang="hu-HU" sz="2400" dirty="0" err="1" smtClean="0"/>
              <a:t>Gallery</a:t>
            </a:r>
            <a:r>
              <a:rPr lang="hu-HU" sz="2400" dirty="0" smtClean="0"/>
              <a:t>,  UK.</a:t>
            </a:r>
          </a:p>
        </p:txBody>
      </p:sp>
      <p:pic>
        <p:nvPicPr>
          <p:cNvPr id="309250" name="Picture 2" descr="https://upload.wikimedia.org/wikipedia/commons/thumb/6/68/Edward_Burne-Jones_-_Perseus.jpeg/925px-Edward_Burne-Jones_-_Perseus.jpeg"/>
          <p:cNvPicPr>
            <a:picLocks noChangeAspect="1" noChangeArrowheads="1"/>
          </p:cNvPicPr>
          <p:nvPr/>
        </p:nvPicPr>
        <p:blipFill>
          <a:blip r:embed="rId2" cstate="email">
            <a:lum bright="10000"/>
          </a:blip>
          <a:srcRect/>
          <a:stretch>
            <a:fillRect/>
          </a:stretch>
        </p:blipFill>
        <p:spPr bwMode="auto">
          <a:xfrm>
            <a:off x="3131840" y="202332"/>
            <a:ext cx="5829429" cy="6453336"/>
          </a:xfrm>
          <a:prstGeom prst="rect">
            <a:avLst/>
          </a:prstGeom>
          <a:noFill/>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332656"/>
            <a:ext cx="9144000" cy="712183"/>
          </a:xfrm>
          <a:prstGeom prst="rect">
            <a:avLst/>
          </a:prstGeom>
        </p:spPr>
        <p:txBody>
          <a:bodyPr wrap="square">
            <a:spAutoFit/>
          </a:bodyPr>
          <a:lstStyle/>
          <a:p>
            <a:pPr algn="ctr">
              <a:lnSpc>
                <a:spcPts val="2400"/>
              </a:lnSpc>
            </a:pPr>
            <a:r>
              <a:rPr lang="en-US" sz="2400" b="1" u="sng" dirty="0" smtClean="0"/>
              <a:t>Edward Burne-Jones</a:t>
            </a:r>
            <a:r>
              <a:rPr lang="hu-HU" sz="2400" b="1" dirty="0" smtClean="0"/>
              <a:t>:  A Születés,</a:t>
            </a:r>
            <a:r>
              <a:rPr lang="hu-HU" sz="2400" dirty="0" smtClean="0"/>
              <a:t> 1888,  olaj, vászon,  206 cm × 312 cm</a:t>
            </a:r>
          </a:p>
          <a:p>
            <a:pPr algn="ctr">
              <a:lnSpc>
                <a:spcPts val="2400"/>
              </a:lnSpc>
            </a:pPr>
            <a:r>
              <a:rPr lang="hu-HU" sz="2400" dirty="0" smtClean="0"/>
              <a:t> Carnegie Museum of Art, Pittsburgh, Pennsylvania</a:t>
            </a:r>
          </a:p>
        </p:txBody>
      </p:sp>
      <p:pic>
        <p:nvPicPr>
          <p:cNvPr id="310274" name="Picture 2" descr="https://upload.wikimedia.org/wikipedia/commons/thumb/9/97/Edward_Burne-Jones_-_Nativity_-_IMG_0732.jpg/1024px-Edward_Burne-Jones_-_Nativity_-_IMG_0732.jpg"/>
          <p:cNvPicPr>
            <a:picLocks noChangeAspect="1" noChangeArrowheads="1"/>
          </p:cNvPicPr>
          <p:nvPr/>
        </p:nvPicPr>
        <p:blipFill>
          <a:blip r:embed="rId2" cstate="email"/>
          <a:srcRect/>
          <a:stretch>
            <a:fillRect/>
          </a:stretch>
        </p:blipFill>
        <p:spPr bwMode="auto">
          <a:xfrm>
            <a:off x="195993" y="1052736"/>
            <a:ext cx="8752014" cy="5564024"/>
          </a:xfrm>
          <a:prstGeom prst="rect">
            <a:avLst/>
          </a:prstGeom>
          <a:noFill/>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0648"/>
            <a:ext cx="9144000" cy="712183"/>
          </a:xfrm>
          <a:prstGeom prst="rect">
            <a:avLst/>
          </a:prstGeom>
        </p:spPr>
        <p:txBody>
          <a:bodyPr wrap="square">
            <a:spAutoFit/>
          </a:bodyPr>
          <a:lstStyle/>
          <a:p>
            <a:pPr algn="ctr">
              <a:lnSpc>
                <a:spcPts val="2400"/>
              </a:lnSpc>
            </a:pPr>
            <a:r>
              <a:rPr lang="en-US" sz="2400" b="1" u="sng" dirty="0" smtClean="0"/>
              <a:t>Edward Burne-Jones</a:t>
            </a:r>
            <a:r>
              <a:rPr lang="hu-HU" sz="2400" b="1" u="sng" dirty="0" smtClean="0"/>
              <a:t>:</a:t>
            </a:r>
            <a:r>
              <a:rPr lang="hu-HU" sz="2400" b="1" dirty="0" smtClean="0"/>
              <a:t> </a:t>
            </a:r>
            <a:r>
              <a:rPr lang="en-US" sz="2400" dirty="0" smtClean="0"/>
              <a:t>A </a:t>
            </a:r>
            <a:r>
              <a:rPr lang="en-US" sz="2400" dirty="0" err="1" smtClean="0"/>
              <a:t>Tanácsterem</a:t>
            </a:r>
            <a:r>
              <a:rPr lang="hu-HU" sz="2400" dirty="0" smtClean="0"/>
              <a:t>,</a:t>
            </a:r>
            <a:r>
              <a:rPr lang="en-US" sz="2400" dirty="0" smtClean="0"/>
              <a:t> 1872-92</a:t>
            </a:r>
            <a:r>
              <a:rPr lang="hu-HU" sz="2400" dirty="0" smtClean="0"/>
              <a:t>, </a:t>
            </a:r>
            <a:r>
              <a:rPr lang="en-US" sz="2400" dirty="0" err="1" smtClean="0"/>
              <a:t>olaj</a:t>
            </a:r>
            <a:r>
              <a:rPr lang="en-US" sz="2400" dirty="0" smtClean="0"/>
              <a:t>, </a:t>
            </a:r>
            <a:r>
              <a:rPr lang="en-US" sz="2400" dirty="0" err="1" smtClean="0"/>
              <a:t>vászon</a:t>
            </a:r>
            <a:r>
              <a:rPr lang="en-US" sz="2400" dirty="0" smtClean="0"/>
              <a:t> </a:t>
            </a:r>
            <a:endParaRPr lang="hu-HU" sz="2400" dirty="0" smtClean="0"/>
          </a:p>
          <a:p>
            <a:pPr algn="ctr">
              <a:lnSpc>
                <a:spcPts val="2400"/>
              </a:lnSpc>
            </a:pPr>
            <a:r>
              <a:rPr lang="en-US" sz="2400" dirty="0" smtClean="0"/>
              <a:t>105,6 x 49,5 cm</a:t>
            </a:r>
            <a:r>
              <a:rPr lang="hu-HU" sz="2400" dirty="0" smtClean="0"/>
              <a:t>,</a:t>
            </a:r>
            <a:r>
              <a:rPr lang="en-US" sz="2400" dirty="0" smtClean="0"/>
              <a:t> Delaware Art Museum</a:t>
            </a:r>
            <a:endParaRPr lang="hu-HU" sz="2400" dirty="0"/>
          </a:p>
        </p:txBody>
      </p:sp>
      <p:pic>
        <p:nvPicPr>
          <p:cNvPr id="343042" name="Picture 2" descr="https://blogger.googleusercontent.com/img/b/R29vZ2xl/AVvXsEiMlxS25lyg2Az57wRzXGfAQaPBBrQbK37xiXxXG2lpVGTeUwJaz8xs0-zq4Hc6B8ddaxlRCrvpQqjfegXZOkE46Tozy36qcEW0FLTZo-ymmJmHq8HGRAuK0R_EVvtZscyZlXPrGZL05Wd5/w640-h298/6a.+1872-92+The+Council+Chamber+oil+on+canvas%253F+105.6+x+49.5+cm+%25C2%25A9+Delaware+Art+Museum.jpg"/>
          <p:cNvPicPr>
            <a:picLocks noChangeAspect="1" noChangeArrowheads="1"/>
          </p:cNvPicPr>
          <p:nvPr/>
        </p:nvPicPr>
        <p:blipFill>
          <a:blip r:embed="rId2" cstate="email"/>
          <a:srcRect/>
          <a:stretch>
            <a:fillRect/>
          </a:stretch>
        </p:blipFill>
        <p:spPr bwMode="auto">
          <a:xfrm>
            <a:off x="185061" y="1628800"/>
            <a:ext cx="8773877" cy="4085337"/>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5934670"/>
            <a:ext cx="8712968" cy="923330"/>
          </a:xfrm>
          <a:prstGeom prst="rect">
            <a:avLst/>
          </a:prstGeom>
        </p:spPr>
        <p:txBody>
          <a:bodyPr wrap="square">
            <a:spAutoFit/>
          </a:bodyPr>
          <a:lstStyle/>
          <a:p>
            <a:r>
              <a:rPr lang="hu-HU" dirty="0" smtClean="0"/>
              <a:t>A szintén </a:t>
            </a:r>
            <a:r>
              <a:rPr lang="hu-HU" dirty="0" err="1" smtClean="0"/>
              <a:t>Gulbenkian</a:t>
            </a:r>
            <a:r>
              <a:rPr lang="hu-HU" dirty="0" smtClean="0"/>
              <a:t> Gyűjteményhez tartozó </a:t>
            </a:r>
            <a:r>
              <a:rPr lang="hu-HU" i="1" dirty="0" smtClean="0"/>
              <a:t>Venus fürdőhöz</a:t>
            </a:r>
            <a:r>
              <a:rPr lang="hu-HU" dirty="0" smtClean="0"/>
              <a:t> hasonlóan a kompozíció </a:t>
            </a:r>
            <a:r>
              <a:rPr lang="hu-HU" i="1" dirty="0" smtClean="0"/>
              <a:t>a Vénusz dombhoz készült illusztrációból származik, William Morris A földi paradicsom</a:t>
            </a:r>
            <a:r>
              <a:rPr lang="hu-HU" dirty="0" smtClean="0"/>
              <a:t> című versének része , amelyet </a:t>
            </a:r>
            <a:r>
              <a:rPr lang="hu-HU" dirty="0" err="1" smtClean="0"/>
              <a:t>Tannhäuser</a:t>
            </a:r>
            <a:r>
              <a:rPr lang="hu-HU" dirty="0" smtClean="0"/>
              <a:t> középkori legendája ihletett</a:t>
            </a:r>
            <a:endParaRPr lang="hu-HU" dirty="0"/>
          </a:p>
        </p:txBody>
      </p:sp>
      <p:sp>
        <p:nvSpPr>
          <p:cNvPr id="250882" name="AutoShape 2" descr="https://gulbenkian.pt/museu/wp-content/uploads/sites/5/2013/08/Inv._273__tratada__copy-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7" name="Téglalap 6"/>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Sir Edward </a:t>
            </a:r>
            <a:r>
              <a:rPr lang="hu-HU" sz="2400" b="1" u="sng" dirty="0" err="1" smtClean="0"/>
              <a:t>Coley</a:t>
            </a:r>
            <a:r>
              <a:rPr lang="hu-HU" sz="2400" b="1" u="sng" dirty="0" smtClean="0"/>
              <a:t> </a:t>
            </a:r>
            <a:r>
              <a:rPr lang="hu-HU" sz="2400" b="1" u="sng" dirty="0" err="1" smtClean="0"/>
              <a:t>Burne-Jones</a:t>
            </a:r>
            <a:r>
              <a:rPr lang="hu-HU" sz="2400" dirty="0" smtClean="0"/>
              <a:t>: </a:t>
            </a:r>
            <a:r>
              <a:rPr lang="hu-HU" sz="2400" b="1" dirty="0" smtClean="0"/>
              <a:t>A Vénusz tükre</a:t>
            </a:r>
            <a:r>
              <a:rPr lang="hu-HU" sz="2400" dirty="0" smtClean="0"/>
              <a:t>, 1898,  Olaj, vászon</a:t>
            </a:r>
          </a:p>
          <a:p>
            <a:pPr algn="ctr">
              <a:lnSpc>
                <a:spcPts val="2400"/>
              </a:lnSpc>
            </a:pPr>
            <a:r>
              <a:rPr lang="de-DE" sz="2400" dirty="0" smtClean="0"/>
              <a:t> 120 </a:t>
            </a:r>
            <a:r>
              <a:rPr lang="hu-HU" sz="2400" dirty="0" smtClean="0"/>
              <a:t>x </a:t>
            </a:r>
            <a:r>
              <a:rPr lang="de-DE" sz="2400" dirty="0" smtClean="0"/>
              <a:t>200 cm</a:t>
            </a:r>
            <a:r>
              <a:rPr lang="hu-HU" sz="2400" dirty="0" smtClean="0"/>
              <a:t>, </a:t>
            </a:r>
            <a:r>
              <a:rPr lang="hu-HU" sz="2400" dirty="0" err="1" smtClean="0"/>
              <a:t>Museu</a:t>
            </a:r>
            <a:r>
              <a:rPr lang="hu-HU" sz="2400" dirty="0" smtClean="0"/>
              <a:t> </a:t>
            </a:r>
            <a:r>
              <a:rPr lang="hu-HU" sz="2400" dirty="0" err="1" smtClean="0"/>
              <a:t>Calouste</a:t>
            </a:r>
            <a:r>
              <a:rPr lang="hu-HU" sz="2400" dirty="0" smtClean="0"/>
              <a:t> </a:t>
            </a:r>
            <a:r>
              <a:rPr lang="hu-HU" sz="2400" dirty="0" err="1" smtClean="0"/>
              <a:t>Gulbenkian</a:t>
            </a:r>
            <a:r>
              <a:rPr lang="hu-HU" sz="2400" dirty="0" smtClean="0"/>
              <a:t>,  Lisszabon</a:t>
            </a:r>
            <a:r>
              <a:rPr lang="hu-HU" dirty="0" smtClean="0"/>
              <a:t>.</a:t>
            </a:r>
            <a:endParaRPr lang="hu-HU" dirty="0"/>
          </a:p>
        </p:txBody>
      </p:sp>
      <p:pic>
        <p:nvPicPr>
          <p:cNvPr id="193538" name="Picture 2" descr="https://upload.wikimedia.org/wikipedia/commons/thumb/9/9d/The_Mirror_of_Venus_Edward_Burne-Jones.jpg/1280px-The_Mirror_of_Venus_Edward_Burne-Jones.jpg"/>
          <p:cNvPicPr>
            <a:picLocks noChangeAspect="1" noChangeArrowheads="1"/>
          </p:cNvPicPr>
          <p:nvPr/>
        </p:nvPicPr>
        <p:blipFill>
          <a:blip r:embed="rId2" cstate="email"/>
          <a:srcRect/>
          <a:stretch>
            <a:fillRect/>
          </a:stretch>
        </p:blipFill>
        <p:spPr bwMode="auto">
          <a:xfrm>
            <a:off x="358227" y="890860"/>
            <a:ext cx="8427545" cy="507628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459504"/>
            <a:ext cx="9144000" cy="1138773"/>
          </a:xfrm>
          <a:prstGeom prst="rect">
            <a:avLst/>
          </a:prstGeom>
        </p:spPr>
        <p:txBody>
          <a:bodyPr wrap="square">
            <a:spAutoFit/>
          </a:bodyPr>
          <a:lstStyle/>
          <a:p>
            <a:pPr algn="ctr"/>
            <a:r>
              <a:rPr lang="en-US" sz="4400" b="1" dirty="0" smtClean="0">
                <a:solidFill>
                  <a:srgbClr val="FF0000"/>
                </a:solidFill>
                <a:latin typeface="Arial Black" pitchFamily="34" charset="0"/>
              </a:rPr>
              <a:t> </a:t>
            </a:r>
            <a:r>
              <a:rPr lang="hu-HU" sz="2400" b="1" dirty="0" smtClean="0">
                <a:latin typeface="Arial Black" pitchFamily="34" charset="0"/>
              </a:rPr>
              <a:t>JOSEPH MALLORD WILLIAM TURNER</a:t>
            </a:r>
          </a:p>
          <a:p>
            <a:pPr algn="ctr"/>
            <a:r>
              <a:rPr lang="hu-HU" sz="2400" b="1" dirty="0" smtClean="0">
                <a:latin typeface="Arial Black" pitchFamily="34" charset="0"/>
              </a:rPr>
              <a:t>1775-1851</a:t>
            </a:r>
            <a:endParaRPr lang="hu-HU" sz="2400" b="1" dirty="0">
              <a:latin typeface="Arial Black" pitchFamily="34" charset="0"/>
            </a:endParaRPr>
          </a:p>
        </p:txBody>
      </p:sp>
      <p:pic>
        <p:nvPicPr>
          <p:cNvPr id="141314" name="Picture 2" descr="Önarcképe (1798)"/>
          <p:cNvPicPr>
            <a:picLocks noChangeAspect="1" noChangeArrowheads="1"/>
          </p:cNvPicPr>
          <p:nvPr/>
        </p:nvPicPr>
        <p:blipFill>
          <a:blip r:embed="rId2" cstate="email">
            <a:lum bright="20000" contrast="10000"/>
          </a:blip>
          <a:srcRect/>
          <a:stretch>
            <a:fillRect/>
          </a:stretch>
        </p:blipFill>
        <p:spPr bwMode="auto">
          <a:xfrm>
            <a:off x="7258574" y="0"/>
            <a:ext cx="1885426" cy="2420888"/>
          </a:xfrm>
          <a:prstGeom prst="rect">
            <a:avLst/>
          </a:prstGeom>
          <a:noFill/>
        </p:spPr>
      </p:pic>
      <p:sp>
        <p:nvSpPr>
          <p:cNvPr id="5" name="Téglalap 4"/>
          <p:cNvSpPr/>
          <p:nvPr/>
        </p:nvSpPr>
        <p:spPr>
          <a:xfrm>
            <a:off x="179512" y="4826675"/>
            <a:ext cx="8640960" cy="1938992"/>
          </a:xfrm>
          <a:prstGeom prst="rect">
            <a:avLst/>
          </a:prstGeom>
        </p:spPr>
        <p:txBody>
          <a:bodyPr wrap="square">
            <a:spAutoFit/>
          </a:bodyPr>
          <a:lstStyle/>
          <a:p>
            <a:r>
              <a:rPr lang="hu-HU" sz="2400" b="1" dirty="0" smtClean="0"/>
              <a:t>Joseph </a:t>
            </a:r>
            <a:r>
              <a:rPr lang="hu-HU" sz="2400" b="1" dirty="0" err="1" smtClean="0"/>
              <a:t>Mallord</a:t>
            </a:r>
            <a:r>
              <a:rPr lang="hu-HU" sz="2400" b="1" dirty="0" smtClean="0"/>
              <a:t> William Turner</a:t>
            </a:r>
            <a:r>
              <a:rPr lang="hu-HU" sz="2400" dirty="0" smtClean="0"/>
              <a:t> (London, 1775. április 23. – </a:t>
            </a:r>
            <a:r>
              <a:rPr lang="hu-HU" sz="2400" dirty="0" err="1" smtClean="0"/>
              <a:t>Chelsea</a:t>
            </a:r>
            <a:r>
              <a:rPr lang="hu-HU" sz="2400" dirty="0" smtClean="0"/>
              <a:t>, 1851. december 19.) angol romantikus festő, John </a:t>
            </a:r>
            <a:r>
              <a:rPr lang="hu-HU" sz="2400" dirty="0" err="1" smtClean="0"/>
              <a:t>Constable-lel</a:t>
            </a:r>
            <a:r>
              <a:rPr lang="hu-HU" sz="2400" dirty="0" smtClean="0"/>
              <a:t> és </a:t>
            </a:r>
            <a:r>
              <a:rPr lang="hu-HU" sz="2400" dirty="0" err="1" smtClean="0"/>
              <a:t>Boningtonnal</a:t>
            </a:r>
            <a:r>
              <a:rPr lang="hu-HU" sz="2400" dirty="0" smtClean="0"/>
              <a:t> együtt a XIX. Századi modern festészet irányzatainak elindítója, hatással volt a barbizoni iskolára és az impresszionistákra</a:t>
            </a:r>
            <a:endParaRPr lang="hu-HU"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églalap 1"/>
          <p:cNvSpPr>
            <a:spLocks noChangeArrowheads="1"/>
          </p:cNvSpPr>
          <p:nvPr/>
        </p:nvSpPr>
        <p:spPr bwMode="auto">
          <a:xfrm>
            <a:off x="107950" y="249237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b="1"/>
              <a:t>Witches' Sabbath</a:t>
            </a:r>
            <a:r>
              <a:rPr lang="hu-HU" altLang="hu-HU" sz="1800"/>
              <a:t/>
            </a:r>
            <a:br>
              <a:rPr lang="hu-HU" altLang="hu-HU" sz="1800"/>
            </a:br>
            <a:r>
              <a:rPr lang="hu-HU" altLang="hu-HU" sz="1800"/>
              <a:t>1789</a:t>
            </a:r>
            <a:br>
              <a:rPr lang="hu-HU" altLang="hu-HU" sz="1800"/>
            </a:br>
            <a:r>
              <a:rPr lang="hu-HU" altLang="hu-HU" sz="1800"/>
              <a:t>Oil on canvas, 43 x 30 cm</a:t>
            </a:r>
            <a:br>
              <a:rPr lang="hu-HU" altLang="hu-HU" sz="1800"/>
            </a:br>
            <a:r>
              <a:rPr lang="hu-HU" altLang="hu-HU" sz="1800"/>
              <a:t>Museo Lázaro Galdiano, Madrid</a:t>
            </a:r>
          </a:p>
        </p:txBody>
      </p:sp>
      <p:pic>
        <p:nvPicPr>
          <p:cNvPr id="14339" name="Picture 4" descr="https://www.wga.hu/art/g/goya/2/218go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50800"/>
            <a:ext cx="50038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326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64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3074" name="Picture 2" descr="KÃ©ptalÃ¡lat a kÃ¶vetkezÅre: âid. MarkÃ³ KÃ¡rolyâ"/>
          <p:cNvPicPr>
            <a:picLocks noChangeAspect="1" noChangeArrowheads="1"/>
          </p:cNvPicPr>
          <p:nvPr/>
        </p:nvPicPr>
        <p:blipFill>
          <a:blip r:embed="rId2" cstate="print"/>
          <a:srcRect/>
          <a:stretch>
            <a:fillRect/>
          </a:stretch>
        </p:blipFill>
        <p:spPr bwMode="auto">
          <a:xfrm>
            <a:off x="179512" y="332656"/>
            <a:ext cx="8724900" cy="6153151"/>
          </a:xfrm>
          <a:prstGeom prst="rect">
            <a:avLst/>
          </a:prstGeom>
          <a:noFill/>
        </p:spPr>
      </p:pic>
    </p:spTree>
    <p:extLst>
      <p:ext uri="{BB962C8B-B14F-4D97-AF65-F5344CB8AC3E}">
        <p14:creationId xmlns:p14="http://schemas.microsoft.com/office/powerpoint/2010/main" val="36196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17410" name="Picture 2" descr="KÃ©ptalÃ¡lat a kÃ¶vetkezÅre: âid. MarkÃ³ KÃ¡rolyâ"/>
          <p:cNvPicPr>
            <a:picLocks noChangeAspect="1" noChangeArrowheads="1"/>
          </p:cNvPicPr>
          <p:nvPr/>
        </p:nvPicPr>
        <p:blipFill>
          <a:blip r:embed="rId2" cstate="print"/>
          <a:srcRect/>
          <a:stretch>
            <a:fillRect/>
          </a:stretch>
        </p:blipFill>
        <p:spPr bwMode="auto">
          <a:xfrm>
            <a:off x="323528" y="188640"/>
            <a:ext cx="8572500" cy="6429375"/>
          </a:xfrm>
          <a:prstGeom prst="rect">
            <a:avLst/>
          </a:prstGeom>
          <a:noFill/>
        </p:spPr>
      </p:pic>
    </p:spTree>
    <p:extLst>
      <p:ext uri="{BB962C8B-B14F-4D97-AF65-F5344CB8AC3E}">
        <p14:creationId xmlns:p14="http://schemas.microsoft.com/office/powerpoint/2010/main" val="3558999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18434" name="Picture 2" descr="KÃ©ptalÃ¡lat a kÃ¶vetkezÅre: âid. MarkÃ³ KÃ¡rolyâ"/>
          <p:cNvPicPr>
            <a:picLocks noChangeAspect="1" noChangeArrowheads="1"/>
          </p:cNvPicPr>
          <p:nvPr/>
        </p:nvPicPr>
        <p:blipFill>
          <a:blip r:embed="rId2" cstate="print"/>
          <a:srcRect/>
          <a:stretch>
            <a:fillRect/>
          </a:stretch>
        </p:blipFill>
        <p:spPr bwMode="auto">
          <a:xfrm>
            <a:off x="80124" y="153176"/>
            <a:ext cx="8884364" cy="6629957"/>
          </a:xfrm>
          <a:prstGeom prst="rect">
            <a:avLst/>
          </a:prstGeom>
          <a:noFill/>
        </p:spPr>
      </p:pic>
    </p:spTree>
    <p:extLst>
      <p:ext uri="{BB962C8B-B14F-4D97-AF65-F5344CB8AC3E}">
        <p14:creationId xmlns:p14="http://schemas.microsoft.com/office/powerpoint/2010/main" val="33795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7/7d/Ligeti_Antal_-_1870_k%C3%B6r%C3%BCl_-_Pest-Buda_l%C3%A1tk%C3%A9pe_a_R%C3%B3zsadombr%C3%B3l.jpg"/>
          <p:cNvPicPr>
            <a:picLocks noChangeAspect="1" noChangeArrowheads="1"/>
          </p:cNvPicPr>
          <p:nvPr/>
        </p:nvPicPr>
        <p:blipFill>
          <a:blip r:embed="rId3" cstate="email">
            <a:lum contrast="20000"/>
          </a:blip>
          <a:srcRect/>
          <a:stretch>
            <a:fillRect/>
          </a:stretch>
        </p:blipFill>
        <p:spPr bwMode="auto">
          <a:xfrm>
            <a:off x="376008" y="836712"/>
            <a:ext cx="8391983" cy="5832648"/>
          </a:xfrm>
          <a:prstGeom prst="rect">
            <a:avLst/>
          </a:prstGeom>
          <a:noFill/>
        </p:spPr>
      </p:pic>
      <p:sp>
        <p:nvSpPr>
          <p:cNvPr id="5" name="Téglalap 4"/>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LIGETI Anta</a:t>
            </a:r>
            <a:r>
              <a:rPr lang="hu-HU" sz="2400" b="1" dirty="0" smtClean="0"/>
              <a:t>l: Pest-Buda látképe a Rózsadombról</a:t>
            </a:r>
            <a:r>
              <a:rPr lang="hu-HU" sz="2400" dirty="0" smtClean="0"/>
              <a:t>, 1870 körül </a:t>
            </a:r>
          </a:p>
          <a:p>
            <a:pPr algn="ctr">
              <a:lnSpc>
                <a:spcPts val="2400"/>
              </a:lnSpc>
            </a:pPr>
            <a:r>
              <a:rPr lang="hu-HU" sz="2400" dirty="0" smtClean="0"/>
              <a:t>Olaj, vászon, 25,5 × 37 cm, Magángyűjtemény</a:t>
            </a:r>
            <a:endParaRPr lang="hu-HU" sz="2400" dirty="0"/>
          </a:p>
        </p:txBody>
      </p:sp>
    </p:spTree>
    <p:extLst>
      <p:ext uri="{BB962C8B-B14F-4D97-AF65-F5344CB8AC3E}">
        <p14:creationId xmlns:p14="http://schemas.microsoft.com/office/powerpoint/2010/main" val="723067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Székely Bertalan</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845105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3074" name="Picture 2" descr="http://pctrs.network.hu/clubpicture/7/2/_/szekely_bertalan__iilajos_holttestenek_megtalalasa_72348_501944.jpg"/>
          <p:cNvPicPr>
            <a:picLocks noChangeAspect="1" noChangeArrowheads="1"/>
          </p:cNvPicPr>
          <p:nvPr/>
        </p:nvPicPr>
        <p:blipFill>
          <a:blip r:embed="rId2" cstate="print"/>
          <a:srcRect/>
          <a:stretch>
            <a:fillRect/>
          </a:stretch>
        </p:blipFill>
        <p:spPr bwMode="auto">
          <a:xfrm>
            <a:off x="-252536" y="-387424"/>
            <a:ext cx="9058708" cy="6915044"/>
          </a:xfrm>
          <a:prstGeom prst="rect">
            <a:avLst/>
          </a:prstGeom>
          <a:noFill/>
        </p:spPr>
      </p:pic>
    </p:spTree>
    <p:extLst>
      <p:ext uri="{BB962C8B-B14F-4D97-AF65-F5344CB8AC3E}">
        <p14:creationId xmlns:p14="http://schemas.microsoft.com/office/powerpoint/2010/main" val="75436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Madarász Viktor</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71280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27650" name="Picture 2" descr="http://mek.oszk.hu/00500/00596/html/festeszet/madarasz_hunyadi_n.jpg"/>
          <p:cNvPicPr>
            <a:picLocks noChangeAspect="1" noChangeArrowheads="1"/>
          </p:cNvPicPr>
          <p:nvPr/>
        </p:nvPicPr>
        <p:blipFill>
          <a:blip r:embed="rId2" cstate="print"/>
          <a:srcRect/>
          <a:stretch>
            <a:fillRect/>
          </a:stretch>
        </p:blipFill>
        <p:spPr bwMode="auto">
          <a:xfrm>
            <a:off x="380468" y="115752"/>
            <a:ext cx="8440004" cy="6553608"/>
          </a:xfrm>
          <a:prstGeom prst="rect">
            <a:avLst/>
          </a:prstGeom>
          <a:noFill/>
        </p:spPr>
      </p:pic>
    </p:spTree>
    <p:extLst>
      <p:ext uri="{BB962C8B-B14F-4D97-AF65-F5344CB8AC3E}">
        <p14:creationId xmlns:p14="http://schemas.microsoft.com/office/powerpoint/2010/main" val="62678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51520" y="117693"/>
            <a:ext cx="8712968" cy="6740307"/>
          </a:xfrm>
          <a:prstGeom prst="rect">
            <a:avLst/>
          </a:prstGeom>
        </p:spPr>
        <p:txBody>
          <a:bodyPr wrap="square">
            <a:spAutoFit/>
          </a:bodyPr>
          <a:lstStyle/>
          <a:p>
            <a:r>
              <a:rPr lang="hu-HU" sz="2400" dirty="0" smtClean="0"/>
              <a:t>Turner az angol romantika egyik utolsó képviselője, akinek varázslatos akvarell tájképeit (plein air) stílusban már a   realizmus   előfutárának tekintik. </a:t>
            </a:r>
          </a:p>
          <a:p>
            <a:r>
              <a:rPr lang="hu-HU" sz="2400" dirty="0" smtClean="0"/>
              <a:t>A csak rövid ideig járt iskolába, aztán apja tanította otthon olvasni, de ezen kívül csak a művészettel foglalkozott. 18 évesen saját stúdiója volt. Hamar kivívta az Akadémia elismerését, így 1802-ben, 27 évesen az Királyi Akadémia teljes jogú tagjává választották. Akvarelljei mellett ismertek olajfestményei is, az egyik leghíresebb közülük  </a:t>
            </a:r>
            <a:r>
              <a:rPr lang="hu-HU" sz="2400" b="1" i="1" dirty="0" smtClean="0"/>
              <a:t>A </a:t>
            </a:r>
            <a:r>
              <a:rPr lang="hu-HU" sz="2400" b="1" i="1" dirty="0" err="1" smtClean="0"/>
              <a:t>Téméraire</a:t>
            </a:r>
            <a:r>
              <a:rPr lang="hu-HU" sz="2400" b="1" i="1" dirty="0" smtClean="0"/>
              <a:t> hadihajó utolsó útja a Temzén napnyugtakor.</a:t>
            </a:r>
            <a:r>
              <a:rPr lang="hu-HU" sz="2400" dirty="0" smtClean="0"/>
              <a:t>  </a:t>
            </a:r>
          </a:p>
          <a:p>
            <a:r>
              <a:rPr lang="hu-HU" sz="2400" dirty="0" smtClean="0"/>
              <a:t>A másik híres képe </a:t>
            </a:r>
            <a:r>
              <a:rPr lang="hu-HU" sz="2400" b="1" dirty="0" smtClean="0"/>
              <a:t>Eső, gőz és sebesség,( Nagy nyugati vasút)</a:t>
            </a:r>
            <a:r>
              <a:rPr lang="hu-HU" sz="2400" dirty="0" smtClean="0"/>
              <a:t> vasúti szerelvényt</a:t>
            </a:r>
            <a:r>
              <a:rPr lang="hu-HU" sz="2400" b="1" dirty="0" smtClean="0"/>
              <a:t> </a:t>
            </a:r>
            <a:r>
              <a:rPr lang="hu-HU" sz="2400" dirty="0" smtClean="0"/>
              <a:t>ábrázol, talán első vonatábrázolásként a festészet történetében. </a:t>
            </a:r>
          </a:p>
          <a:p>
            <a:endParaRPr lang="hu-HU" sz="2400" dirty="0" smtClean="0"/>
          </a:p>
          <a:p>
            <a:r>
              <a:rPr lang="hu-HU" sz="2400" dirty="0" smtClean="0"/>
              <a:t>1850-ben állított ki utoljára. Egy nap aztán eltűnt a házából. A házmester hónapokig tartó keresés után találta meg </a:t>
            </a:r>
            <a:r>
              <a:rPr lang="hu-HU" sz="2400" dirty="0" err="1" smtClean="0"/>
              <a:t>Chelsea-ben</a:t>
            </a:r>
            <a:r>
              <a:rPr lang="hu-HU" sz="2400" dirty="0" smtClean="0"/>
              <a:t> egy házban bujkálva. Hosszan tartó betegeskedés után, 1851. december 19-én utolérte a halál,  a Szent Pál székesegyházban helyezték örök nyugalomra.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2050" name="Picture 2" descr="http://upload.wikimedia.org/wikipedia/commons/7/7b/Madar%C3%A1sz_-_Zr%C3%ADnyi_%C3%A9s_Frangep%C3%A1n.jpg"/>
          <p:cNvPicPr>
            <a:picLocks noChangeAspect="1" noChangeArrowheads="1"/>
          </p:cNvPicPr>
          <p:nvPr/>
        </p:nvPicPr>
        <p:blipFill>
          <a:blip r:embed="rId2" cstate="print"/>
          <a:srcRect/>
          <a:stretch>
            <a:fillRect/>
          </a:stretch>
        </p:blipFill>
        <p:spPr bwMode="auto">
          <a:xfrm>
            <a:off x="597439" y="562258"/>
            <a:ext cx="8079017" cy="5963086"/>
          </a:xfrm>
          <a:prstGeom prst="rect">
            <a:avLst/>
          </a:prstGeom>
          <a:noFill/>
        </p:spPr>
      </p:pic>
    </p:spTree>
    <p:extLst>
      <p:ext uri="{BB962C8B-B14F-4D97-AF65-F5344CB8AC3E}">
        <p14:creationId xmlns:p14="http://schemas.microsoft.com/office/powerpoint/2010/main" val="5806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2799775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764704"/>
            <a:ext cx="3995936" cy="3785652"/>
          </a:xfrm>
          <a:prstGeom prst="rect">
            <a:avLst/>
          </a:prstGeom>
        </p:spPr>
        <p:txBody>
          <a:bodyPr wrap="square">
            <a:spAutoFit/>
          </a:bodyPr>
          <a:lstStyle/>
          <a:p>
            <a:pPr fontAlgn="ctr"/>
            <a:r>
              <a:rPr lang="en-US" sz="2400" b="1" u="sng" dirty="0" smtClean="0"/>
              <a:t>William BLAKE</a:t>
            </a:r>
          </a:p>
          <a:p>
            <a:pPr fontAlgn="ctr"/>
            <a:r>
              <a:rPr lang="en-US" sz="2400" b="1" dirty="0" smtClean="0"/>
              <a:t> The Ghost of a Flea</a:t>
            </a:r>
            <a:endParaRPr lang="hu-HU" sz="2400" b="1" dirty="0" smtClean="0"/>
          </a:p>
          <a:p>
            <a:pPr fontAlgn="ctr"/>
            <a:r>
              <a:rPr lang="hu-HU" sz="2400" dirty="0" smtClean="0"/>
              <a:t> c.1819–20</a:t>
            </a:r>
            <a:endParaRPr lang="en-US" sz="2400" dirty="0" smtClean="0"/>
          </a:p>
          <a:p>
            <a:r>
              <a:rPr lang="en-US" sz="2400" dirty="0" smtClean="0"/>
              <a:t>Tempera and gold on mahogany</a:t>
            </a:r>
            <a:endParaRPr lang="hu-HU" sz="2400" dirty="0" smtClean="0"/>
          </a:p>
          <a:p>
            <a:r>
              <a:rPr lang="hu-HU" sz="2400" dirty="0" err="1" smtClean="0"/>
              <a:t>Support</a:t>
            </a:r>
            <a:r>
              <a:rPr lang="hu-HU" sz="2400" dirty="0" smtClean="0"/>
              <a:t>: 214 × 162 mm</a:t>
            </a:r>
            <a:br>
              <a:rPr lang="hu-HU" sz="2400" dirty="0" smtClean="0"/>
            </a:br>
            <a:r>
              <a:rPr lang="hu-HU" sz="2400" dirty="0" err="1" smtClean="0"/>
              <a:t>frame</a:t>
            </a:r>
            <a:r>
              <a:rPr lang="hu-HU" sz="2400" dirty="0" smtClean="0"/>
              <a:t>: 382 × 324 × 50 mm</a:t>
            </a:r>
          </a:p>
          <a:p>
            <a:r>
              <a:rPr lang="en-US" sz="2400" dirty="0" smtClean="0"/>
              <a:t>Tate Gallery of British Art</a:t>
            </a:r>
            <a:r>
              <a:rPr lang="hu-HU" sz="2400" dirty="0" smtClean="0"/>
              <a:t> London</a:t>
            </a:r>
            <a:endParaRPr lang="en-US" sz="2400" dirty="0" smtClean="0"/>
          </a:p>
          <a:p>
            <a:endParaRPr lang="hu-HU" sz="2400" dirty="0"/>
          </a:p>
        </p:txBody>
      </p:sp>
      <p:pic>
        <p:nvPicPr>
          <p:cNvPr id="5" name="Picture 2" descr="C:\Users\User\Downloads\William_Blake_002.jpg"/>
          <p:cNvPicPr>
            <a:picLocks noChangeAspect="1" noChangeArrowheads="1"/>
          </p:cNvPicPr>
          <p:nvPr/>
        </p:nvPicPr>
        <p:blipFill>
          <a:blip r:embed="rId2" cstate="email">
            <a:lum bright="20000" contrast="30000"/>
          </a:blip>
          <a:srcRect/>
          <a:stretch>
            <a:fillRect/>
          </a:stretch>
        </p:blipFill>
        <p:spPr bwMode="auto">
          <a:xfrm>
            <a:off x="3955852" y="0"/>
            <a:ext cx="5188148" cy="6858000"/>
          </a:xfrm>
          <a:prstGeom prst="rect">
            <a:avLst/>
          </a:prstGeom>
          <a:noFill/>
        </p:spPr>
      </p:pic>
    </p:spTree>
    <p:extLst>
      <p:ext uri="{BB962C8B-B14F-4D97-AF65-F5344CB8AC3E}">
        <p14:creationId xmlns:p14="http://schemas.microsoft.com/office/powerpoint/2010/main" val="1526672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email"/>
          <a:srcRect l="24265" t="11610" r="10983" b="16711"/>
          <a:stretch>
            <a:fillRect/>
          </a:stretch>
        </p:blipFill>
        <p:spPr bwMode="auto">
          <a:xfrm>
            <a:off x="710931" y="1025964"/>
            <a:ext cx="7722138" cy="4806072"/>
          </a:xfrm>
          <a:prstGeom prst="rect">
            <a:avLst/>
          </a:prstGeom>
          <a:noFill/>
          <a:ln w="9525">
            <a:noFill/>
            <a:miter lim="800000"/>
            <a:headEnd/>
            <a:tailEnd/>
          </a:ln>
        </p:spPr>
      </p:pic>
    </p:spTree>
    <p:extLst>
      <p:ext uri="{BB962C8B-B14F-4D97-AF65-F5344CB8AC3E}">
        <p14:creationId xmlns:p14="http://schemas.microsoft.com/office/powerpoint/2010/main" val="872072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És most…</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4133245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Tiziano </a:t>
            </a:r>
            <a:r>
              <a:rPr lang="hu-HU" sz="3600" dirty="0" smtClean="0"/>
              <a:t>/1490-1576/</a:t>
            </a:r>
            <a:endParaRPr lang="hu-HU" sz="3600"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4090578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9218" name="Picture 2" descr="Tiziano önarcképe (15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570" y="1"/>
            <a:ext cx="50519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16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10242" name="Picture 2" descr="Tiziano Vecellio — Google Arts &amp; 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0"/>
            <a:ext cx="75837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22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11266" name="Picture 2" descr="Tiziano Vecellio, Tizian Umkreis - Alte Meister 2014/10/21 - Prezzo  realizzato: EUR 125.000 - Doroth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89" y="0"/>
            <a:ext cx="7847671"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71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r>
              <a:rPr lang="hu-HU" dirty="0" smtClean="0"/>
              <a:t>Nicolas </a:t>
            </a:r>
            <a:r>
              <a:rPr lang="hu-HU" dirty="0" err="1" smtClean="0"/>
              <a:t>Poussin</a:t>
            </a:r>
            <a:r>
              <a:rPr lang="hu-HU" dirty="0" smtClean="0"/>
              <a:t> </a:t>
            </a:r>
            <a:r>
              <a:rPr lang="hu-HU" sz="2000" dirty="0" smtClean="0"/>
              <a:t>(1594-1655)</a:t>
            </a:r>
            <a:endParaRPr lang="hu-HU" sz="2000" dirty="0"/>
          </a:p>
        </p:txBody>
      </p:sp>
    </p:spTree>
    <p:extLst>
      <p:ext uri="{BB962C8B-B14F-4D97-AF65-F5344CB8AC3E}">
        <p14:creationId xmlns:p14="http://schemas.microsoft.com/office/powerpoint/2010/main" val="277210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mtClean="0"/>
              <a:t>DE MÉG ELŐTTE…</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2679652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5122" name="Picture 2" descr="Önarckép, (1650), Louv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217" y="-99392"/>
            <a:ext cx="5335423"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5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sp>
        <p:nvSpPr>
          <p:cNvPr id="4" name="AutoShape 2" descr="Blind Orion Searching for the Rising Su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Blind Orion Searching for the Rising Su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AutoShape 6" descr="Landscape with a Cal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6152" name="Picture 8" descr="Et in Arcadia Ego | William Rolland Gallery of Fin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346" y="1052736"/>
            <a:ext cx="6489308" cy="499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608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7170" name="Picture 2" descr="Et in Arcadia ego, mujer, femeie, peinture, mormant, woman, sheperds,  grave, HD wallpaper | Peak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732" y="1196751"/>
            <a:ext cx="6914652" cy="500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33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Joshua</a:t>
            </a:r>
            <a:r>
              <a:rPr lang="hu-HU" dirty="0" smtClean="0"/>
              <a:t> Reynolds </a:t>
            </a:r>
            <a:r>
              <a:rPr lang="hu-HU" sz="3200" dirty="0" smtClean="0"/>
              <a:t>(1723-1792)</a:t>
            </a:r>
            <a:endParaRPr lang="hu-HU" sz="3200" dirty="0"/>
          </a:p>
        </p:txBody>
      </p:sp>
      <p:sp>
        <p:nvSpPr>
          <p:cNvPr id="3" name="Tartalom helye 2"/>
          <p:cNvSpPr>
            <a:spLocks noGrp="1"/>
          </p:cNvSpPr>
          <p:nvPr>
            <p:ph idx="1"/>
          </p:nvPr>
        </p:nvSpPr>
        <p:spPr/>
        <p:txBody>
          <a:bodyPr/>
          <a:lstStyle/>
          <a:p>
            <a:endParaRPr lang="hu-HU" dirty="0"/>
          </a:p>
        </p:txBody>
      </p:sp>
    </p:spTree>
    <p:extLst>
      <p:ext uri="{BB962C8B-B14F-4D97-AF65-F5344CB8AC3E}">
        <p14:creationId xmlns:p14="http://schemas.microsoft.com/office/powerpoint/2010/main" val="1594610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3074" name="Picture 2" descr="Self-portrait of Sir Joshua Reynolds, PRA | Works of Art | RA Collection |  Royal Academy of 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6059"/>
            <a:ext cx="5791934" cy="685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15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sp>
        <p:nvSpPr>
          <p:cNvPr id="4" name="AutoShape 2" descr="NPG 41; Sir Joshua Reynolds - Portrait - National Portrait Galle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NPG 41; Sir Joshua Reynolds - Portrait - National Portrait Galle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030" name="Picture 6" descr="NPG 41; Sir Joshua Reynolds - Portrait - National Portrait 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63" y="-14155"/>
            <a:ext cx="8254840" cy="687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83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2050" name="Picture 2" descr="Sir Joshua Reynolds | Portrait of a Young Man | The Metropolitan Museum of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487"/>
            <a:ext cx="5613534" cy="68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98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smtClean="0"/>
              <a:t>Claude </a:t>
            </a:r>
            <a:r>
              <a:rPr lang="hu-HU" dirty="0" err="1" smtClean="0"/>
              <a:t>Lorrain</a:t>
            </a:r>
            <a:r>
              <a:rPr lang="hu-HU" dirty="0" smtClean="0"/>
              <a:t> </a:t>
            </a:r>
            <a:r>
              <a:rPr lang="hu-HU" sz="2800" dirty="0" smtClean="0"/>
              <a:t>(1600-1682)</a:t>
            </a:r>
            <a:endParaRPr lang="hu-HU" sz="2800" dirty="0"/>
          </a:p>
        </p:txBody>
      </p:sp>
      <p:sp>
        <p:nvSpPr>
          <p:cNvPr id="5" name="Alcím 4"/>
          <p:cNvSpPr>
            <a:spLocks noGrp="1"/>
          </p:cNvSpPr>
          <p:nvPr>
            <p:ph type="subTitle" idx="1"/>
          </p:nvPr>
        </p:nvSpPr>
        <p:spPr/>
        <p:txBody>
          <a:bodyPr/>
          <a:lstStyle/>
          <a:p>
            <a:endParaRPr lang="hu-HU"/>
          </a:p>
        </p:txBody>
      </p:sp>
    </p:spTree>
    <p:extLst>
      <p:ext uri="{BB962C8B-B14F-4D97-AF65-F5344CB8AC3E}">
        <p14:creationId xmlns:p14="http://schemas.microsoft.com/office/powerpoint/2010/main" val="977822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5122" name="Picture 2" descr="Claude Lorrain - 103 artworks - pai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624" y="0"/>
            <a:ext cx="4972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17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07704" y="613253"/>
            <a:ext cx="8229600" cy="1143000"/>
          </a:xfrm>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4098" name="Picture 2" descr="Fájl:Claude Lorrain 007.jpg – Wikipé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72" y="29777"/>
            <a:ext cx="9002256" cy="6828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05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1026" name="Picture 2" descr="Lehet, hogy egy műalkotás erről: 1 szemé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1" y="-32465"/>
            <a:ext cx="9144000" cy="706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143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6146" name="Picture 2" descr="Art Now and Then: Claude Lor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1" y="274638"/>
            <a:ext cx="9106892" cy="646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557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sp>
        <p:nvSpPr>
          <p:cNvPr id="4" name="AutoShape 2" descr="Sunrise. Canvas by Claude Lorrain (1600-1682) - Decorar con Ar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Sunrise. Canvas by Claude Lorrain (1600-1682) - Decorar con Ar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174" name="Picture 6" descr="Sunrise. Canvas by Claude Lorrain (1600-16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336"/>
            <a:ext cx="9163459" cy="65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565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8194" name="Picture 2" descr="Claude Lorrain: The Enchanted Landscape | The Spect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8" y="404664"/>
            <a:ext cx="9303531" cy="655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083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052736"/>
            <a:ext cx="3563888" cy="1938992"/>
          </a:xfrm>
          <a:prstGeom prst="rect">
            <a:avLst/>
          </a:prstGeom>
        </p:spPr>
        <p:txBody>
          <a:bodyPr wrap="square">
            <a:spAutoFit/>
          </a:bodyPr>
          <a:lstStyle/>
          <a:p>
            <a:pPr algn="ctr">
              <a:lnSpc>
                <a:spcPts val="2400"/>
              </a:lnSpc>
            </a:pPr>
            <a:r>
              <a:rPr lang="hu-HU" sz="2400" b="1" u="sng" dirty="0" smtClean="0"/>
              <a:t>J. M. William Turner </a:t>
            </a:r>
          </a:p>
          <a:p>
            <a:pPr algn="ctr">
              <a:lnSpc>
                <a:spcPts val="2400"/>
              </a:lnSpc>
            </a:pPr>
            <a:r>
              <a:rPr lang="hu-HU" sz="2400" b="1" dirty="0" smtClean="0"/>
              <a:t>Önarckép </a:t>
            </a:r>
          </a:p>
          <a:p>
            <a:pPr algn="ctr">
              <a:lnSpc>
                <a:spcPts val="2400"/>
              </a:lnSpc>
            </a:pPr>
            <a:r>
              <a:rPr lang="hu-HU" sz="2400" dirty="0" smtClean="0"/>
              <a:t>c. 1799</a:t>
            </a:r>
          </a:p>
          <a:p>
            <a:pPr algn="ctr">
              <a:lnSpc>
                <a:spcPts val="2400"/>
              </a:lnSpc>
            </a:pPr>
            <a:r>
              <a:rPr lang="hu-HU" sz="2400" dirty="0" smtClean="0"/>
              <a:t>olaj, vászon  </a:t>
            </a:r>
          </a:p>
          <a:p>
            <a:pPr algn="ctr">
              <a:lnSpc>
                <a:spcPts val="2400"/>
              </a:lnSpc>
            </a:pPr>
            <a:r>
              <a:rPr lang="hu-HU" sz="2400" dirty="0" smtClean="0"/>
              <a:t>74,3 x 58,4 cm </a:t>
            </a:r>
          </a:p>
          <a:p>
            <a:pPr algn="ctr">
              <a:lnSpc>
                <a:spcPts val="2400"/>
              </a:lnSpc>
            </a:pPr>
            <a:r>
              <a:rPr lang="hu-HU" sz="2400" dirty="0" err="1" smtClean="0"/>
              <a:t>Tate</a:t>
            </a:r>
            <a:r>
              <a:rPr lang="hu-HU" sz="2400" dirty="0" smtClean="0"/>
              <a:t> </a:t>
            </a:r>
            <a:r>
              <a:rPr lang="hu-HU" sz="2400" dirty="0" err="1" smtClean="0"/>
              <a:t>Galley</a:t>
            </a:r>
            <a:r>
              <a:rPr lang="hu-HU" sz="2400" dirty="0" smtClean="0"/>
              <a:t>, London</a:t>
            </a:r>
            <a:endParaRPr lang="hu-HU" sz="2400" dirty="0"/>
          </a:p>
        </p:txBody>
      </p:sp>
      <p:pic>
        <p:nvPicPr>
          <p:cNvPr id="331778" name="Picture 2" descr="https://upload.wikimedia.org/wikipedia/commons/thumb/7/76/Turner_selfportrait.jpg/798px-Turner_selfportrait.jpg"/>
          <p:cNvPicPr>
            <a:picLocks noChangeAspect="1" noChangeArrowheads="1"/>
          </p:cNvPicPr>
          <p:nvPr/>
        </p:nvPicPr>
        <p:blipFill>
          <a:blip r:embed="rId2" cstate="email">
            <a:lum bright="10000"/>
          </a:blip>
          <a:srcRect/>
          <a:stretch>
            <a:fillRect/>
          </a:stretch>
        </p:blipFill>
        <p:spPr bwMode="auto">
          <a:xfrm>
            <a:off x="3563887" y="0"/>
            <a:ext cx="5344417" cy="6858000"/>
          </a:xfrm>
          <a:prstGeom prst="rect">
            <a:avLst/>
          </a:prstGeom>
          <a:noFill/>
        </p:spPr>
      </p:pic>
    </p:spTree>
    <p:extLst>
      <p:ext uri="{BB962C8B-B14F-4D97-AF65-F5344CB8AC3E}">
        <p14:creationId xmlns:p14="http://schemas.microsoft.com/office/powerpoint/2010/main" val="41153313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J. M. William Turner</a:t>
            </a:r>
            <a:r>
              <a:rPr lang="hu-HU" sz="2400" b="1" dirty="0" smtClean="0"/>
              <a:t>: A móló </a:t>
            </a:r>
            <a:r>
              <a:rPr lang="hu-HU" sz="2400" b="1" dirty="0" err="1" smtClean="0"/>
              <a:t>Calaisnál</a:t>
            </a:r>
            <a:r>
              <a:rPr lang="hu-HU" sz="2400" b="1" dirty="0" smtClean="0"/>
              <a:t>, </a:t>
            </a:r>
            <a:r>
              <a:rPr lang="hu-HU" sz="2400" dirty="0" smtClean="0"/>
              <a:t>1803, olaj, vászon, </a:t>
            </a:r>
            <a:r>
              <a:rPr lang="de-DE" sz="2400" dirty="0" smtClean="0"/>
              <a:t>172 </a:t>
            </a:r>
            <a:r>
              <a:rPr lang="hu-HU" sz="2400" dirty="0" smtClean="0"/>
              <a:t>x </a:t>
            </a:r>
            <a:r>
              <a:rPr lang="de-DE" sz="2400" dirty="0" smtClean="0"/>
              <a:t>240 cm</a:t>
            </a:r>
            <a:r>
              <a:rPr lang="hu-HU" sz="2400" dirty="0" smtClean="0"/>
              <a:t> National </a:t>
            </a:r>
            <a:r>
              <a:rPr lang="hu-HU" sz="2400" dirty="0" err="1" smtClean="0"/>
              <a:t>Gallery</a:t>
            </a:r>
            <a:r>
              <a:rPr lang="hu-HU" sz="2400" dirty="0" smtClean="0"/>
              <a:t>,  London</a:t>
            </a:r>
            <a:endParaRPr lang="hu-HU" sz="2400" dirty="0"/>
          </a:p>
        </p:txBody>
      </p:sp>
      <p:pic>
        <p:nvPicPr>
          <p:cNvPr id="144386" name="Picture 2" descr="https://upload.wikimedia.org/wikipedia/commons/thumb/e/e2/Joseph_Mallord_William_Turner_024.jpg/1280px-Joseph_Mallord_William_Turner_024.jpg"/>
          <p:cNvPicPr>
            <a:picLocks noChangeAspect="1" noChangeArrowheads="1"/>
          </p:cNvPicPr>
          <p:nvPr/>
        </p:nvPicPr>
        <p:blipFill>
          <a:blip r:embed="rId2" cstate="email">
            <a:lum bright="10000" contrast="10000"/>
          </a:blip>
          <a:srcRect/>
          <a:stretch>
            <a:fillRect/>
          </a:stretch>
        </p:blipFill>
        <p:spPr bwMode="auto">
          <a:xfrm>
            <a:off x="564599" y="908720"/>
            <a:ext cx="8014802" cy="576064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188640"/>
            <a:ext cx="9144000" cy="712183"/>
          </a:xfrm>
          <a:prstGeom prst="rect">
            <a:avLst/>
          </a:prstGeom>
        </p:spPr>
        <p:txBody>
          <a:bodyPr wrap="square">
            <a:spAutoFit/>
          </a:bodyPr>
          <a:lstStyle/>
          <a:p>
            <a:pPr algn="ctr">
              <a:lnSpc>
                <a:spcPts val="2400"/>
              </a:lnSpc>
            </a:pPr>
            <a:r>
              <a:rPr lang="en-US" sz="2400" b="1" u="sng" dirty="0" smtClean="0"/>
              <a:t>J</a:t>
            </a:r>
            <a:r>
              <a:rPr lang="hu-HU" sz="2400" b="1" u="sng" dirty="0" smtClean="0"/>
              <a:t>.</a:t>
            </a:r>
            <a:r>
              <a:rPr lang="en-US" sz="2400" b="1" u="sng" dirty="0" smtClean="0"/>
              <a:t> M</a:t>
            </a:r>
            <a:r>
              <a:rPr lang="hu-HU" sz="2400" b="1" u="sng" dirty="0" smtClean="0"/>
              <a:t>.</a:t>
            </a:r>
            <a:r>
              <a:rPr lang="en-US" sz="2400" b="1" u="sng" dirty="0" smtClean="0"/>
              <a:t> William Turner</a:t>
            </a:r>
            <a:r>
              <a:rPr lang="hu-HU" sz="2400" dirty="0" smtClean="0"/>
              <a:t>:</a:t>
            </a:r>
            <a:r>
              <a:rPr lang="en-US" sz="2400" dirty="0" smtClean="0"/>
              <a:t> A </a:t>
            </a:r>
            <a:r>
              <a:rPr lang="en-US" sz="2400" dirty="0" err="1" smtClean="0"/>
              <a:t>Temze</a:t>
            </a:r>
            <a:r>
              <a:rPr lang="en-US" sz="2400" dirty="0" smtClean="0"/>
              <a:t> </a:t>
            </a:r>
            <a:r>
              <a:rPr lang="en-US" sz="2400" dirty="0" err="1" smtClean="0"/>
              <a:t>és</a:t>
            </a:r>
            <a:r>
              <a:rPr lang="en-US" sz="2400" dirty="0" smtClean="0"/>
              <a:t> a Medway</a:t>
            </a:r>
            <a:r>
              <a:rPr lang="hu-HU" sz="2400" dirty="0" smtClean="0"/>
              <a:t>, találkozása,</a:t>
            </a:r>
            <a:r>
              <a:rPr lang="en-US" sz="2400" dirty="0" smtClean="0"/>
              <a:t>1807</a:t>
            </a:r>
            <a:endParaRPr lang="hu-HU" sz="2400" dirty="0" smtClean="0"/>
          </a:p>
          <a:p>
            <a:pPr algn="ctr">
              <a:lnSpc>
                <a:spcPts val="2400"/>
              </a:lnSpc>
            </a:pPr>
            <a:r>
              <a:rPr lang="en-US" sz="2400" dirty="0" err="1" smtClean="0"/>
              <a:t>olaj</a:t>
            </a:r>
            <a:r>
              <a:rPr lang="en-US" sz="2400" dirty="0" smtClean="0"/>
              <a:t>, </a:t>
            </a:r>
            <a:r>
              <a:rPr lang="en-US" sz="2400" dirty="0" err="1" smtClean="0"/>
              <a:t>vászon</a:t>
            </a:r>
            <a:r>
              <a:rPr lang="hu-HU" sz="2400" dirty="0" smtClean="0"/>
              <a:t>  108,8 x 143,7 cm, National </a:t>
            </a:r>
            <a:r>
              <a:rPr lang="hu-HU" sz="2400" dirty="0" err="1" smtClean="0"/>
              <a:t>Gallery</a:t>
            </a:r>
            <a:r>
              <a:rPr lang="hu-HU" sz="2400" dirty="0" smtClean="0"/>
              <a:t> of Art, Washington</a:t>
            </a:r>
            <a:endParaRPr lang="hu-HU" sz="2400" dirty="0"/>
          </a:p>
        </p:txBody>
      </p:sp>
      <p:sp>
        <p:nvSpPr>
          <p:cNvPr id="4" name="Téglalap 3"/>
          <p:cNvSpPr/>
          <p:nvPr/>
        </p:nvSpPr>
        <p:spPr>
          <a:xfrm>
            <a:off x="971600" y="4869160"/>
            <a:ext cx="4572000" cy="1200329"/>
          </a:xfrm>
          <a:prstGeom prst="rect">
            <a:avLst/>
          </a:prstGeom>
        </p:spPr>
        <p:txBody>
          <a:bodyPr>
            <a:spAutoFit/>
          </a:bodyPr>
          <a:lstStyle/>
          <a:p>
            <a:r>
              <a:rPr lang="hu-HU" dirty="0" smtClean="0">
                <a:hlinkClick r:id="rId2"/>
              </a:rPr>
              <a:t>https://www.nga.gov/features/slideshows/constable-and-turner-british-landscapes-of-the-early-1800s.html#slide_4</a:t>
            </a:r>
            <a:endParaRPr lang="hu-HU" dirty="0" smtClean="0"/>
          </a:p>
          <a:p>
            <a:endParaRPr lang="hu-HU" dirty="0"/>
          </a:p>
        </p:txBody>
      </p:sp>
      <p:pic>
        <p:nvPicPr>
          <p:cNvPr id="332804" name="Picture 4" descr="Kavargó hullámokon át nézünk négy vitorlás hajóra és egy fából készült evezőshajóra, négy emberrel a fedélzetén ezen a vízszintes festményen. Jobbról közeledő sötét, vasszürke és barnabarna felhők töltik ki a kompozíció felső kétharmadát. A hozzánk legközelebb eső víz acélszürkén és sárgásbarnán hömpölyög, ami a távoli háttérben lévő alacsony dombok felé haladva szénszürkére mélyül. A festmény bal alsó sarkában egy fakonténer billeg a hullámokban, a közelben egy fehér madár repül alacsonyan a víz felett. A középponttól balra két hajó egyenesen felénk indul, meredeken dőlve tőlünk balra, széltől megfeszített bézs vitorlájukkal. Két, apró léptékű férfi áll a tőlünk balra lévő hajó fedélzetén. Tőlünk jobbra két vajsárga és barack vitorlás hajó vágott át a vízen. Három férfi áll elöl a hajó fedélzetén, és húzza a kötélzetet. Hozzánk legközelebb és a középponttól jobbra az evezős csónak egy hullámot borít, előrebillent, így a csónak hosszú oldalába nézünk, és ott látjuk a négy férfit. A tat közelében az egyik férfi az oldalán lóg, míg egy másik megfogja. Két férfi ül jobbra, az egyik velünk, míg a másik szembe néz. A napfény a viharfelhők törésén keresztül egy hajóra zuhan, a kompozíció közepén a távolban felcsavart vitorlákkal. Ez és két további hajó a távoli partvonal közelében a kék ég körül fehér felhősávok előtt rajzolódik ki, a hozzánk közelebb eső sötétszürke felhők partján túl."/>
          <p:cNvPicPr>
            <a:picLocks noChangeAspect="1" noChangeArrowheads="1"/>
          </p:cNvPicPr>
          <p:nvPr/>
        </p:nvPicPr>
        <p:blipFill>
          <a:blip r:embed="rId3" cstate="email">
            <a:lum bright="10000" contrast="20000"/>
          </a:blip>
          <a:srcRect/>
          <a:stretch>
            <a:fillRect/>
          </a:stretch>
        </p:blipFill>
        <p:spPr bwMode="auto">
          <a:xfrm>
            <a:off x="727173" y="908720"/>
            <a:ext cx="7689653" cy="578802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67700" cy="561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20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734625"/>
          </a:xfrm>
          <a:prstGeom prst="rect">
            <a:avLst/>
          </a:prstGeom>
        </p:spPr>
        <p:txBody>
          <a:bodyPr wrap="square">
            <a:spAutoFit/>
          </a:bodyPr>
          <a:lstStyle/>
          <a:p>
            <a:pPr algn="ctr">
              <a:lnSpc>
                <a:spcPts val="2500"/>
              </a:lnSpc>
            </a:pPr>
            <a:r>
              <a:rPr lang="en-US" sz="2400" b="1" u="sng" dirty="0" smtClean="0"/>
              <a:t>J</a:t>
            </a:r>
            <a:r>
              <a:rPr lang="hu-HU" sz="2400" b="1" u="sng" dirty="0" smtClean="0"/>
              <a:t>.</a:t>
            </a:r>
            <a:r>
              <a:rPr lang="en-US" sz="2400" b="1" u="sng" dirty="0" smtClean="0"/>
              <a:t> M</a:t>
            </a:r>
            <a:r>
              <a:rPr lang="hu-HU" sz="2400" b="1" u="sng" dirty="0" smtClean="0"/>
              <a:t>.</a:t>
            </a:r>
            <a:r>
              <a:rPr lang="en-US" sz="2400" b="1" u="sng" dirty="0" smtClean="0"/>
              <a:t> William Turner</a:t>
            </a:r>
            <a:r>
              <a:rPr lang="hu-HU" sz="2400" b="1" dirty="0" smtClean="0"/>
              <a:t>:</a:t>
            </a:r>
            <a:r>
              <a:rPr lang="en-US" sz="2400" dirty="0" smtClean="0"/>
              <a:t>  </a:t>
            </a:r>
            <a:r>
              <a:rPr lang="en-US" sz="2400" b="1" dirty="0" err="1" smtClean="0"/>
              <a:t>Mortlake</a:t>
            </a:r>
            <a:r>
              <a:rPr lang="en-US" sz="2400" b="1" dirty="0" smtClean="0"/>
              <a:t> </a:t>
            </a:r>
            <a:r>
              <a:rPr lang="hu-HU" sz="2400" b="1" dirty="0" smtClean="0"/>
              <a:t>terasz</a:t>
            </a:r>
            <a:r>
              <a:rPr lang="en-US" sz="2400" dirty="0" smtClean="0"/>
              <a:t>, 1827, Andrew W. Mellon Collection</a:t>
            </a:r>
            <a:r>
              <a:rPr lang="hu-HU" sz="2400" dirty="0" smtClean="0"/>
              <a:t> National </a:t>
            </a:r>
            <a:r>
              <a:rPr lang="hu-HU" sz="2400" dirty="0" err="1" smtClean="0"/>
              <a:t>Gallery</a:t>
            </a:r>
            <a:r>
              <a:rPr lang="hu-HU" sz="2400" dirty="0" smtClean="0"/>
              <a:t> of Art, Washington</a:t>
            </a:r>
            <a:endParaRPr lang="hu-HU" sz="2400" dirty="0"/>
          </a:p>
        </p:txBody>
      </p:sp>
      <p:pic>
        <p:nvPicPr>
          <p:cNvPr id="333826" name="Picture 2" descr="A vaj aranytónusaival és aratássárgával, sárgásbarnával és olívazölddel festett vízszintes tájkép alacsony fala a jobb alsó saroktól átlósan húzódik tőlünk balra, és elválaszt egy folyót jobbra a füves pázsittól balra. . A derékig érő falat magas lombkoronású, magas fák szegélyezik, amelyek a kompozíció nagy részét kitöltik. Közel hozzánk, a festmény alsó közepén egy karika támaszkodik egy második, alacsony fal végére. A bal alsó sarokban egy fatörzsnek támaszkodik egy rövid, négy lépcsőfokkal rendelkező létra. A borostyánnal borított törzsnek csak egy szilánkja emelkedik ki a festmény bal szélén. Nem messze tőle két szék egy kis, négyzetlapú faasztal mellett ül a füvön a magas fák hosszú árnyéka alatt. Két-három ember, látszólag hosszú szoknyát viselő, áll vagy ül a festmény szélességében átívelő hosszú falon, egy közeli fatörzs mögött. Tőlünk jobbra egy sötétkék ruha hever a fal fölött, és egy fekete kutya sétál a falon a festmény közepén, az embereken túl. Alig látható, egy kis fehér kutya áll mellső mancsaival a falon a fekete kutya mellett. A fák és a fal melletti ösvény egy fedett építményhez vezet, amelynek háromszög alakú oromfalú teteje a távolban hornyolt oszlopok tartják fel. Több hosszú, alacsony, emberekkel teli bárka lebeg a folyóban tőlünk jobbra. Piros-fehér zászlók lobognak a szellőben, és néhány csónak teli, téglalap alakú vitorlája felemelkedik. A folyó nyugodt felszíne vastagon festett, különösen ott, ahol a halványsárga nap kis korongja visszaverődik a víz aranyló felszínén. A horizont a kompozíció körülbelül egyharmadára esik, és a mélyben lazán festett, tompa, mályvarózsaszín épületek és fák szegélyezik."/>
          <p:cNvPicPr>
            <a:picLocks noChangeAspect="1" noChangeArrowheads="1"/>
          </p:cNvPicPr>
          <p:nvPr/>
        </p:nvPicPr>
        <p:blipFill>
          <a:blip r:embed="rId2" cstate="email">
            <a:lum contrast="10000"/>
          </a:blip>
          <a:srcRect/>
          <a:stretch>
            <a:fillRect/>
          </a:stretch>
        </p:blipFill>
        <p:spPr bwMode="auto">
          <a:xfrm>
            <a:off x="580219" y="692696"/>
            <a:ext cx="7983561" cy="599845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J. M. William Turner</a:t>
            </a:r>
            <a:r>
              <a:rPr lang="hu-HU" sz="2400" b="1" dirty="0" smtClean="0"/>
              <a:t>:</a:t>
            </a:r>
            <a:r>
              <a:rPr lang="hu-HU" sz="2400" dirty="0" smtClean="0"/>
              <a:t>  </a:t>
            </a:r>
            <a:r>
              <a:rPr lang="hu-HU" sz="2400" b="1" dirty="0" smtClean="0"/>
              <a:t>Rotterdam komphajó</a:t>
            </a:r>
            <a:r>
              <a:rPr lang="hu-HU" sz="2400" dirty="0" smtClean="0"/>
              <a:t>, 1833, olaj, vászon </a:t>
            </a:r>
          </a:p>
          <a:p>
            <a:pPr algn="ctr">
              <a:lnSpc>
                <a:spcPts val="2400"/>
              </a:lnSpc>
            </a:pPr>
            <a:r>
              <a:rPr lang="hu-HU" sz="2400" dirty="0" err="1" smtClean="0"/>
              <a:t>Ailsa</a:t>
            </a:r>
            <a:r>
              <a:rPr lang="hu-HU" sz="2400" dirty="0" smtClean="0"/>
              <a:t> </a:t>
            </a:r>
            <a:r>
              <a:rPr lang="hu-HU" sz="2400" dirty="0" err="1" smtClean="0"/>
              <a:t>Mellon</a:t>
            </a:r>
            <a:r>
              <a:rPr lang="hu-HU" sz="2400" dirty="0" smtClean="0"/>
              <a:t> Bruce </a:t>
            </a:r>
            <a:r>
              <a:rPr lang="hu-HU" sz="2400" dirty="0" err="1" smtClean="0"/>
              <a:t>Collection</a:t>
            </a:r>
            <a:endParaRPr lang="hu-HU" sz="2400" dirty="0"/>
          </a:p>
        </p:txBody>
      </p:sp>
      <p:pic>
        <p:nvPicPr>
          <p:cNvPr id="334850" name="Picture 2" descr="Ezen a vízszintes tájképen egy utasszállító hajó, melynek fényes barna vitorlái visszatükrözik a napot, szaggatott vízben, legalább nyolc további vitorlással és egy várossal a vízparton a távolban. A hozzánk legközelebb eső víz tompa palakék, és világosabbá válik, ahogy eléri a horizontot, amely kevesebb, mint negyede a kompozíciónak. Az utashajó hosszú oldalára tekintünk, ott, a kompozíció alsó középpontjában kilenc férfi, nő és gyerek húzódik két csoportban. Az emberek feketét, fehéret, pirosat vagy kéket hordanak, és úgy tűnik, mindenki visel kalapot, bár azok vázlatosan vannak festve. Habos, fehér címerek ölelkeznek a megbillent csónak hosszú oldalán. Több nagyobb, kibontott fehér vitorlával rendelkező hajó lebeg tőlünk balra. Tőlünk jobbra hét zászló és zászló lobog egy háromárbocos hajóról, felkötött vitorláival. Két sorban több mint egy tucat fekete ágyú bújik be az ajtókon azon az oldalon, amelyet látunk. Függőlegesen lebeg, közelebb a távoli városhoz, amely a kép jobb felében szegélyezi a vizet. Az épületeket fehér festékkel festették, hogy laza sziluetteket alkossanak. A lazán festett függőleges vonalak arra utalnak, hogy több csónak és hajó sorakozik a kikötőben. Az égbolt nagy részét krémfehér és néhány halványszürke felhő tölti be, és csak a festmény jobb felső sarkában bukkan fel kék égboltra."/>
          <p:cNvPicPr>
            <a:picLocks noChangeAspect="1" noChangeArrowheads="1"/>
          </p:cNvPicPr>
          <p:nvPr/>
        </p:nvPicPr>
        <p:blipFill>
          <a:blip r:embed="rId2" cstate="email">
            <a:lum contrast="20000"/>
          </a:blip>
          <a:srcRect/>
          <a:stretch>
            <a:fillRect/>
          </a:stretch>
        </p:blipFill>
        <p:spPr bwMode="auto">
          <a:xfrm>
            <a:off x="703959" y="908720"/>
            <a:ext cx="7736081" cy="578115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J. M. William Turner</a:t>
            </a:r>
            <a:r>
              <a:rPr lang="hu-HU" sz="2400" b="1" dirty="0" smtClean="0"/>
              <a:t>: </a:t>
            </a:r>
            <a:r>
              <a:rPr lang="hu-HU" sz="2400" b="1" dirty="0" err="1" smtClean="0"/>
              <a:t>Quillebeuf</a:t>
            </a:r>
            <a:r>
              <a:rPr lang="hu-HU" sz="2400" b="1" dirty="0" smtClean="0"/>
              <a:t>, a Szajna torkolatánál, </a:t>
            </a:r>
            <a:r>
              <a:rPr lang="hu-HU" sz="2400" dirty="0" smtClean="0"/>
              <a:t>1833</a:t>
            </a:r>
          </a:p>
          <a:p>
            <a:pPr algn="ctr">
              <a:lnSpc>
                <a:spcPts val="2400"/>
              </a:lnSpc>
            </a:pPr>
            <a:r>
              <a:rPr lang="hu-HU" sz="2400" dirty="0" smtClean="0"/>
              <a:t> olaj, vászon 88 x 120 cm, </a:t>
            </a:r>
            <a:r>
              <a:rPr lang="hu-HU" sz="2400" dirty="0" err="1" smtClean="0"/>
              <a:t>Calouste</a:t>
            </a:r>
            <a:r>
              <a:rPr lang="hu-HU" sz="2400" dirty="0" smtClean="0"/>
              <a:t> </a:t>
            </a:r>
            <a:r>
              <a:rPr lang="hu-HU" sz="2400" dirty="0" err="1" smtClean="0"/>
              <a:t>Gulbenkian</a:t>
            </a:r>
            <a:r>
              <a:rPr lang="hu-HU" sz="2400" dirty="0" smtClean="0"/>
              <a:t> Museum, Lisszabon</a:t>
            </a:r>
            <a:endParaRPr lang="hu-HU" sz="2400" dirty="0"/>
          </a:p>
        </p:txBody>
      </p:sp>
      <p:pic>
        <p:nvPicPr>
          <p:cNvPr id="146434" name="Picture 2" descr="https://www.wga.hu/art/t/turner/1/109turne.jpg"/>
          <p:cNvPicPr>
            <a:picLocks noChangeAspect="1" noChangeArrowheads="1"/>
          </p:cNvPicPr>
          <p:nvPr/>
        </p:nvPicPr>
        <p:blipFill>
          <a:blip r:embed="rId2" cstate="email">
            <a:lum contrast="10000"/>
          </a:blip>
          <a:srcRect/>
          <a:stretch>
            <a:fillRect/>
          </a:stretch>
        </p:blipFill>
        <p:spPr bwMode="auto">
          <a:xfrm>
            <a:off x="878116" y="908720"/>
            <a:ext cx="7387767" cy="571392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dirty="0"/>
          </a:p>
        </p:txBody>
      </p:sp>
      <p:pic>
        <p:nvPicPr>
          <p:cNvPr id="1026" name="Picture 2" descr="http://theredlist.com/media/database/fine_arts/arthistory/painting/xix/romantisme/caspar-david-friedrich/025-caspar-david-friedrich-theredlist.jpg"/>
          <p:cNvPicPr>
            <a:picLocks noChangeAspect="1" noChangeArrowheads="1"/>
          </p:cNvPicPr>
          <p:nvPr/>
        </p:nvPicPr>
        <p:blipFill>
          <a:blip r:embed="rId2" cstate="print"/>
          <a:srcRect/>
          <a:stretch>
            <a:fillRect/>
          </a:stretch>
        </p:blipFill>
        <p:spPr bwMode="auto">
          <a:xfrm>
            <a:off x="329158" y="116632"/>
            <a:ext cx="8492848" cy="6624736"/>
          </a:xfrm>
          <a:prstGeom prst="rect">
            <a:avLst/>
          </a:prstGeom>
          <a:noFill/>
        </p:spPr>
      </p:pic>
    </p:spTree>
    <p:extLst>
      <p:ext uri="{BB962C8B-B14F-4D97-AF65-F5344CB8AC3E}">
        <p14:creationId xmlns:p14="http://schemas.microsoft.com/office/powerpoint/2010/main" val="1309587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smtClean="0"/>
              <a:t>J.</a:t>
            </a:r>
            <a:r>
              <a:rPr lang="en-US" sz="2400" b="1" u="sng" dirty="0" smtClean="0"/>
              <a:t>M</a:t>
            </a:r>
            <a:r>
              <a:rPr lang="hu-HU" sz="2400" b="1" u="sng" dirty="0" smtClean="0"/>
              <a:t>.</a:t>
            </a:r>
            <a:r>
              <a:rPr lang="en-US" sz="2400" b="1" u="sng" dirty="0" smtClean="0"/>
              <a:t> William Turner</a:t>
            </a:r>
            <a:r>
              <a:rPr lang="hu-HU" sz="2400" dirty="0" smtClean="0"/>
              <a:t>:</a:t>
            </a:r>
            <a:r>
              <a:rPr lang="en-US" sz="2400" dirty="0" smtClean="0"/>
              <a:t> </a:t>
            </a:r>
            <a:r>
              <a:rPr lang="en-US" sz="2400" b="1" dirty="0" err="1" smtClean="0"/>
              <a:t>Keelmen</a:t>
            </a:r>
            <a:r>
              <a:rPr lang="en-US" sz="2400" b="1" dirty="0" smtClean="0"/>
              <a:t> </a:t>
            </a:r>
            <a:r>
              <a:rPr lang="en-US" sz="2400" b="1" dirty="0" err="1" smtClean="0"/>
              <a:t>Heving</a:t>
            </a:r>
            <a:r>
              <a:rPr lang="en-US" sz="2400" b="1" dirty="0" smtClean="0"/>
              <a:t> in Coals by Moonlight</a:t>
            </a:r>
            <a:r>
              <a:rPr lang="hu-HU" sz="2400" dirty="0" smtClean="0"/>
              <a:t>,</a:t>
            </a:r>
            <a:r>
              <a:rPr lang="en-US" sz="2400" dirty="0" smtClean="0"/>
              <a:t> 1835</a:t>
            </a:r>
            <a:r>
              <a:rPr lang="hu-HU" sz="2400" dirty="0" smtClean="0"/>
              <a:t> </a:t>
            </a:r>
          </a:p>
          <a:p>
            <a:pPr algn="ctr">
              <a:lnSpc>
                <a:spcPts val="2400"/>
              </a:lnSpc>
            </a:pPr>
            <a:r>
              <a:rPr lang="en-US" sz="2400" dirty="0" smtClean="0"/>
              <a:t> </a:t>
            </a:r>
            <a:r>
              <a:rPr lang="en-US" sz="2400" dirty="0" err="1" smtClean="0"/>
              <a:t>olaj</a:t>
            </a:r>
            <a:r>
              <a:rPr lang="en-US" sz="2400" dirty="0" smtClean="0"/>
              <a:t>, </a:t>
            </a:r>
            <a:r>
              <a:rPr lang="en-US" sz="2400" dirty="0" err="1" smtClean="0"/>
              <a:t>vászon</a:t>
            </a:r>
            <a:r>
              <a:rPr lang="en-US" sz="2400" dirty="0" smtClean="0"/>
              <a:t>, Widener Collection</a:t>
            </a:r>
            <a:r>
              <a:rPr lang="hu-HU" dirty="0" smtClean="0"/>
              <a:t> </a:t>
            </a:r>
            <a:r>
              <a:rPr lang="hu-HU" sz="2400" dirty="0" smtClean="0"/>
              <a:t>National </a:t>
            </a:r>
            <a:r>
              <a:rPr lang="hu-HU" sz="2400" dirty="0" err="1" smtClean="0"/>
              <a:t>Gallery</a:t>
            </a:r>
            <a:r>
              <a:rPr lang="hu-HU" sz="2400" dirty="0" smtClean="0"/>
              <a:t> of Art, Washington</a:t>
            </a:r>
            <a:endParaRPr lang="hu-HU" sz="2400" dirty="0"/>
          </a:p>
        </p:txBody>
      </p:sp>
      <p:pic>
        <p:nvPicPr>
          <p:cNvPr id="336898" name="Picture 2" descr="Lensárga víztömeg fölött lebegünk, amelyet balra és jobbra hajók szegélyeznek, amelyek a holdfényes, felhőfátyolos égbolt előtt rajzolódnak ki ezen a vízszintes tájképen. A horizont a kompozíció körülbelül egyharmada felé halad. A Hold tőlünk balra lóg az égbolton, fénye fényes, homokóra alakban tükröződik a felhőkön, hogy alagútszerű hatást keltsen. A lenti tenger a hozzánk közel eső arany színből halványkékre változik a horizont mentén. Tőlünk balra az egyik szürke vitorlás hajót levágja a vászon széle, egy másik, szintén szürke vitorlású pedig tőlünk távolabb helyezkedik el. Közöttük egy kicsi, sötét evezőscsónak mozog két utassal. A tőlünk balra lévő távoli horizonton lévő épületek ablakaiból kisugárzó fény visszaverődik a vízben, egy másik épület, egy gyár pedig fehér lángot lövell ki a kéményéből. Sötétebb hajók sorakoznak a vízi úton tőlünk jobbra, tüskés árbocaik feketén az égen. Három láng, egy narancs két halványsárga tűz között lobog a sötétben a hozzánk legközelebb eső hajó előtt. A szenet, ládákat és uszályokat lapátoló férfiak alakja sötét sziluettek a tűzfénnyel és a füsttel szemben. A távolban több evezős csónak lebeg a csónakok között. A vászon jobb alsó sarkának közelében egy széles, lapos fatöredék lebeg közel hozzánk. A festmény jobb oldalán lévő forró narancssárga és fekete kontraszt a kompozíció többi részének nagy részét kitöltő ezüstös szürkével, világoskékkel és fehérrel. A festményt végig vastag, kevert ecsetvonásokkal hozták létre, ami homályos megjelenést kölcsönöz a jelenetnek. Egyes ecsetvonások textúrája különösen szembetűnő, ahol a hold fehér fényt vet a vízre és a felhőkre. A művész egy tőlünk balra lebegő bóját írt alá kezdőbetűivel: „JMWT”."/>
          <p:cNvPicPr>
            <a:picLocks noChangeAspect="1" noChangeArrowheads="1"/>
          </p:cNvPicPr>
          <p:nvPr/>
        </p:nvPicPr>
        <p:blipFill>
          <a:blip r:embed="rId2" cstate="email"/>
          <a:srcRect/>
          <a:stretch>
            <a:fillRect/>
          </a:stretch>
        </p:blipFill>
        <p:spPr bwMode="auto">
          <a:xfrm>
            <a:off x="678437" y="908720"/>
            <a:ext cx="7787125" cy="5787728"/>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65" y="188640"/>
            <a:ext cx="8818623"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374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07886"/>
          </a:xfrm>
          <a:prstGeom prst="rect">
            <a:avLst/>
          </a:prstGeom>
        </p:spPr>
        <p:txBody>
          <a:bodyPr wrap="square">
            <a:spAutoFit/>
          </a:bodyPr>
          <a:lstStyle/>
          <a:p>
            <a:pPr algn="ctr">
              <a:lnSpc>
                <a:spcPts val="2400"/>
              </a:lnSpc>
            </a:pPr>
            <a:r>
              <a:rPr lang="hu-HU" sz="2400" b="1" u="sng" dirty="0" smtClean="0"/>
              <a:t>J. M. William Turner</a:t>
            </a:r>
            <a:r>
              <a:rPr lang="hu-HU" sz="2400" b="1" dirty="0" smtClean="0"/>
              <a:t>: Eső, gőz és sebesség,( Nagy nyugati vasút) </a:t>
            </a:r>
          </a:p>
          <a:p>
            <a:pPr algn="ctr">
              <a:lnSpc>
                <a:spcPts val="2400"/>
              </a:lnSpc>
            </a:pPr>
            <a:r>
              <a:rPr lang="hu-HU" sz="2400" dirty="0" smtClean="0"/>
              <a:t>1844 előtt, olaj, vászon, 91 x 122 cm, National </a:t>
            </a:r>
            <a:r>
              <a:rPr lang="hu-HU" sz="2400" dirty="0" err="1" smtClean="0"/>
              <a:t>Gallery</a:t>
            </a:r>
            <a:r>
              <a:rPr lang="hu-HU" sz="2400" dirty="0" smtClean="0"/>
              <a:t>, London</a:t>
            </a:r>
            <a:endParaRPr lang="hu-HU" sz="2400" dirty="0"/>
          </a:p>
        </p:txBody>
      </p:sp>
      <p:pic>
        <p:nvPicPr>
          <p:cNvPr id="143364" name="Picture 4" descr="https://www.wga.hu/art/t/turner/2/205turne.jpg"/>
          <p:cNvPicPr>
            <a:picLocks noChangeAspect="1" noChangeArrowheads="1"/>
          </p:cNvPicPr>
          <p:nvPr/>
        </p:nvPicPr>
        <p:blipFill>
          <a:blip r:embed="rId2" cstate="email"/>
          <a:srcRect/>
          <a:stretch>
            <a:fillRect/>
          </a:stretch>
        </p:blipFill>
        <p:spPr bwMode="auto">
          <a:xfrm>
            <a:off x="775215" y="836712"/>
            <a:ext cx="7593570" cy="577521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media.tate.org.uk/art/images/work/N/N00/N00533_10.jpg">
            <a:extLst>
              <a:ext uri="{FF2B5EF4-FFF2-40B4-BE49-F238E27FC236}">
                <a16:creationId xmlns:a16="http://schemas.microsoft.com/office/drawing/2014/main" xmlns="" id="{ECFE7AA8-B7E9-4060-8ADF-F5CB98EE9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116"/>
            <a:ext cx="9144000" cy="500657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9D78CD1-FD33-4B93-9D80-4C0158DA93C1}"/>
              </a:ext>
            </a:extLst>
          </p:cNvPr>
          <p:cNvSpPr txBox="1"/>
          <p:nvPr/>
        </p:nvSpPr>
        <p:spPr>
          <a:xfrm>
            <a:off x="239086" y="1121503"/>
            <a:ext cx="2755784" cy="300082"/>
          </a:xfrm>
          <a:prstGeom prst="rect">
            <a:avLst/>
          </a:prstGeom>
          <a:noFill/>
        </p:spPr>
        <p:txBody>
          <a:bodyPr wrap="square" rtlCol="0">
            <a:spAutoFit/>
          </a:bodyPr>
          <a:lstStyle/>
          <a:p>
            <a:r>
              <a:rPr lang="hu-HU" sz="1350" i="1" dirty="0">
                <a:latin typeface="Georgia" panose="02040502050405020303" pitchFamily="18" charset="0"/>
              </a:rPr>
              <a:t>A </a:t>
            </a:r>
            <a:r>
              <a:rPr lang="hu-HU" sz="1350" i="1" dirty="0" err="1">
                <a:latin typeface="Georgia" panose="02040502050405020303" pitchFamily="18" charset="0"/>
              </a:rPr>
              <a:t>Vallhalla</a:t>
            </a:r>
            <a:r>
              <a:rPr lang="hu-HU" sz="1350" i="1" dirty="0">
                <a:latin typeface="Georgia" panose="02040502050405020303" pitchFamily="18" charset="0"/>
              </a:rPr>
              <a:t> megnyitása </a:t>
            </a:r>
            <a:r>
              <a:rPr lang="hu-HU" sz="1350" dirty="0">
                <a:latin typeface="Georgia" panose="02040502050405020303" pitchFamily="18" charset="0"/>
              </a:rPr>
              <a:t>1842</a:t>
            </a:r>
          </a:p>
        </p:txBody>
      </p:sp>
    </p:spTree>
    <p:extLst>
      <p:ext uri="{BB962C8B-B14F-4D97-AF65-F5344CB8AC3E}">
        <p14:creationId xmlns:p14="http://schemas.microsoft.com/office/powerpoint/2010/main" val="202261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alál sápadt lovon alkotó: Joseph Mallord William Turner">
            <a:extLst>
              <a:ext uri="{FF2B5EF4-FFF2-40B4-BE49-F238E27FC236}">
                <a16:creationId xmlns:a16="http://schemas.microsoft.com/office/drawing/2014/main" xmlns="" id="{B316A4C1-761C-461D-B0F0-8D2546433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70" y="116632"/>
            <a:ext cx="8223913" cy="648072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91AC9D1-1960-4A63-9FCC-92A467B748F3}"/>
              </a:ext>
            </a:extLst>
          </p:cNvPr>
          <p:cNvSpPr txBox="1"/>
          <p:nvPr/>
        </p:nvSpPr>
        <p:spPr>
          <a:xfrm>
            <a:off x="3718420" y="5617189"/>
            <a:ext cx="2604782" cy="300082"/>
          </a:xfrm>
          <a:prstGeom prst="rect">
            <a:avLst/>
          </a:prstGeom>
          <a:noFill/>
        </p:spPr>
        <p:txBody>
          <a:bodyPr wrap="square" rtlCol="0">
            <a:spAutoFit/>
          </a:bodyPr>
          <a:lstStyle/>
          <a:p>
            <a:r>
              <a:rPr lang="hu-HU" sz="1350" i="1" dirty="0">
                <a:latin typeface="Georgia" panose="02040502050405020303" pitchFamily="18" charset="0"/>
              </a:rPr>
              <a:t>Halál fakó lovon 1825</a:t>
            </a:r>
          </a:p>
        </p:txBody>
      </p:sp>
    </p:spTree>
    <p:extLst>
      <p:ext uri="{BB962C8B-B14F-4D97-AF65-F5344CB8AC3E}">
        <p14:creationId xmlns:p14="http://schemas.microsoft.com/office/powerpoint/2010/main" val="886150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54" y="188640"/>
            <a:ext cx="8801973"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250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089"/>
            <a:ext cx="4692294" cy="688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403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1026"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994" y="-2016"/>
            <a:ext cx="4333245" cy="686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9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2050"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9" y="0"/>
            <a:ext cx="91312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13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a:xfrm>
            <a:off x="251520" y="1600200"/>
            <a:ext cx="8435280" cy="5141168"/>
          </a:xfrm>
        </p:spPr>
        <p:txBody>
          <a:bodyPr/>
          <a:lstStyle/>
          <a:p>
            <a:endParaRPr lang="hu-HU" dirty="0"/>
          </a:p>
        </p:txBody>
      </p:sp>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7" y="42242"/>
            <a:ext cx="8965479" cy="666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5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435280" cy="1142999"/>
          </a:xfrm>
        </p:spPr>
        <p:txBody>
          <a:bodyPr/>
          <a:lstStyle/>
          <a:p>
            <a:endParaRPr lang="hu-HU"/>
          </a:p>
        </p:txBody>
      </p:sp>
      <p:sp>
        <p:nvSpPr>
          <p:cNvPr id="3" name="Tartalom helye 2"/>
          <p:cNvSpPr>
            <a:spLocks noGrp="1"/>
          </p:cNvSpPr>
          <p:nvPr>
            <p:ph idx="1"/>
          </p:nvPr>
        </p:nvSpPr>
        <p:spPr/>
        <p:txBody>
          <a:bodyPr/>
          <a:lstStyle/>
          <a:p>
            <a:endParaRPr lang="hu-HU"/>
          </a:p>
        </p:txBody>
      </p:sp>
      <p:pic>
        <p:nvPicPr>
          <p:cNvPr id="1026" name="Picture 2" descr="http://upload.wikimedia.org/wikipedia/commons/0/0e/CasparDavidFriedrich_Der_Abend.jpg"/>
          <p:cNvPicPr>
            <a:picLocks noChangeAspect="1" noChangeArrowheads="1"/>
          </p:cNvPicPr>
          <p:nvPr/>
        </p:nvPicPr>
        <p:blipFill>
          <a:blip r:embed="rId2" cstate="print"/>
          <a:srcRect/>
          <a:stretch>
            <a:fillRect/>
          </a:stretch>
        </p:blipFill>
        <p:spPr bwMode="auto">
          <a:xfrm>
            <a:off x="57638" y="274638"/>
            <a:ext cx="8594417" cy="6034682"/>
          </a:xfrm>
          <a:prstGeom prst="rect">
            <a:avLst/>
          </a:prstGeom>
          <a:noFill/>
        </p:spPr>
      </p:pic>
    </p:spTree>
    <p:extLst>
      <p:ext uri="{BB962C8B-B14F-4D97-AF65-F5344CB8AC3E}">
        <p14:creationId xmlns:p14="http://schemas.microsoft.com/office/powerpoint/2010/main" val="2333932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5358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46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et, hogy egy műalkotás erről: 3 ember és a Tevere foly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 y="116632"/>
            <a:ext cx="8938200" cy="656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987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 y="332656"/>
            <a:ext cx="9079323" cy="615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41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33" y="18075"/>
            <a:ext cx="9055567"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44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et, hogy műalkot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33"/>
            <a:ext cx="9172237" cy="669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641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atározatlan">
            <a:extLst>
              <a:ext uri="{FF2B5EF4-FFF2-40B4-BE49-F238E27FC236}">
                <a16:creationId xmlns:a16="http://schemas.microsoft.com/office/drawing/2014/main" xmlns="" id="{F48FE6A5-654C-4EF7-B268-B44BEFE2D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1" y="476672"/>
            <a:ext cx="8862318" cy="576063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11EC4527-0AD5-4FB4-9B18-BFE36E7E1542}"/>
              </a:ext>
            </a:extLst>
          </p:cNvPr>
          <p:cNvSpPr txBox="1"/>
          <p:nvPr/>
        </p:nvSpPr>
        <p:spPr>
          <a:xfrm>
            <a:off x="1000388" y="1171837"/>
            <a:ext cx="3277998" cy="300082"/>
          </a:xfrm>
          <a:prstGeom prst="rect">
            <a:avLst/>
          </a:prstGeom>
          <a:noFill/>
        </p:spPr>
        <p:txBody>
          <a:bodyPr wrap="square" rtlCol="0">
            <a:spAutoFit/>
          </a:bodyPr>
          <a:lstStyle/>
          <a:p>
            <a:r>
              <a:rPr lang="hu-HU" sz="1350" i="1" dirty="0">
                <a:solidFill>
                  <a:schemeClr val="bg1"/>
                </a:solidFill>
                <a:latin typeface="Georgia" panose="02040502050405020303" pitchFamily="18" charset="0"/>
              </a:rPr>
              <a:t>Jákob létrájának látomása </a:t>
            </a:r>
            <a:r>
              <a:rPr lang="hu-HU" sz="1350" dirty="0">
                <a:solidFill>
                  <a:schemeClr val="bg1"/>
                </a:solidFill>
                <a:latin typeface="Georgia" panose="02040502050405020303" pitchFamily="18" charset="0"/>
              </a:rPr>
              <a:t>1830</a:t>
            </a:r>
            <a:endParaRPr lang="hu-HU" sz="1350" dirty="0">
              <a:latin typeface="Georgia" panose="02040502050405020303" pitchFamily="18" charset="0"/>
            </a:endParaRPr>
          </a:p>
        </p:txBody>
      </p:sp>
    </p:spTree>
    <p:extLst>
      <p:ext uri="{BB962C8B-B14F-4D97-AF65-F5344CB8AC3E}">
        <p14:creationId xmlns:p14="http://schemas.microsoft.com/office/powerpoint/2010/main" val="1948201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et, hogy egy kép erről: hajó, vitorla, félhomály és óce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0"/>
            <a:ext cx="4100716" cy="688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57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irodalmiradio.hu/femis/muveszetek/4muveszek/t_menu/turner/06di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0" y="332656"/>
            <a:ext cx="9073008"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94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Karthágói Birodalom hanyatlása alkotó: Joseph Mallord William Tu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5" y="0"/>
            <a:ext cx="92044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328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rodalmiradio.hu/femis/muveszetek/4muveszek/t_menu/turner/05hanib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 y="548680"/>
            <a:ext cx="9127014"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48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pload.wikimedia.org/wikipedia/commons/thumb/5/53/C._D._Friedrich_-_The_Solitary_Tree.jpg/1280px-C._D._Friedrich_-_The_Solitary_Tree.jpg"/>
          <p:cNvPicPr>
            <a:picLocks noChangeAspect="1" noChangeArrowheads="1"/>
          </p:cNvPicPr>
          <p:nvPr/>
        </p:nvPicPr>
        <p:blipFill>
          <a:blip r:embed="rId2" cstate="email"/>
          <a:srcRect/>
          <a:stretch>
            <a:fillRect/>
          </a:stretch>
        </p:blipFill>
        <p:spPr bwMode="auto">
          <a:xfrm>
            <a:off x="883323" y="980728"/>
            <a:ext cx="7377354" cy="5688632"/>
          </a:xfrm>
          <a:prstGeom prst="rect">
            <a:avLst/>
          </a:prstGeom>
          <a:noFill/>
        </p:spPr>
      </p:pic>
      <p:sp>
        <p:nvSpPr>
          <p:cNvPr id="4" name="Téglalap 3"/>
          <p:cNvSpPr/>
          <p:nvPr/>
        </p:nvSpPr>
        <p:spPr>
          <a:xfrm>
            <a:off x="0" y="188640"/>
            <a:ext cx="9144000" cy="712183"/>
          </a:xfrm>
          <a:prstGeom prst="rect">
            <a:avLst/>
          </a:prstGeom>
        </p:spPr>
        <p:txBody>
          <a:bodyPr wrap="square">
            <a:spAutoFit/>
          </a:bodyPr>
          <a:lstStyle/>
          <a:p>
            <a:pPr algn="ctr">
              <a:lnSpc>
                <a:spcPts val="2400"/>
              </a:lnSpc>
            </a:pPr>
            <a:r>
              <a:rPr lang="hu-HU" sz="2400" b="1" u="sng" dirty="0" err="1" smtClean="0"/>
              <a:t>Caspar</a:t>
            </a:r>
            <a:r>
              <a:rPr lang="hu-HU" sz="2400" b="1" u="sng" dirty="0" smtClean="0"/>
              <a:t> David Friedrich</a:t>
            </a:r>
            <a:r>
              <a:rPr lang="hu-HU" sz="2400" b="1" dirty="0" smtClean="0"/>
              <a:t>: A magányos fa, </a:t>
            </a:r>
            <a:r>
              <a:rPr lang="hu-HU" sz="2400" dirty="0" smtClean="0"/>
              <a:t>1822, olaj, vászon,  55 x71 cm</a:t>
            </a:r>
            <a:br>
              <a:rPr lang="hu-HU" sz="2400" dirty="0" smtClean="0"/>
            </a:br>
            <a:r>
              <a:rPr lang="hu-HU" sz="2400" dirty="0" err="1" smtClean="0"/>
              <a:t>Alte</a:t>
            </a:r>
            <a:r>
              <a:rPr lang="hu-HU" sz="2400" dirty="0" smtClean="0"/>
              <a:t> </a:t>
            </a:r>
            <a:r>
              <a:rPr lang="hu-HU" sz="2400" dirty="0" err="1" smtClean="0"/>
              <a:t>Nationalgalerie</a:t>
            </a:r>
            <a:r>
              <a:rPr lang="hu-HU" sz="2400" dirty="0" smtClean="0"/>
              <a:t> </a:t>
            </a:r>
            <a:r>
              <a:rPr lang="hu-HU" sz="2400" dirty="0" err="1" smtClean="0"/>
              <a:t>Staatliche</a:t>
            </a:r>
            <a:r>
              <a:rPr lang="hu-HU" sz="2400" dirty="0" smtClean="0"/>
              <a:t> </a:t>
            </a:r>
            <a:r>
              <a:rPr lang="hu-HU" sz="2400" dirty="0" err="1" smtClean="0"/>
              <a:t>Museen</a:t>
            </a:r>
            <a:r>
              <a:rPr lang="hu-HU" sz="2400" dirty="0" smtClean="0"/>
              <a:t> </a:t>
            </a:r>
            <a:r>
              <a:rPr lang="hu-HU" sz="2400" dirty="0" err="1" smtClean="0"/>
              <a:t>zu</a:t>
            </a:r>
            <a:r>
              <a:rPr lang="hu-HU" sz="2400" dirty="0" smtClean="0"/>
              <a:t> Berlin </a:t>
            </a:r>
          </a:p>
        </p:txBody>
      </p:sp>
    </p:spTree>
    <p:extLst>
      <p:ext uri="{BB962C8B-B14F-4D97-AF65-F5344CB8AC3E}">
        <p14:creationId xmlns:p14="http://schemas.microsoft.com/office/powerpoint/2010/main" val="32542701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272" y="0"/>
            <a:ext cx="59440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092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88640"/>
            <a:ext cx="9144000" cy="712183"/>
          </a:xfrm>
          <a:prstGeom prst="rect">
            <a:avLst/>
          </a:prstGeom>
        </p:spPr>
        <p:txBody>
          <a:bodyPr wrap="square">
            <a:spAutoFit/>
          </a:bodyPr>
          <a:lstStyle/>
          <a:p>
            <a:pPr algn="ctr">
              <a:lnSpc>
                <a:spcPts val="2400"/>
              </a:lnSpc>
            </a:pPr>
            <a:r>
              <a:rPr lang="hu-HU" sz="2400" b="1" u="sng" dirty="0" err="1" smtClean="0"/>
              <a:t>Johan</a:t>
            </a:r>
            <a:r>
              <a:rPr lang="hu-HU" sz="2400" b="1" u="sng" dirty="0" smtClean="0"/>
              <a:t> Christian </a:t>
            </a:r>
            <a:r>
              <a:rPr lang="hu-HU" sz="2400" b="1" u="sng" dirty="0" err="1" smtClean="0"/>
              <a:t>Dahl</a:t>
            </a:r>
            <a:r>
              <a:rPr lang="hu-HU" sz="2400" b="1" dirty="0" smtClean="0"/>
              <a:t>: A Vezúv vulkán kitörése,</a:t>
            </a:r>
            <a:r>
              <a:rPr lang="hu-HU" sz="2400" dirty="0" smtClean="0"/>
              <a:t>1821, olaj, vászon</a:t>
            </a:r>
          </a:p>
          <a:p>
            <a:pPr algn="ctr">
              <a:lnSpc>
                <a:spcPts val="2400"/>
              </a:lnSpc>
            </a:pPr>
            <a:r>
              <a:rPr lang="hu-HU" sz="2400" dirty="0" smtClean="0"/>
              <a:t> 98 x 138 cm, </a:t>
            </a:r>
            <a:r>
              <a:rPr lang="hu-HU" sz="2400" dirty="0" err="1" smtClean="0"/>
              <a:t>Statens</a:t>
            </a:r>
            <a:r>
              <a:rPr lang="hu-HU" sz="2400" dirty="0" smtClean="0"/>
              <a:t> Museum </a:t>
            </a:r>
            <a:r>
              <a:rPr lang="hu-HU" sz="2400" dirty="0" err="1" smtClean="0"/>
              <a:t>for</a:t>
            </a:r>
            <a:r>
              <a:rPr lang="hu-HU" sz="2400" dirty="0" smtClean="0"/>
              <a:t> </a:t>
            </a:r>
            <a:r>
              <a:rPr lang="hu-HU" sz="2400" dirty="0" err="1" smtClean="0"/>
              <a:t>Kunst</a:t>
            </a:r>
            <a:r>
              <a:rPr lang="hu-HU" sz="2400" dirty="0" smtClean="0"/>
              <a:t>, Koppenhága</a:t>
            </a:r>
            <a:endParaRPr lang="hu-HU" sz="2400" dirty="0"/>
          </a:p>
        </p:txBody>
      </p:sp>
      <p:pic>
        <p:nvPicPr>
          <p:cNvPr id="5122" name="Picture 2" descr="https://www.wga.hu/art/d/dahl/vesuviu.jpg"/>
          <p:cNvPicPr>
            <a:picLocks noChangeAspect="1" noChangeArrowheads="1"/>
          </p:cNvPicPr>
          <p:nvPr/>
        </p:nvPicPr>
        <p:blipFill>
          <a:blip r:embed="rId2" cstate="email">
            <a:lum contrast="10000"/>
          </a:blip>
          <a:srcRect/>
          <a:stretch>
            <a:fillRect/>
          </a:stretch>
        </p:blipFill>
        <p:spPr bwMode="auto">
          <a:xfrm>
            <a:off x="459288" y="908720"/>
            <a:ext cx="8225423" cy="5763280"/>
          </a:xfrm>
          <a:prstGeom prst="rect">
            <a:avLst/>
          </a:prstGeom>
          <a:noFill/>
        </p:spPr>
      </p:pic>
    </p:spTree>
    <p:extLst>
      <p:ext uri="{BB962C8B-B14F-4D97-AF65-F5344CB8AC3E}">
        <p14:creationId xmlns:p14="http://schemas.microsoft.com/office/powerpoint/2010/main" val="35330235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 y="188640"/>
            <a:ext cx="9143999" cy="712183"/>
          </a:xfrm>
          <a:prstGeom prst="rect">
            <a:avLst/>
          </a:prstGeom>
        </p:spPr>
        <p:txBody>
          <a:bodyPr wrap="square">
            <a:spAutoFit/>
          </a:bodyPr>
          <a:lstStyle/>
          <a:p>
            <a:pPr algn="ctr">
              <a:lnSpc>
                <a:spcPts val="2400"/>
              </a:lnSpc>
            </a:pPr>
            <a:r>
              <a:rPr lang="hu-HU" sz="2400" b="1" u="sng" dirty="0" err="1" smtClean="0"/>
              <a:t>Johan</a:t>
            </a:r>
            <a:r>
              <a:rPr lang="hu-HU" sz="2400" b="1" u="sng" dirty="0" smtClean="0"/>
              <a:t> Christian </a:t>
            </a:r>
            <a:r>
              <a:rPr lang="hu-HU" sz="2400" b="1" u="sng" dirty="0" err="1" smtClean="0"/>
              <a:t>Dahl</a:t>
            </a:r>
            <a:r>
              <a:rPr lang="hu-HU" sz="2400" b="1" dirty="0" smtClean="0"/>
              <a:t>:  A Vezúv kitörése, </a:t>
            </a:r>
            <a:r>
              <a:rPr lang="hu-HU" sz="2400" dirty="0" smtClean="0"/>
              <a:t>c. 1823, Olaj, vászon</a:t>
            </a:r>
          </a:p>
          <a:p>
            <a:pPr algn="ctr">
              <a:lnSpc>
                <a:spcPts val="2400"/>
              </a:lnSpc>
            </a:pPr>
            <a:r>
              <a:rPr lang="hu-HU" sz="2400" dirty="0" smtClean="0"/>
              <a:t>93 x 138 cm, </a:t>
            </a:r>
            <a:r>
              <a:rPr lang="hu-HU" sz="2400" dirty="0" err="1" smtClean="0"/>
              <a:t>Nasjonalgalleriet</a:t>
            </a:r>
            <a:r>
              <a:rPr lang="hu-HU" sz="2400" dirty="0" smtClean="0"/>
              <a:t>, Oslo</a:t>
            </a:r>
            <a:endParaRPr lang="hu-HU" sz="2400" dirty="0"/>
          </a:p>
        </p:txBody>
      </p:sp>
      <p:pic>
        <p:nvPicPr>
          <p:cNvPr id="6146" name="Picture 2" descr="https://www.wga.hu/art/d/dahl/vesuvius.jpg"/>
          <p:cNvPicPr>
            <a:picLocks noChangeAspect="1" noChangeArrowheads="1"/>
          </p:cNvPicPr>
          <p:nvPr/>
        </p:nvPicPr>
        <p:blipFill>
          <a:blip r:embed="rId2" cstate="email">
            <a:lum contrast="10000"/>
          </a:blip>
          <a:srcRect/>
          <a:stretch>
            <a:fillRect/>
          </a:stretch>
        </p:blipFill>
        <p:spPr bwMode="auto">
          <a:xfrm>
            <a:off x="232318" y="908720"/>
            <a:ext cx="8679363" cy="5760640"/>
          </a:xfrm>
          <a:prstGeom prst="rect">
            <a:avLst/>
          </a:prstGeom>
          <a:noFill/>
        </p:spPr>
      </p:pic>
    </p:spTree>
    <p:extLst>
      <p:ext uri="{BB962C8B-B14F-4D97-AF65-F5344CB8AC3E}">
        <p14:creationId xmlns:p14="http://schemas.microsoft.com/office/powerpoint/2010/main" val="24916315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636912"/>
            <a:ext cx="9144000" cy="1384995"/>
          </a:xfrm>
          <a:prstGeom prst="rect">
            <a:avLst/>
          </a:prstGeom>
        </p:spPr>
        <p:txBody>
          <a:bodyPr wrap="square">
            <a:spAutoFit/>
          </a:bodyPr>
          <a:lstStyle/>
          <a:p>
            <a:pPr algn="ctr"/>
            <a:r>
              <a:rPr lang="en-US" sz="4400" b="1" dirty="0" smtClean="0">
                <a:latin typeface="Arial Black" pitchFamily="34" charset="0"/>
              </a:rPr>
              <a:t>JOHN CONSTABLE</a:t>
            </a:r>
            <a:endParaRPr lang="hu-HU" sz="4400" b="1" dirty="0" smtClean="0">
              <a:latin typeface="Arial Black" pitchFamily="34" charset="0"/>
            </a:endParaRPr>
          </a:p>
          <a:p>
            <a:pPr algn="ctr"/>
            <a:r>
              <a:rPr lang="en-US" sz="4000" dirty="0" smtClean="0">
                <a:latin typeface="Arial Black" pitchFamily="34" charset="0"/>
              </a:rPr>
              <a:t> </a:t>
            </a:r>
            <a:r>
              <a:rPr lang="en-US" sz="3200" b="1" dirty="0" smtClean="0">
                <a:latin typeface="Arial Black" pitchFamily="34" charset="0"/>
              </a:rPr>
              <a:t>1776-1837</a:t>
            </a:r>
            <a:endParaRPr lang="hu-HU" sz="3200" b="1" dirty="0">
              <a:latin typeface="Arial Black" pitchFamily="34" charset="0"/>
            </a:endParaRPr>
          </a:p>
        </p:txBody>
      </p:sp>
      <p:sp>
        <p:nvSpPr>
          <p:cNvPr id="3" name="Téglalap 2"/>
          <p:cNvSpPr/>
          <p:nvPr/>
        </p:nvSpPr>
        <p:spPr>
          <a:xfrm>
            <a:off x="287524" y="5157192"/>
            <a:ext cx="8568952" cy="830997"/>
          </a:xfrm>
          <a:prstGeom prst="rect">
            <a:avLst/>
          </a:prstGeom>
        </p:spPr>
        <p:txBody>
          <a:bodyPr wrap="square">
            <a:spAutoFit/>
          </a:bodyPr>
          <a:lstStyle/>
          <a:p>
            <a:r>
              <a:rPr lang="hu-HU" sz="2400" b="1" dirty="0" smtClean="0"/>
              <a:t>John </a:t>
            </a:r>
            <a:r>
              <a:rPr lang="hu-HU" sz="2400" b="1" dirty="0" err="1" smtClean="0"/>
              <a:t>Constable</a:t>
            </a:r>
            <a:r>
              <a:rPr lang="hu-HU" sz="2400" dirty="0" smtClean="0"/>
              <a:t> (</a:t>
            </a:r>
            <a:r>
              <a:rPr lang="hu-HU" sz="2400" dirty="0" err="1" smtClean="0"/>
              <a:t>East</a:t>
            </a:r>
            <a:r>
              <a:rPr lang="hu-HU" sz="2400" dirty="0" smtClean="0"/>
              <a:t> </a:t>
            </a:r>
            <a:r>
              <a:rPr lang="hu-HU" sz="2400" dirty="0" err="1" smtClean="0"/>
              <a:t>Bergholt</a:t>
            </a:r>
            <a:r>
              <a:rPr lang="hu-HU" sz="2400" dirty="0" smtClean="0"/>
              <a:t>, </a:t>
            </a:r>
            <a:r>
              <a:rPr lang="hu-HU" sz="2400" dirty="0" err="1" smtClean="0"/>
              <a:t>Suffolk</a:t>
            </a:r>
            <a:r>
              <a:rPr lang="hu-HU" sz="2400" dirty="0" smtClean="0"/>
              <a:t>, 1776. június 11. – London, 1837. április 1.) angol romantikus tájképfestő. </a:t>
            </a:r>
          </a:p>
        </p:txBody>
      </p:sp>
      <p:pic>
        <p:nvPicPr>
          <p:cNvPr id="1026" name="Picture 2" descr="Önarcképe (1806)"/>
          <p:cNvPicPr>
            <a:picLocks noChangeAspect="1" noChangeArrowheads="1"/>
          </p:cNvPicPr>
          <p:nvPr/>
        </p:nvPicPr>
        <p:blipFill>
          <a:blip r:embed="rId2" cstate="email"/>
          <a:srcRect/>
          <a:stretch>
            <a:fillRect/>
          </a:stretch>
        </p:blipFill>
        <p:spPr bwMode="auto">
          <a:xfrm>
            <a:off x="7020272" y="0"/>
            <a:ext cx="1691680" cy="252906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87524" y="260648"/>
            <a:ext cx="8568952" cy="7478970"/>
          </a:xfrm>
          <a:prstGeom prst="rect">
            <a:avLst/>
          </a:prstGeom>
        </p:spPr>
        <p:txBody>
          <a:bodyPr wrap="square">
            <a:spAutoFit/>
          </a:bodyPr>
          <a:lstStyle/>
          <a:p>
            <a:r>
              <a:rPr lang="hu-HU" sz="2400" dirty="0" err="1" smtClean="0"/>
              <a:t>Suffolkban</a:t>
            </a:r>
            <a:r>
              <a:rPr lang="hu-HU" sz="2400" dirty="0" smtClean="0"/>
              <a:t> született, édesapja molnár volt. Vidéki környezetben nőtt fel.  Korán elkezdett rajzolni, 21 éves korától azonban apja munkáját kellett segítenie, majd csak 1800-ban ment  Londonba tanulni. </a:t>
            </a:r>
          </a:p>
          <a:p>
            <a:r>
              <a:rPr lang="hu-HU" sz="2400" dirty="0" smtClean="0"/>
              <a:t>Kiváló arcképfestő is lehetett volna, erről tanúskodik felesége képe 1816-ból, de sokkal fontosabbnak tartotta a tájképfestést, mint a portréfestést. Új technikai eljárást is alkalmazott, nemcsak ecsettel, hanem festőkéssel is dolgozott.</a:t>
            </a:r>
            <a:r>
              <a:rPr lang="hu-HU" sz="2400" baseline="30000" dirty="0" smtClean="0"/>
              <a:t> </a:t>
            </a:r>
            <a:r>
              <a:rPr lang="hu-HU" sz="2400" dirty="0" smtClean="0"/>
              <a:t> </a:t>
            </a:r>
          </a:p>
          <a:p>
            <a:r>
              <a:rPr lang="hu-HU" sz="2400" dirty="0" smtClean="0"/>
              <a:t>Művészetének csúcsát </a:t>
            </a:r>
            <a:r>
              <a:rPr lang="hu-HU" sz="2400" dirty="0" err="1" smtClean="0"/>
              <a:t>salisbury-i</a:t>
            </a:r>
            <a:r>
              <a:rPr lang="hu-HU" sz="2400" dirty="0" smtClean="0"/>
              <a:t> tájképeinek sorozatával érte el, amelyek közül a leghíresebbek a város székesegyházáról festett képei.</a:t>
            </a:r>
          </a:p>
          <a:p>
            <a:r>
              <a:rPr lang="hu-HU" sz="2400" dirty="0" smtClean="0"/>
              <a:t>Művészeti hitvallása szerint a természet közvetlen és beható tanulmányozása a legfontosabb. </a:t>
            </a:r>
            <a:r>
              <a:rPr lang="hu-HU" sz="2400" b="1" dirty="0" smtClean="0"/>
              <a:t>Jelentős szerepe volt az angol romantikus tájképfestészet történetében </a:t>
            </a:r>
            <a:r>
              <a:rPr lang="hu-HU" sz="2400" dirty="0" smtClean="0"/>
              <a:t>és alkotói stílusa meghatározó befolyást gyakorolt a francia romantikus festőkre, a barbizoni iskolára és az impresszionistákra. A Királyi Művészeti Akadémia (Royal </a:t>
            </a:r>
            <a:r>
              <a:rPr lang="hu-HU" sz="2400" dirty="0" err="1" smtClean="0"/>
              <a:t>Academy</a:t>
            </a:r>
            <a:r>
              <a:rPr lang="hu-HU" sz="2400" dirty="0" smtClean="0"/>
              <a:t> of </a:t>
            </a:r>
            <a:r>
              <a:rPr lang="hu-HU" sz="2400" dirty="0" err="1" smtClean="0"/>
              <a:t>Arts</a:t>
            </a:r>
            <a:r>
              <a:rPr lang="hu-HU" sz="2400" dirty="0" smtClean="0"/>
              <a:t>, London) tagja volt.</a:t>
            </a:r>
          </a:p>
          <a:p>
            <a:endParaRPr lang="hu-HU" dirty="0" smtClean="0"/>
          </a:p>
          <a:p>
            <a:endParaRPr lang="hu-HU" dirty="0" smtClean="0"/>
          </a:p>
          <a:p>
            <a:endParaRPr lang="hu-HU" dirty="0" smtClean="0"/>
          </a:p>
          <a:p>
            <a:endParaRPr lang="hu-HU"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1120676"/>
            <a:ext cx="3491880" cy="2308324"/>
          </a:xfrm>
          <a:prstGeom prst="rect">
            <a:avLst/>
          </a:prstGeom>
        </p:spPr>
        <p:txBody>
          <a:bodyPr wrap="square">
            <a:spAutoFit/>
          </a:bodyPr>
          <a:lstStyle/>
          <a:p>
            <a:pPr algn="ctr">
              <a:lnSpc>
                <a:spcPts val="2400"/>
              </a:lnSpc>
            </a:pPr>
            <a:r>
              <a:rPr lang="en-US" sz="2400" b="1" u="sng" dirty="0" smtClean="0"/>
              <a:t>John Constable</a:t>
            </a:r>
            <a:r>
              <a:rPr lang="hu-HU" sz="2400" b="1" u="sng" dirty="0" smtClean="0"/>
              <a:t> </a:t>
            </a:r>
          </a:p>
          <a:p>
            <a:pPr algn="ctr">
              <a:lnSpc>
                <a:spcPts val="2400"/>
              </a:lnSpc>
            </a:pPr>
            <a:r>
              <a:rPr lang="hu-HU" sz="2400" b="1" dirty="0" smtClean="0"/>
              <a:t> </a:t>
            </a:r>
            <a:r>
              <a:rPr lang="hu-HU" sz="2400" b="1" dirty="0" err="1" smtClean="0"/>
              <a:t>Dedham</a:t>
            </a:r>
            <a:r>
              <a:rPr lang="hu-HU" sz="2400" b="1" dirty="0" smtClean="0"/>
              <a:t> völgy </a:t>
            </a:r>
          </a:p>
          <a:p>
            <a:pPr algn="ctr">
              <a:lnSpc>
                <a:spcPts val="2400"/>
              </a:lnSpc>
            </a:pPr>
            <a:r>
              <a:rPr lang="hu-HU" sz="2400" dirty="0" smtClean="0"/>
              <a:t> 1802  </a:t>
            </a:r>
          </a:p>
          <a:p>
            <a:pPr algn="ctr">
              <a:lnSpc>
                <a:spcPts val="2400"/>
              </a:lnSpc>
            </a:pPr>
            <a:r>
              <a:rPr lang="hu-HU" sz="2400" dirty="0" smtClean="0"/>
              <a:t>olaj, vászon </a:t>
            </a:r>
          </a:p>
          <a:p>
            <a:pPr algn="ctr">
              <a:lnSpc>
                <a:spcPts val="2400"/>
              </a:lnSpc>
            </a:pPr>
            <a:r>
              <a:rPr lang="hu-HU" sz="2400" dirty="0" smtClean="0"/>
              <a:t>Victoria and Albert Museum, London</a:t>
            </a:r>
          </a:p>
          <a:p>
            <a:endParaRPr lang="hu-HU" sz="2400" dirty="0"/>
          </a:p>
        </p:txBody>
      </p:sp>
      <p:pic>
        <p:nvPicPr>
          <p:cNvPr id="138242" name="Picture 2" descr="https://upload.wikimedia.org/wikipedia/commons/b/b3/Constable_DeadhamVale.jpg"/>
          <p:cNvPicPr>
            <a:picLocks noChangeAspect="1" noChangeArrowheads="1"/>
          </p:cNvPicPr>
          <p:nvPr/>
        </p:nvPicPr>
        <p:blipFill>
          <a:blip r:embed="rId2" cstate="email"/>
          <a:srcRect/>
          <a:stretch>
            <a:fillRect/>
          </a:stretch>
        </p:blipFill>
        <p:spPr bwMode="auto">
          <a:xfrm>
            <a:off x="3496836" y="0"/>
            <a:ext cx="5303520" cy="68580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s://upload.wikimedia.org/wikipedia/commons/thumb/2/23/John_Constable_027.jpg/1280px-John_Constable_027.jpg"/>
          <p:cNvPicPr>
            <a:picLocks noChangeAspect="1" noChangeArrowheads="1"/>
          </p:cNvPicPr>
          <p:nvPr/>
        </p:nvPicPr>
        <p:blipFill>
          <a:blip r:embed="rId2" cstate="email"/>
          <a:srcRect/>
          <a:stretch>
            <a:fillRect/>
          </a:stretch>
        </p:blipFill>
        <p:spPr bwMode="auto">
          <a:xfrm>
            <a:off x="503946" y="908720"/>
            <a:ext cx="8136108" cy="5752483"/>
          </a:xfrm>
          <a:prstGeom prst="rect">
            <a:avLst/>
          </a:prstGeom>
          <a:noFill/>
        </p:spPr>
      </p:pic>
      <p:sp>
        <p:nvSpPr>
          <p:cNvPr id="4" name="Téglalap 3"/>
          <p:cNvSpPr/>
          <p:nvPr/>
        </p:nvSpPr>
        <p:spPr>
          <a:xfrm>
            <a:off x="0" y="188640"/>
            <a:ext cx="9144000" cy="712183"/>
          </a:xfrm>
          <a:prstGeom prst="rect">
            <a:avLst/>
          </a:prstGeom>
        </p:spPr>
        <p:txBody>
          <a:bodyPr wrap="square">
            <a:spAutoFit/>
          </a:bodyPr>
          <a:lstStyle/>
          <a:p>
            <a:pPr algn="ctr">
              <a:lnSpc>
                <a:spcPts val="2400"/>
              </a:lnSpc>
            </a:pPr>
            <a:r>
              <a:rPr lang="en-US" sz="2400" b="1" u="sng" dirty="0" smtClean="0"/>
              <a:t>John Constable</a:t>
            </a:r>
            <a:r>
              <a:rPr lang="hu-HU" sz="2400" b="1" dirty="0" smtClean="0"/>
              <a:t>:  </a:t>
            </a:r>
            <a:r>
              <a:rPr lang="hu-HU" sz="2400" b="1" dirty="0" err="1" smtClean="0"/>
              <a:t>Weymouthi</a:t>
            </a:r>
            <a:r>
              <a:rPr lang="hu-HU" sz="2400" b="1" dirty="0" smtClean="0"/>
              <a:t> öböl</a:t>
            </a:r>
            <a:r>
              <a:rPr lang="hu-HU" sz="2400" dirty="0" smtClean="0"/>
              <a:t>, 1816, olaj, vászon,  </a:t>
            </a:r>
            <a:r>
              <a:rPr lang="de-DE" sz="2400" dirty="0" smtClean="0"/>
              <a:t>53 </a:t>
            </a:r>
            <a:r>
              <a:rPr lang="hu-HU" sz="2400" dirty="0" smtClean="0"/>
              <a:t>x</a:t>
            </a:r>
            <a:r>
              <a:rPr lang="de-DE" sz="2400" dirty="0" smtClean="0"/>
              <a:t> 75 cm</a:t>
            </a:r>
            <a:r>
              <a:rPr lang="hu-HU" sz="2400" dirty="0" smtClean="0"/>
              <a:t/>
            </a:r>
            <a:br>
              <a:rPr lang="hu-HU" sz="2400" dirty="0" smtClean="0"/>
            </a:br>
            <a:r>
              <a:rPr lang="hu-HU" sz="2400" dirty="0" smtClean="0"/>
              <a:t>National </a:t>
            </a:r>
            <a:r>
              <a:rPr lang="hu-HU" sz="2400" dirty="0" err="1" smtClean="0"/>
              <a:t>Gallery</a:t>
            </a:r>
            <a:r>
              <a:rPr lang="hu-HU" sz="2400" dirty="0" smtClean="0"/>
              <a:t>, London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51520" y="764704"/>
            <a:ext cx="2880320" cy="2923877"/>
          </a:xfrm>
          <a:prstGeom prst="rect">
            <a:avLst/>
          </a:prstGeom>
        </p:spPr>
        <p:txBody>
          <a:bodyPr wrap="square">
            <a:spAutoFit/>
          </a:bodyPr>
          <a:lstStyle/>
          <a:p>
            <a:pPr algn="ctr">
              <a:lnSpc>
                <a:spcPts val="2400"/>
              </a:lnSpc>
            </a:pPr>
            <a:r>
              <a:rPr lang="en-US" sz="2400" b="1" u="sng" dirty="0" smtClean="0"/>
              <a:t>John Constable</a:t>
            </a:r>
            <a:r>
              <a:rPr lang="hu-HU" sz="2400" b="1" u="sng" dirty="0" smtClean="0"/>
              <a:t>  </a:t>
            </a:r>
            <a:r>
              <a:rPr lang="hu-HU" sz="2400" b="1" dirty="0" smtClean="0"/>
              <a:t>Maria </a:t>
            </a:r>
            <a:r>
              <a:rPr lang="hu-HU" sz="2400" b="1" dirty="0" err="1" smtClean="0"/>
              <a:t>Bicknell</a:t>
            </a:r>
            <a:r>
              <a:rPr lang="hu-HU" sz="2400" b="1" dirty="0" smtClean="0"/>
              <a:t> portréja</a:t>
            </a:r>
          </a:p>
          <a:p>
            <a:pPr algn="ctr">
              <a:lnSpc>
                <a:spcPts val="2400"/>
              </a:lnSpc>
            </a:pPr>
            <a:r>
              <a:rPr lang="hu-HU" sz="2400" dirty="0" smtClean="0"/>
              <a:t> 1816  </a:t>
            </a:r>
          </a:p>
          <a:p>
            <a:pPr algn="ctr">
              <a:lnSpc>
                <a:spcPts val="2400"/>
              </a:lnSpc>
            </a:pPr>
            <a:r>
              <a:rPr lang="hu-HU" sz="2400" dirty="0" smtClean="0"/>
              <a:t>olaj, vászon 30 × 25 cm </a:t>
            </a:r>
          </a:p>
          <a:p>
            <a:pPr algn="ctr">
              <a:lnSpc>
                <a:spcPts val="2400"/>
              </a:lnSpc>
            </a:pPr>
            <a:r>
              <a:rPr lang="hu-HU" sz="2400" dirty="0" smtClean="0"/>
              <a:t> </a:t>
            </a:r>
            <a:r>
              <a:rPr lang="hu-HU" sz="2400" dirty="0" err="1" smtClean="0"/>
              <a:t>Tate</a:t>
            </a:r>
            <a:r>
              <a:rPr lang="hu-HU" sz="2400" dirty="0" smtClean="0"/>
              <a:t> </a:t>
            </a:r>
            <a:r>
              <a:rPr lang="hu-HU" sz="2400" dirty="0" err="1" smtClean="0"/>
              <a:t>Gallery</a:t>
            </a:r>
            <a:endParaRPr lang="hu-HU" sz="2400" dirty="0" smtClean="0"/>
          </a:p>
          <a:p>
            <a:pPr algn="ctr">
              <a:lnSpc>
                <a:spcPts val="2400"/>
              </a:lnSpc>
            </a:pPr>
            <a:r>
              <a:rPr lang="hu-HU" sz="2400" dirty="0" smtClean="0"/>
              <a:t>London</a:t>
            </a:r>
          </a:p>
          <a:p>
            <a:r>
              <a:rPr lang="hu-HU" sz="2400" b="1" dirty="0" smtClean="0"/>
              <a:t> </a:t>
            </a:r>
            <a:endParaRPr lang="hu-HU" sz="2400" dirty="0"/>
          </a:p>
        </p:txBody>
      </p:sp>
      <p:pic>
        <p:nvPicPr>
          <p:cNvPr id="135170" name="Picture 2" descr="https://upload.wikimedia.org/wikipedia/commons/thumb/8/85/John_Constable_022.jpg/783px-John_Constable_022.jpg"/>
          <p:cNvPicPr>
            <a:picLocks noChangeAspect="1" noChangeArrowheads="1"/>
          </p:cNvPicPr>
          <p:nvPr/>
        </p:nvPicPr>
        <p:blipFill>
          <a:blip r:embed="rId2" cstate="email">
            <a:lum contrast="10000"/>
          </a:blip>
          <a:srcRect/>
          <a:stretch>
            <a:fillRect/>
          </a:stretch>
        </p:blipFill>
        <p:spPr bwMode="auto">
          <a:xfrm>
            <a:off x="3419872" y="0"/>
            <a:ext cx="5243959"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332656"/>
            <a:ext cx="9144000" cy="461665"/>
          </a:xfrm>
          <a:prstGeom prst="rect">
            <a:avLst/>
          </a:prstGeom>
        </p:spPr>
        <p:txBody>
          <a:bodyPr wrap="square">
            <a:spAutoFit/>
          </a:bodyPr>
          <a:lstStyle/>
          <a:p>
            <a:pPr algn="ctr"/>
            <a:r>
              <a:rPr lang="pt-BR" sz="2400" b="1" dirty="0" smtClean="0"/>
              <a:t> </a:t>
            </a:r>
            <a:r>
              <a:rPr lang="en-US" sz="2400" b="1" dirty="0" smtClean="0"/>
              <a:t> </a:t>
            </a:r>
            <a:r>
              <a:rPr lang="en-US" sz="2400" b="1" u="sng" dirty="0" smtClean="0"/>
              <a:t>John Constable</a:t>
            </a:r>
            <a:r>
              <a:rPr lang="hu-HU" sz="2400" b="1" dirty="0" smtClean="0"/>
              <a:t>: </a:t>
            </a:r>
            <a:r>
              <a:rPr lang="hu-HU" sz="2400" dirty="0" smtClean="0"/>
              <a:t> </a:t>
            </a:r>
            <a:r>
              <a:rPr lang="hu-HU" sz="2400" b="1" dirty="0" smtClean="0"/>
              <a:t>A fehér ló,</a:t>
            </a:r>
            <a:r>
              <a:rPr lang="en-US" sz="2400" b="1" dirty="0" smtClean="0"/>
              <a:t> </a:t>
            </a:r>
            <a:r>
              <a:rPr lang="en-US" sz="2400" dirty="0" smtClean="0"/>
              <a:t>1819</a:t>
            </a:r>
            <a:r>
              <a:rPr lang="hu-HU" sz="2400" dirty="0" smtClean="0"/>
              <a:t>,</a:t>
            </a:r>
            <a:r>
              <a:rPr lang="en-US" sz="2400" dirty="0" smtClean="0"/>
              <a:t> Frick </a:t>
            </a:r>
            <a:r>
              <a:rPr lang="hu-HU" sz="2400" dirty="0" err="1" smtClean="0"/>
              <a:t>Gyüjtemény</a:t>
            </a:r>
            <a:r>
              <a:rPr lang="hu-HU" sz="2400" dirty="0" smtClean="0"/>
              <a:t>,</a:t>
            </a:r>
            <a:r>
              <a:rPr lang="en-US" sz="2400" dirty="0" smtClean="0"/>
              <a:t> New York City</a:t>
            </a:r>
            <a:endParaRPr lang="hu-HU" sz="2400" dirty="0"/>
          </a:p>
        </p:txBody>
      </p:sp>
      <p:sp>
        <p:nvSpPr>
          <p:cNvPr id="3" name="Téglalap 2"/>
          <p:cNvSpPr/>
          <p:nvPr/>
        </p:nvSpPr>
        <p:spPr>
          <a:xfrm>
            <a:off x="179512" y="5657671"/>
            <a:ext cx="4572000" cy="1200329"/>
          </a:xfrm>
          <a:prstGeom prst="rect">
            <a:avLst/>
          </a:prstGeom>
        </p:spPr>
        <p:txBody>
          <a:bodyPr>
            <a:spAutoFit/>
          </a:bodyPr>
          <a:lstStyle/>
          <a:p>
            <a:r>
              <a:rPr lang="hu-HU" dirty="0" smtClean="0"/>
              <a:t>Az </a:t>
            </a:r>
            <a:r>
              <a:rPr lang="hu-HU" dirty="0" smtClean="0">
                <a:hlinkClick r:id="rId2" tooltip="1824"/>
              </a:rPr>
              <a:t>1824</a:t>
            </a:r>
            <a:r>
              <a:rPr lang="hu-HU" dirty="0" smtClean="0"/>
              <a:t>-ben </a:t>
            </a:r>
            <a:r>
              <a:rPr lang="hu-HU" i="1" dirty="0" smtClean="0"/>
              <a:t>A fehér ló</a:t>
            </a:r>
            <a:r>
              <a:rPr lang="hu-HU" dirty="0" smtClean="0"/>
              <a:t>, </a:t>
            </a:r>
            <a:r>
              <a:rPr lang="hu-HU" i="1" dirty="0" smtClean="0"/>
              <a:t>A szénásszekér</a:t>
            </a:r>
            <a:r>
              <a:rPr lang="hu-HU" dirty="0" smtClean="0"/>
              <a:t> c. és még pár tájképe két francia kereskedő révén eljutott Párizsba, kiállították a </a:t>
            </a:r>
            <a:r>
              <a:rPr lang="hu-HU" dirty="0" err="1" smtClean="0">
                <a:hlinkClick r:id="rId3" tooltip="Salon"/>
              </a:rPr>
              <a:t>Salonon</a:t>
            </a:r>
            <a:r>
              <a:rPr lang="hu-HU" dirty="0" smtClean="0"/>
              <a:t>, óriási sikere volt</a:t>
            </a:r>
            <a:endParaRPr lang="hu-HU" dirty="0"/>
          </a:p>
        </p:txBody>
      </p:sp>
      <p:pic>
        <p:nvPicPr>
          <p:cNvPr id="131074" name="Picture 2" descr="https://www.irodalmiradio.hu/femis/muveszetek/4muveszek/c_menu/constable/03feherlo.jpg"/>
          <p:cNvPicPr>
            <a:picLocks noChangeAspect="1" noChangeArrowheads="1"/>
          </p:cNvPicPr>
          <p:nvPr/>
        </p:nvPicPr>
        <p:blipFill>
          <a:blip r:embed="rId4" cstate="email"/>
          <a:srcRect/>
          <a:stretch>
            <a:fillRect/>
          </a:stretch>
        </p:blipFill>
        <p:spPr bwMode="auto">
          <a:xfrm>
            <a:off x="396107" y="980728"/>
            <a:ext cx="8208912" cy="5661319"/>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260648"/>
            <a:ext cx="9144000" cy="1077218"/>
          </a:xfrm>
          <a:prstGeom prst="rect">
            <a:avLst/>
          </a:prstGeom>
        </p:spPr>
        <p:txBody>
          <a:bodyPr wrap="square">
            <a:spAutoFit/>
          </a:bodyPr>
          <a:lstStyle/>
          <a:p>
            <a:pPr algn="ctr">
              <a:lnSpc>
                <a:spcPts val="2400"/>
              </a:lnSpc>
            </a:pPr>
            <a:r>
              <a:rPr lang="en-US" sz="2400" b="1" u="sng" dirty="0" smtClean="0"/>
              <a:t>John Constable</a:t>
            </a:r>
            <a:r>
              <a:rPr lang="hu-HU" sz="2400" b="1" dirty="0" smtClean="0"/>
              <a:t>:  Malom </a:t>
            </a:r>
            <a:r>
              <a:rPr lang="hu-HU" sz="2400" b="1" dirty="0" err="1" smtClean="0"/>
              <a:t>Dedham</a:t>
            </a:r>
            <a:r>
              <a:rPr lang="hu-HU" sz="2400" b="1" dirty="0" smtClean="0"/>
              <a:t> közelében, </a:t>
            </a:r>
            <a:r>
              <a:rPr lang="hu-HU" sz="2400" dirty="0" smtClean="0"/>
              <a:t>1820, olaj, vászon</a:t>
            </a:r>
          </a:p>
          <a:p>
            <a:pPr algn="ctr">
              <a:lnSpc>
                <a:spcPts val="2400"/>
              </a:lnSpc>
            </a:pPr>
            <a:r>
              <a:rPr lang="hu-HU" sz="2400" dirty="0" smtClean="0"/>
              <a:t> Victoria and Albert Museum, London</a:t>
            </a:r>
          </a:p>
          <a:p>
            <a:endParaRPr lang="hu-HU" sz="2400" dirty="0"/>
          </a:p>
        </p:txBody>
      </p:sp>
      <p:pic>
        <p:nvPicPr>
          <p:cNvPr id="136194" name="Picture 2" descr="https://upload.wikimedia.org/wikipedia/commons/thumb/c/c8/John_Constable_023.jpg/1280px-John_Constable_023.jpg"/>
          <p:cNvPicPr>
            <a:picLocks noChangeAspect="1" noChangeArrowheads="1"/>
          </p:cNvPicPr>
          <p:nvPr/>
        </p:nvPicPr>
        <p:blipFill>
          <a:blip r:embed="rId2" cstate="email">
            <a:lum contrast="10000"/>
          </a:blip>
          <a:srcRect/>
          <a:stretch>
            <a:fillRect/>
          </a:stretch>
        </p:blipFill>
        <p:spPr bwMode="auto">
          <a:xfrm>
            <a:off x="580420" y="980728"/>
            <a:ext cx="7983159" cy="563187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764704"/>
            <a:ext cx="3275856" cy="3174395"/>
          </a:xfrm>
          <a:prstGeom prst="rect">
            <a:avLst/>
          </a:prstGeom>
        </p:spPr>
        <p:txBody>
          <a:bodyPr wrap="square">
            <a:spAutoFit/>
          </a:bodyPr>
          <a:lstStyle/>
          <a:p>
            <a:pPr algn="ctr">
              <a:lnSpc>
                <a:spcPts val="2400"/>
              </a:lnSpc>
            </a:pPr>
            <a:r>
              <a:rPr lang="hu-HU" sz="2400" b="1" u="sng" dirty="0" err="1" smtClean="0"/>
              <a:t>Caspar</a:t>
            </a:r>
            <a:r>
              <a:rPr lang="hu-HU" sz="2400" b="1" u="sng" dirty="0" smtClean="0"/>
              <a:t> David Friedrich </a:t>
            </a:r>
          </a:p>
          <a:p>
            <a:pPr algn="ctr">
              <a:lnSpc>
                <a:spcPts val="2400"/>
              </a:lnSpc>
            </a:pPr>
            <a:r>
              <a:rPr lang="pt-BR" sz="2400" b="1" dirty="0" smtClean="0"/>
              <a:t>A túrázó a ködtenger felet</a:t>
            </a:r>
            <a:endParaRPr lang="hu-HU" sz="2400" b="1" dirty="0" smtClean="0"/>
          </a:p>
          <a:p>
            <a:pPr algn="ctr">
              <a:lnSpc>
                <a:spcPts val="2400"/>
              </a:lnSpc>
            </a:pPr>
            <a:r>
              <a:rPr lang="hu-HU" sz="2400" b="1" dirty="0" smtClean="0"/>
              <a:t>(</a:t>
            </a:r>
            <a:r>
              <a:rPr lang="sv-SE" sz="2400" b="1" dirty="0" smtClean="0"/>
              <a:t>Vándor a ködtenger felett</a:t>
            </a:r>
            <a:r>
              <a:rPr lang="hu-HU" sz="2400" b="1" dirty="0" smtClean="0"/>
              <a:t>)</a:t>
            </a:r>
            <a:r>
              <a:rPr lang="sv-SE" sz="2400" b="1" dirty="0" smtClean="0"/>
              <a:t> </a:t>
            </a:r>
            <a:r>
              <a:rPr lang="hu-HU" sz="2400" b="1" dirty="0" smtClean="0"/>
              <a:t> </a:t>
            </a:r>
          </a:p>
          <a:p>
            <a:pPr algn="ctr">
              <a:lnSpc>
                <a:spcPts val="2400"/>
              </a:lnSpc>
            </a:pPr>
            <a:r>
              <a:rPr lang="hu-HU" sz="2400" dirty="0" smtClean="0"/>
              <a:t>kb.</a:t>
            </a:r>
            <a:r>
              <a:rPr lang="sv-SE" sz="2400" dirty="0" smtClean="0"/>
              <a:t>1818 </a:t>
            </a:r>
            <a:endParaRPr lang="hu-HU" sz="2400" dirty="0" smtClean="0"/>
          </a:p>
          <a:p>
            <a:pPr algn="ctr">
              <a:lnSpc>
                <a:spcPts val="2400"/>
              </a:lnSpc>
            </a:pPr>
            <a:r>
              <a:rPr lang="hu-HU" sz="2400" dirty="0" smtClean="0"/>
              <a:t> olaj, vászon  </a:t>
            </a:r>
          </a:p>
          <a:p>
            <a:pPr algn="ctr">
              <a:lnSpc>
                <a:spcPts val="2400"/>
              </a:lnSpc>
            </a:pPr>
            <a:r>
              <a:rPr lang="hu-HU" sz="2400" dirty="0" smtClean="0"/>
              <a:t> 98 x 74 cm </a:t>
            </a:r>
          </a:p>
          <a:p>
            <a:pPr algn="ctr">
              <a:lnSpc>
                <a:spcPts val="2400"/>
              </a:lnSpc>
            </a:pPr>
            <a:r>
              <a:rPr lang="hu-HU" sz="2400" dirty="0" smtClean="0"/>
              <a:t> Hamburger </a:t>
            </a:r>
            <a:r>
              <a:rPr lang="hu-HU" sz="2400" dirty="0" err="1" smtClean="0"/>
              <a:t>Kunsthalle</a:t>
            </a:r>
            <a:r>
              <a:rPr lang="hu-HU" sz="2400" u="sng" dirty="0" smtClean="0"/>
              <a:t> </a:t>
            </a:r>
            <a:r>
              <a:rPr lang="hu-HU" sz="2400" dirty="0" smtClean="0"/>
              <a:t>Hamburg </a:t>
            </a:r>
            <a:endParaRPr lang="hu-HU" sz="2400" dirty="0"/>
          </a:p>
        </p:txBody>
      </p:sp>
      <p:pic>
        <p:nvPicPr>
          <p:cNvPr id="58370" name="Picture 2" descr="https://upload.wikimedia.org/wikipedia/commons/thumb/a/af/Caspar_David_Friedrich_-_Wanderer_above_the_Sea_of_Fog.jpeg/798px-Caspar_David_Friedrich_-_Wanderer_above_the_Sea_of_Fog.jpeg"/>
          <p:cNvPicPr>
            <a:picLocks noChangeAspect="1" noChangeArrowheads="1"/>
          </p:cNvPicPr>
          <p:nvPr/>
        </p:nvPicPr>
        <p:blipFill>
          <a:blip r:embed="rId2" cstate="email"/>
          <a:srcRect/>
          <a:stretch>
            <a:fillRect/>
          </a:stretch>
        </p:blipFill>
        <p:spPr bwMode="auto">
          <a:xfrm>
            <a:off x="3373668" y="0"/>
            <a:ext cx="5344417" cy="6858000"/>
          </a:xfrm>
          <a:prstGeom prst="rect">
            <a:avLst/>
          </a:prstGeom>
          <a:noFill/>
        </p:spPr>
      </p:pic>
    </p:spTree>
    <p:extLst>
      <p:ext uri="{BB962C8B-B14F-4D97-AF65-F5344CB8AC3E}">
        <p14:creationId xmlns:p14="http://schemas.microsoft.com/office/powerpoint/2010/main" val="1840222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712183"/>
          </a:xfrm>
          <a:prstGeom prst="rect">
            <a:avLst/>
          </a:prstGeom>
        </p:spPr>
        <p:txBody>
          <a:bodyPr wrap="square">
            <a:spAutoFit/>
          </a:bodyPr>
          <a:lstStyle/>
          <a:p>
            <a:pPr algn="ctr">
              <a:lnSpc>
                <a:spcPts val="2400"/>
              </a:lnSpc>
            </a:pPr>
            <a:r>
              <a:rPr lang="en-US" sz="2400" b="1" u="sng" dirty="0" smtClean="0"/>
              <a:t>John Constable</a:t>
            </a:r>
            <a:r>
              <a:rPr lang="hu-HU" sz="2400" b="1" u="sng" dirty="0" smtClean="0"/>
              <a:t>:</a:t>
            </a:r>
            <a:r>
              <a:rPr lang="en-US" sz="2400" b="1" u="sng" dirty="0" smtClean="0"/>
              <a:t> </a:t>
            </a:r>
            <a:r>
              <a:rPr lang="pt-BR" sz="2400" dirty="0" smtClean="0"/>
              <a:t> </a:t>
            </a:r>
            <a:r>
              <a:rPr lang="pt-BR" sz="2400" b="1" dirty="0" smtClean="0"/>
              <a:t>A szénásszekér c.</a:t>
            </a:r>
            <a:r>
              <a:rPr lang="hu-HU" sz="2400" b="1" dirty="0" smtClean="0"/>
              <a:t> </a:t>
            </a:r>
            <a:r>
              <a:rPr lang="hu-HU" sz="2400" dirty="0" smtClean="0"/>
              <a:t>1821, olaj, vászon </a:t>
            </a:r>
          </a:p>
          <a:p>
            <a:pPr algn="ctr">
              <a:lnSpc>
                <a:spcPts val="2400"/>
              </a:lnSpc>
            </a:pPr>
            <a:r>
              <a:rPr lang="hu-HU" sz="2400" dirty="0" smtClean="0"/>
              <a:t>130,2 x185,4 cm, National </a:t>
            </a:r>
            <a:r>
              <a:rPr lang="hu-HU" sz="2400" dirty="0" err="1" smtClean="0"/>
              <a:t>Gallery</a:t>
            </a:r>
            <a:r>
              <a:rPr lang="hu-HU" sz="2400" dirty="0" smtClean="0"/>
              <a:t>, London</a:t>
            </a:r>
            <a:endParaRPr lang="hu-HU" sz="2400" dirty="0"/>
          </a:p>
        </p:txBody>
      </p:sp>
      <p:pic>
        <p:nvPicPr>
          <p:cNvPr id="126978" name="Picture 2" descr="https://upload.wikimedia.org/wikipedia/commons/thumb/d/d9/John_Constable_The_Hay_Wain.jpg/1280px-John_Constable_The_Hay_Wain.jpg"/>
          <p:cNvPicPr>
            <a:picLocks noChangeAspect="1" noChangeArrowheads="1"/>
          </p:cNvPicPr>
          <p:nvPr/>
        </p:nvPicPr>
        <p:blipFill>
          <a:blip r:embed="rId2" cstate="email">
            <a:lum bright="20000" contrast="20000"/>
          </a:blip>
          <a:srcRect/>
          <a:stretch>
            <a:fillRect/>
          </a:stretch>
        </p:blipFill>
        <p:spPr bwMode="auto">
          <a:xfrm>
            <a:off x="403619" y="836712"/>
            <a:ext cx="8336762" cy="574455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email">
            <a:lum bright="20000" contrast="30000"/>
          </a:blip>
          <a:srcRect/>
          <a:stretch>
            <a:fillRect/>
          </a:stretch>
        </p:blipFill>
        <p:spPr bwMode="auto">
          <a:xfrm>
            <a:off x="264855" y="1124744"/>
            <a:ext cx="8614290" cy="5472608"/>
          </a:xfrm>
          <a:prstGeom prst="rect">
            <a:avLst/>
          </a:prstGeom>
          <a:noFill/>
          <a:ln w="9525">
            <a:noFill/>
            <a:miter lim="800000"/>
            <a:headEnd/>
            <a:tailEnd/>
          </a:ln>
        </p:spPr>
      </p:pic>
      <p:sp>
        <p:nvSpPr>
          <p:cNvPr id="3" name="Téglalap 2"/>
          <p:cNvSpPr/>
          <p:nvPr/>
        </p:nvSpPr>
        <p:spPr>
          <a:xfrm>
            <a:off x="0" y="188640"/>
            <a:ext cx="9144000" cy="712183"/>
          </a:xfrm>
          <a:prstGeom prst="rect">
            <a:avLst/>
          </a:prstGeom>
        </p:spPr>
        <p:txBody>
          <a:bodyPr wrap="square">
            <a:spAutoFit/>
          </a:bodyPr>
          <a:lstStyle/>
          <a:p>
            <a:pPr algn="ctr">
              <a:lnSpc>
                <a:spcPts val="2400"/>
              </a:lnSpc>
            </a:pPr>
            <a:r>
              <a:rPr lang="en-US" sz="2400" b="1" u="sng" dirty="0" smtClean="0"/>
              <a:t>John Constable</a:t>
            </a:r>
            <a:r>
              <a:rPr lang="hu-HU" sz="2400" b="1" u="sng" dirty="0" smtClean="0"/>
              <a:t>:</a:t>
            </a:r>
            <a:r>
              <a:rPr lang="en-US" sz="2400" b="1" u="sng" dirty="0" smtClean="0"/>
              <a:t> </a:t>
            </a:r>
            <a:r>
              <a:rPr lang="pt-BR" sz="2400" dirty="0" smtClean="0"/>
              <a:t> </a:t>
            </a:r>
            <a:r>
              <a:rPr lang="pt-BR" sz="2400" b="1" dirty="0" smtClean="0"/>
              <a:t>A szénásszekér</a:t>
            </a:r>
            <a:r>
              <a:rPr lang="hu-HU" sz="2400" b="1" dirty="0" smtClean="0"/>
              <a:t>, </a:t>
            </a:r>
            <a:r>
              <a:rPr lang="hu-HU" sz="2400" dirty="0" smtClean="0"/>
              <a:t>(részlet), </a:t>
            </a:r>
            <a:r>
              <a:rPr lang="pt-BR" sz="2400" dirty="0" smtClean="0"/>
              <a:t>c</a:t>
            </a:r>
            <a:r>
              <a:rPr lang="pt-BR" sz="2400" b="1" dirty="0" smtClean="0"/>
              <a:t>.</a:t>
            </a:r>
            <a:r>
              <a:rPr lang="hu-HU" sz="2400" b="1" dirty="0" smtClean="0"/>
              <a:t> </a:t>
            </a:r>
            <a:r>
              <a:rPr lang="hu-HU" sz="2400" dirty="0" smtClean="0"/>
              <a:t>1821, olaj, vászon </a:t>
            </a:r>
          </a:p>
          <a:p>
            <a:pPr algn="ctr">
              <a:lnSpc>
                <a:spcPts val="2400"/>
              </a:lnSpc>
            </a:pPr>
            <a:r>
              <a:rPr lang="hu-HU" sz="2400" dirty="0" smtClean="0"/>
              <a:t>130,2 x185,4 cm, National </a:t>
            </a:r>
            <a:r>
              <a:rPr lang="hu-HU" sz="2400" dirty="0" err="1" smtClean="0"/>
              <a:t>Gallery</a:t>
            </a:r>
            <a:r>
              <a:rPr lang="hu-HU" sz="2400" dirty="0" smtClean="0"/>
              <a:t>, London</a:t>
            </a:r>
            <a:endParaRPr lang="hu-HU"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188640"/>
            <a:ext cx="9144000" cy="712183"/>
          </a:xfrm>
          <a:prstGeom prst="rect">
            <a:avLst/>
          </a:prstGeom>
        </p:spPr>
        <p:txBody>
          <a:bodyPr wrap="square">
            <a:spAutoFit/>
          </a:bodyPr>
          <a:lstStyle/>
          <a:p>
            <a:pPr algn="ctr">
              <a:lnSpc>
                <a:spcPts val="2400"/>
              </a:lnSpc>
            </a:pPr>
            <a:r>
              <a:rPr lang="en-US" sz="2400" b="1" u="sng" dirty="0" smtClean="0"/>
              <a:t>John Constable</a:t>
            </a:r>
            <a:r>
              <a:rPr lang="hu-HU" sz="2400" b="1" dirty="0" smtClean="0"/>
              <a:t>:  A </a:t>
            </a:r>
            <a:r>
              <a:rPr lang="hu-HU" sz="2400" b="1" dirty="0" err="1" smtClean="0"/>
              <a:t>salisburyi</a:t>
            </a:r>
            <a:r>
              <a:rPr lang="hu-HU" sz="2400" b="1" dirty="0" smtClean="0"/>
              <a:t> székesegyház a püspöki palota felől, </a:t>
            </a:r>
            <a:r>
              <a:rPr lang="hu-HU" sz="2400" dirty="0" smtClean="0"/>
              <a:t>1823 olaj, vászon, 87,6 × 111,8 cm, Victoria and Albert Museum, London</a:t>
            </a:r>
            <a:endParaRPr lang="hu-HU" sz="2400" dirty="0"/>
          </a:p>
        </p:txBody>
      </p:sp>
      <p:pic>
        <p:nvPicPr>
          <p:cNvPr id="133122" name="Picture 2" descr="https://upload.wikimedia.org/wikipedia/commons/thumb/f/f5/John_Constable_017.jpg/1280px-John_Constable_017.jpg"/>
          <p:cNvPicPr>
            <a:picLocks noChangeAspect="1" noChangeArrowheads="1"/>
          </p:cNvPicPr>
          <p:nvPr/>
        </p:nvPicPr>
        <p:blipFill>
          <a:blip r:embed="rId2" cstate="email"/>
          <a:srcRect/>
          <a:stretch>
            <a:fillRect/>
          </a:stretch>
        </p:blipFill>
        <p:spPr bwMode="auto">
          <a:xfrm>
            <a:off x="887056" y="908720"/>
            <a:ext cx="7369887" cy="5734694"/>
          </a:xfrm>
          <a:prstGeom prst="rect">
            <a:avLst/>
          </a:prstGeom>
          <a:noFill/>
        </p:spPr>
      </p:pic>
      <p:sp>
        <p:nvSpPr>
          <p:cNvPr id="133124" name="AutoShape 4" descr="https://www.dekorkep.hu/images/thumbnails/1221/900/detailed/278/179355_1_canvas_60x8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0"/>
            <a:ext cx="9144000" cy="984885"/>
          </a:xfrm>
          <a:prstGeom prst="rect">
            <a:avLst/>
          </a:prstGeom>
        </p:spPr>
        <p:txBody>
          <a:bodyPr wrap="square">
            <a:spAutoFit/>
          </a:bodyPr>
          <a:lstStyle/>
          <a:p>
            <a:pPr algn="ctr">
              <a:lnSpc>
                <a:spcPts val="2400"/>
              </a:lnSpc>
            </a:pPr>
            <a:r>
              <a:rPr lang="en-US" sz="2400" b="1" u="sng" dirty="0" smtClean="0"/>
              <a:t>John Constable</a:t>
            </a:r>
            <a:r>
              <a:rPr lang="hu-HU" sz="2400" b="1" dirty="0" smtClean="0"/>
              <a:t>:</a:t>
            </a:r>
            <a:r>
              <a:rPr lang="en-US" sz="2400" b="1" dirty="0" smtClean="0"/>
              <a:t> </a:t>
            </a:r>
            <a:r>
              <a:rPr lang="pt-BR" sz="2400" dirty="0" smtClean="0"/>
              <a:t> </a:t>
            </a:r>
            <a:r>
              <a:rPr lang="hu-HU" sz="2400" b="1" dirty="0" smtClean="0"/>
              <a:t>Waterlooi ünnepély </a:t>
            </a:r>
            <a:r>
              <a:rPr lang="hu-HU" sz="2400" b="1" dirty="0" err="1" smtClean="0"/>
              <a:t>East</a:t>
            </a:r>
            <a:r>
              <a:rPr lang="hu-HU" sz="2400" b="1" dirty="0" smtClean="0"/>
              <a:t> </a:t>
            </a:r>
            <a:r>
              <a:rPr lang="hu-HU" sz="2400" b="1" dirty="0" err="1" smtClean="0"/>
              <a:t>Bergholtban</a:t>
            </a:r>
            <a:r>
              <a:rPr lang="hu-HU" sz="2400" dirty="0" smtClean="0"/>
              <a:t>, 19. század </a:t>
            </a:r>
          </a:p>
          <a:p>
            <a:pPr algn="ctr">
              <a:lnSpc>
                <a:spcPts val="2400"/>
              </a:lnSpc>
            </a:pPr>
            <a:r>
              <a:rPr lang="hu-HU" sz="2400" dirty="0" smtClean="0"/>
              <a:t>1. negyede, olaj, ,23 × 33,5 cm, Szépművészeti Múzeum, Budapest</a:t>
            </a:r>
          </a:p>
          <a:p>
            <a:endParaRPr lang="hu-HU" dirty="0"/>
          </a:p>
        </p:txBody>
      </p:sp>
      <p:pic>
        <p:nvPicPr>
          <p:cNvPr id="3" name="Picture 2" descr="https://upload.wikimedia.org/wikipedia/commons/1/17/John_Constable_011.jpg"/>
          <p:cNvPicPr>
            <a:picLocks noChangeAspect="1" noChangeArrowheads="1"/>
          </p:cNvPicPr>
          <p:nvPr/>
        </p:nvPicPr>
        <p:blipFill>
          <a:blip r:embed="rId2" cstate="email">
            <a:lum contrast="20000"/>
          </a:blip>
          <a:srcRect/>
          <a:stretch>
            <a:fillRect/>
          </a:stretch>
        </p:blipFill>
        <p:spPr bwMode="auto">
          <a:xfrm>
            <a:off x="254188" y="836712"/>
            <a:ext cx="8635623" cy="571351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0" y="404664"/>
            <a:ext cx="3203848" cy="2616101"/>
          </a:xfrm>
          <a:prstGeom prst="rect">
            <a:avLst/>
          </a:prstGeom>
        </p:spPr>
        <p:txBody>
          <a:bodyPr wrap="square">
            <a:spAutoFit/>
          </a:bodyPr>
          <a:lstStyle/>
          <a:p>
            <a:pPr algn="ctr">
              <a:lnSpc>
                <a:spcPts val="2400"/>
              </a:lnSpc>
            </a:pPr>
            <a:r>
              <a:rPr lang="en-US" sz="2400" b="1" u="sng" dirty="0" smtClean="0"/>
              <a:t>John Constable</a:t>
            </a:r>
            <a:r>
              <a:rPr lang="hu-HU" sz="2400" b="1" u="sng" dirty="0" smtClean="0"/>
              <a:t> </a:t>
            </a:r>
          </a:p>
          <a:p>
            <a:pPr algn="ctr">
              <a:lnSpc>
                <a:spcPts val="2400"/>
              </a:lnSpc>
            </a:pPr>
            <a:r>
              <a:rPr lang="hu-HU" sz="2400" b="1" dirty="0" smtClean="0"/>
              <a:t> </a:t>
            </a:r>
            <a:r>
              <a:rPr lang="en-US" sz="2400" b="1" dirty="0" smtClean="0"/>
              <a:t>A </a:t>
            </a:r>
            <a:r>
              <a:rPr lang="en-US" sz="2400" b="1" dirty="0" err="1" smtClean="0"/>
              <a:t>búzaföld</a:t>
            </a:r>
            <a:endParaRPr lang="hu-HU" sz="2400" b="1" dirty="0" smtClean="0"/>
          </a:p>
          <a:p>
            <a:pPr algn="ctr">
              <a:lnSpc>
                <a:spcPts val="2400"/>
              </a:lnSpc>
            </a:pPr>
            <a:r>
              <a:rPr lang="en-US" sz="2400" dirty="0" smtClean="0"/>
              <a:t> 1826 </a:t>
            </a:r>
            <a:r>
              <a:rPr lang="hu-HU" sz="2400" dirty="0" smtClean="0"/>
              <a:t> </a:t>
            </a:r>
          </a:p>
          <a:p>
            <a:pPr algn="ctr">
              <a:lnSpc>
                <a:spcPts val="2400"/>
              </a:lnSpc>
            </a:pPr>
            <a:r>
              <a:rPr lang="hu-HU" sz="2400" dirty="0" smtClean="0"/>
              <a:t>o</a:t>
            </a:r>
            <a:r>
              <a:rPr lang="en-US" sz="2400" dirty="0" err="1" smtClean="0"/>
              <a:t>laj</a:t>
            </a:r>
            <a:r>
              <a:rPr lang="en-US" sz="2400" dirty="0" smtClean="0"/>
              <a:t>, </a:t>
            </a:r>
            <a:r>
              <a:rPr lang="en-US" sz="2400" dirty="0" err="1" smtClean="0"/>
              <a:t>vászon</a:t>
            </a:r>
            <a:r>
              <a:rPr lang="en-US" sz="2400" dirty="0" smtClean="0"/>
              <a:t> 143 × 122 cm</a:t>
            </a:r>
            <a:r>
              <a:rPr lang="hu-HU" sz="2400" dirty="0" smtClean="0"/>
              <a:t> </a:t>
            </a:r>
          </a:p>
          <a:p>
            <a:pPr algn="ctr">
              <a:lnSpc>
                <a:spcPts val="2400"/>
              </a:lnSpc>
            </a:pPr>
            <a:r>
              <a:rPr lang="en-US" sz="2400" dirty="0" smtClean="0"/>
              <a:t> National Gallery London</a:t>
            </a:r>
          </a:p>
          <a:p>
            <a:endParaRPr lang="hu-HU" sz="2400" dirty="0"/>
          </a:p>
        </p:txBody>
      </p:sp>
      <p:pic>
        <p:nvPicPr>
          <p:cNvPr id="134146" name="Picture 2" descr="https://upload.wikimedia.org/wikipedia/commons/5/5e/John_Constable_008.jpg"/>
          <p:cNvPicPr>
            <a:picLocks noChangeAspect="1" noChangeArrowheads="1"/>
          </p:cNvPicPr>
          <p:nvPr/>
        </p:nvPicPr>
        <p:blipFill>
          <a:blip r:embed="rId2" cstate="email">
            <a:lum contrast="20000"/>
          </a:blip>
          <a:srcRect/>
          <a:stretch>
            <a:fillRect/>
          </a:stretch>
        </p:blipFill>
        <p:spPr bwMode="auto">
          <a:xfrm>
            <a:off x="3186842" y="0"/>
            <a:ext cx="5871655" cy="68580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upload.wikimedia.org/wikipedia/commons/3/3f/John_Constable_Stonehenge.jpg"/>
          <p:cNvPicPr>
            <a:picLocks noChangeAspect="1" noChangeArrowheads="1"/>
          </p:cNvPicPr>
          <p:nvPr/>
        </p:nvPicPr>
        <p:blipFill>
          <a:blip r:embed="rId2" cstate="email"/>
          <a:srcRect/>
          <a:stretch>
            <a:fillRect/>
          </a:stretch>
        </p:blipFill>
        <p:spPr bwMode="auto">
          <a:xfrm>
            <a:off x="290820" y="1196752"/>
            <a:ext cx="8562359" cy="5461224"/>
          </a:xfrm>
          <a:prstGeom prst="rect">
            <a:avLst/>
          </a:prstGeom>
          <a:noFill/>
        </p:spPr>
      </p:pic>
      <p:sp>
        <p:nvSpPr>
          <p:cNvPr id="4" name="Téglalap 3"/>
          <p:cNvSpPr/>
          <p:nvPr/>
        </p:nvSpPr>
        <p:spPr>
          <a:xfrm>
            <a:off x="0" y="332656"/>
            <a:ext cx="9144000" cy="712183"/>
          </a:xfrm>
          <a:prstGeom prst="rect">
            <a:avLst/>
          </a:prstGeom>
        </p:spPr>
        <p:txBody>
          <a:bodyPr wrap="square">
            <a:spAutoFit/>
          </a:bodyPr>
          <a:lstStyle/>
          <a:p>
            <a:pPr algn="ctr">
              <a:lnSpc>
                <a:spcPts val="2400"/>
              </a:lnSpc>
            </a:pPr>
            <a:r>
              <a:rPr lang="en-US" sz="2400" b="1" u="sng" dirty="0" smtClean="0"/>
              <a:t>John Constable</a:t>
            </a:r>
            <a:r>
              <a:rPr lang="hu-HU" sz="2400" b="1" dirty="0" smtClean="0"/>
              <a:t>:  Stonehenge</a:t>
            </a:r>
            <a:r>
              <a:rPr lang="hu-HU" sz="2400" dirty="0" smtClean="0"/>
              <a:t>, 1836, Victoria and Albert </a:t>
            </a:r>
          </a:p>
          <a:p>
            <a:pPr algn="ctr">
              <a:lnSpc>
                <a:spcPts val="2400"/>
              </a:lnSpc>
            </a:pPr>
            <a:r>
              <a:rPr lang="hu-HU" sz="2400" dirty="0" smtClean="0"/>
              <a:t> Museum, London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412776"/>
            <a:ext cx="9144000" cy="707886"/>
          </a:xfrm>
          <a:prstGeom prst="rect">
            <a:avLst/>
          </a:prstGeom>
        </p:spPr>
        <p:txBody>
          <a:bodyPr wrap="square">
            <a:spAutoFit/>
          </a:bodyPr>
          <a:lstStyle/>
          <a:p>
            <a:pPr algn="ctr"/>
            <a:r>
              <a:rPr lang="hu-HU" sz="4000" b="1" dirty="0" smtClean="0">
                <a:latin typeface="Arial Black" pitchFamily="34" charset="0"/>
              </a:rPr>
              <a:t>PRERAFFAELITA TESTVÉRISÉG </a:t>
            </a:r>
            <a:endParaRPr lang="hu-HU" sz="4000" dirty="0">
              <a:latin typeface="Arial Black" pitchFamily="34" charset="0"/>
            </a:endParaRPr>
          </a:p>
        </p:txBody>
      </p:sp>
      <p:sp>
        <p:nvSpPr>
          <p:cNvPr id="3" name="Téglalap 2"/>
          <p:cNvSpPr/>
          <p:nvPr/>
        </p:nvSpPr>
        <p:spPr>
          <a:xfrm>
            <a:off x="323528" y="2996952"/>
            <a:ext cx="8496944" cy="3046988"/>
          </a:xfrm>
          <a:prstGeom prst="rect">
            <a:avLst/>
          </a:prstGeom>
        </p:spPr>
        <p:txBody>
          <a:bodyPr wrap="square">
            <a:spAutoFit/>
          </a:bodyPr>
          <a:lstStyle/>
          <a:p>
            <a:r>
              <a:rPr lang="hu-HU" sz="2400" dirty="0" smtClean="0"/>
              <a:t>Röviden az angol művészet forradalmárai. 1848-ban alapította meg a hét tagot számláló </a:t>
            </a:r>
            <a:r>
              <a:rPr lang="hu-HU" sz="2400" b="1" dirty="0" err="1" smtClean="0"/>
              <a:t>Preraffaelita</a:t>
            </a:r>
            <a:r>
              <a:rPr lang="hu-HU" sz="2400" b="1" dirty="0" smtClean="0"/>
              <a:t> Testvériséget </a:t>
            </a:r>
            <a:r>
              <a:rPr lang="hu-HU" sz="2400" dirty="0" smtClean="0"/>
              <a:t>(</a:t>
            </a:r>
            <a:r>
              <a:rPr lang="hu-HU" sz="2400" dirty="0" err="1" smtClean="0"/>
              <a:t>Pre-Raphaelite</a:t>
            </a:r>
            <a:r>
              <a:rPr lang="hu-HU" sz="2400" dirty="0" smtClean="0"/>
              <a:t> </a:t>
            </a:r>
            <a:r>
              <a:rPr lang="hu-HU" sz="2400" dirty="0" err="1" smtClean="0"/>
              <a:t>Brotherhood</a:t>
            </a:r>
            <a:r>
              <a:rPr lang="hu-HU" sz="2400" dirty="0" smtClean="0"/>
              <a:t>, P. R. B.) három fiatal, </a:t>
            </a:r>
            <a:r>
              <a:rPr lang="hu-HU" sz="2400" b="1" dirty="0" smtClean="0"/>
              <a:t>Dante Gabriel Rossetti, John </a:t>
            </a:r>
            <a:r>
              <a:rPr lang="hu-HU" sz="2400" b="1" dirty="0" err="1" smtClean="0"/>
              <a:t>Everett</a:t>
            </a:r>
            <a:r>
              <a:rPr lang="hu-HU" sz="2400" b="1" dirty="0" smtClean="0"/>
              <a:t> </a:t>
            </a:r>
            <a:r>
              <a:rPr lang="hu-HU" sz="2400" b="1" dirty="0" err="1" smtClean="0"/>
              <a:t>Millais</a:t>
            </a:r>
            <a:r>
              <a:rPr lang="hu-HU" sz="2400" b="1" dirty="0" smtClean="0"/>
              <a:t> </a:t>
            </a:r>
            <a:r>
              <a:rPr lang="hu-HU" sz="2400" dirty="0" smtClean="0"/>
              <a:t>és </a:t>
            </a:r>
            <a:r>
              <a:rPr lang="hu-HU" sz="2400" b="1" dirty="0" smtClean="0"/>
              <a:t>William </a:t>
            </a:r>
            <a:r>
              <a:rPr lang="hu-HU" sz="2400" b="1" dirty="0" err="1" smtClean="0"/>
              <a:t>Holman</a:t>
            </a:r>
            <a:r>
              <a:rPr lang="hu-HU" sz="2400" b="1" dirty="0" smtClean="0"/>
              <a:t> Hunt, </a:t>
            </a:r>
            <a:r>
              <a:rPr lang="hu-HU" sz="2400" dirty="0" smtClean="0"/>
              <a:t>akik a londoni Királyi Művészeti Akadémia konzervatív oktatási elvei ellen lázadtak.      </a:t>
            </a:r>
          </a:p>
          <a:p>
            <a:r>
              <a:rPr lang="hu-HU" sz="2400" dirty="0" smtClean="0"/>
              <a:t>Úgy döntöttek, hogy ellentmondanak a kor idealizált szépségeszményének, és Raffaello előtti korszakot, a középkor mélyen vallásos művészetét követik.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496944" cy="6001643"/>
          </a:xfrm>
          <a:prstGeom prst="rect">
            <a:avLst/>
          </a:prstGeom>
        </p:spPr>
        <p:txBody>
          <a:bodyPr wrap="square">
            <a:spAutoFit/>
          </a:bodyPr>
          <a:lstStyle/>
          <a:p>
            <a:r>
              <a:rPr lang="hu-HU" sz="2400" dirty="0" smtClean="0"/>
              <a:t>Átformálták a hit jelenlétét a mindennapok világába: szerelem, halál, pénz, házasság, gyász, utazás, emigráció. stb.</a:t>
            </a:r>
          </a:p>
          <a:p>
            <a:r>
              <a:rPr lang="hu-HU" sz="2400" dirty="0" smtClean="0"/>
              <a:t>Az irodalmi szerelmi történeteken keresztül mutatták be a modern életbeli problémákat, megalakult a kettős műalkotás: vers és festmény .</a:t>
            </a:r>
          </a:p>
          <a:p>
            <a:r>
              <a:rPr lang="hu-HU" sz="2400" dirty="0" smtClean="0"/>
              <a:t> Ezt  szellemi festett költészetnek hívták. Papír cetlikre, füzetekbe terveztek vázlatokat, sok olajfestményük nem készült el. </a:t>
            </a:r>
          </a:p>
          <a:p>
            <a:endParaRPr lang="hu-HU" sz="2400" dirty="0" smtClean="0"/>
          </a:p>
          <a:p>
            <a:r>
              <a:rPr lang="hu-HU" sz="2400" dirty="0" smtClean="0"/>
              <a:t>Új pózok, testtartások után kutattak, hogy melyek tudják igazán kifejezni az érzelmeket, így a legjelentősebb eszköznek a „</a:t>
            </a:r>
            <a:r>
              <a:rPr lang="hu-HU" sz="2400" b="1" dirty="0" smtClean="0"/>
              <a:t>kéztartás művészetét” tartották.</a:t>
            </a:r>
          </a:p>
          <a:p>
            <a:r>
              <a:rPr lang="hu-HU" sz="2400" dirty="0" smtClean="0"/>
              <a:t> </a:t>
            </a:r>
          </a:p>
          <a:p>
            <a:r>
              <a:rPr lang="hu-HU" sz="2400" dirty="0" smtClean="0"/>
              <a:t>Ezzel megjelent az idealizált kézmotívum fogalma. Kétfázisú munkamódszert alkalmaztak: a fantáziavilágot megjelenítő vázlatokat természet és modell után készült részletekkel töltötték meg.</a:t>
            </a:r>
            <a:endParaRPr lang="hu-HU" sz="24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2708920"/>
            <a:ext cx="8964488" cy="1200329"/>
          </a:xfrm>
          <a:prstGeom prst="rect">
            <a:avLst/>
          </a:prstGeom>
        </p:spPr>
        <p:txBody>
          <a:bodyPr wrap="square">
            <a:spAutoFit/>
          </a:bodyPr>
          <a:lstStyle/>
          <a:p>
            <a:pPr algn="ctr"/>
            <a:r>
              <a:rPr lang="hu-HU" sz="4000" b="1" dirty="0" smtClean="0">
                <a:latin typeface="Arial Black" pitchFamily="34" charset="0"/>
              </a:rPr>
              <a:t>WILLIAM HOLMAN HUNT </a:t>
            </a:r>
          </a:p>
          <a:p>
            <a:pPr algn="ctr"/>
            <a:r>
              <a:rPr lang="hu-HU" sz="3200" b="1" dirty="0" smtClean="0">
                <a:latin typeface="Arial Black" pitchFamily="34" charset="0"/>
              </a:rPr>
              <a:t> 1827-1910</a:t>
            </a:r>
            <a:endParaRPr lang="hu-HU" sz="3200" b="1" dirty="0">
              <a:latin typeface="Arial Black" pitchFamily="34" charset="0"/>
            </a:endParaRPr>
          </a:p>
        </p:txBody>
      </p:sp>
      <p:sp>
        <p:nvSpPr>
          <p:cNvPr id="3" name="Téglalap 2"/>
          <p:cNvSpPr/>
          <p:nvPr/>
        </p:nvSpPr>
        <p:spPr>
          <a:xfrm>
            <a:off x="323528" y="5373216"/>
            <a:ext cx="8496944" cy="830997"/>
          </a:xfrm>
          <a:prstGeom prst="rect">
            <a:avLst/>
          </a:prstGeom>
        </p:spPr>
        <p:txBody>
          <a:bodyPr wrap="square">
            <a:spAutoFit/>
          </a:bodyPr>
          <a:lstStyle/>
          <a:p>
            <a:r>
              <a:rPr lang="hu-HU" sz="2400" b="1" dirty="0" smtClean="0"/>
              <a:t>William </a:t>
            </a:r>
            <a:r>
              <a:rPr lang="hu-HU" sz="2400" b="1" dirty="0" err="1" smtClean="0"/>
              <a:t>Holman</a:t>
            </a:r>
            <a:r>
              <a:rPr lang="hu-HU" sz="2400" b="1" dirty="0" smtClean="0"/>
              <a:t> Hunt</a:t>
            </a:r>
            <a:r>
              <a:rPr lang="hu-HU" sz="2400" dirty="0" smtClean="0"/>
              <a:t> (1827. április 2. – 1910. szeptember 7.) </a:t>
            </a:r>
          </a:p>
          <a:p>
            <a:r>
              <a:rPr lang="hu-HU" sz="2400" dirty="0" smtClean="0"/>
              <a:t>angol festő a </a:t>
            </a:r>
            <a:r>
              <a:rPr lang="hu-HU" sz="2400" b="1" dirty="0" err="1" smtClean="0"/>
              <a:t>Preraffaelita</a:t>
            </a:r>
            <a:r>
              <a:rPr lang="hu-HU" sz="2400" b="1" dirty="0" smtClean="0"/>
              <a:t> Testvériség</a:t>
            </a:r>
            <a:r>
              <a:rPr lang="hu-HU" sz="2400" dirty="0" smtClean="0"/>
              <a:t> egyik alapítója .</a:t>
            </a:r>
            <a:endParaRPr lang="hu-HU" sz="2400" dirty="0"/>
          </a:p>
        </p:txBody>
      </p:sp>
      <p:pic>
        <p:nvPicPr>
          <p:cNvPr id="1026" name="Picture 2" descr="https://upload.wikimedia.org/wikipedia/commons/thumb/7/70/William_Holman_Hunt_-_Selfportrait.jpg/220px-William_Holman_Hunt_-_Selfportrait.jpg"/>
          <p:cNvPicPr>
            <a:picLocks noChangeAspect="1" noChangeArrowheads="1"/>
          </p:cNvPicPr>
          <p:nvPr/>
        </p:nvPicPr>
        <p:blipFill>
          <a:blip r:embed="rId2" cstate="email"/>
          <a:srcRect/>
          <a:stretch>
            <a:fillRect/>
          </a:stretch>
        </p:blipFill>
        <p:spPr bwMode="auto">
          <a:xfrm>
            <a:off x="7452320" y="0"/>
            <a:ext cx="1475656" cy="2092748"/>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612844"/>
            <a:ext cx="8640960" cy="4524315"/>
          </a:xfrm>
          <a:prstGeom prst="rect">
            <a:avLst/>
          </a:prstGeom>
        </p:spPr>
        <p:txBody>
          <a:bodyPr wrap="square">
            <a:spAutoFit/>
          </a:bodyPr>
          <a:lstStyle/>
          <a:p>
            <a:r>
              <a:rPr lang="hu-HU" sz="2400" dirty="0" smtClean="0"/>
              <a:t>A londoni </a:t>
            </a:r>
            <a:r>
              <a:rPr lang="hu-HU" sz="2400" dirty="0" err="1" smtClean="0"/>
              <a:t>City-beli</a:t>
            </a:r>
            <a:r>
              <a:rPr lang="hu-HU" sz="2400" dirty="0" smtClean="0"/>
              <a:t> </a:t>
            </a:r>
            <a:r>
              <a:rPr lang="hu-HU" sz="2400" dirty="0" err="1" smtClean="0"/>
              <a:t>Cheapside</a:t>
            </a:r>
            <a:r>
              <a:rPr lang="hu-HU" sz="2400" dirty="0" smtClean="0"/>
              <a:t> </a:t>
            </a:r>
            <a:r>
              <a:rPr lang="hu-HU" sz="2400" dirty="0" smtClean="0">
                <a:hlinkClick r:id="rId2" tooltip="Olcsó oldal"/>
              </a:rPr>
              <a:t>-</a:t>
            </a:r>
            <a:r>
              <a:rPr lang="hu-HU" sz="2400" dirty="0" smtClean="0"/>
              <a:t> </a:t>
            </a:r>
            <a:r>
              <a:rPr lang="hu-HU" sz="2400" dirty="0" err="1" smtClean="0"/>
              <a:t>ban</a:t>
            </a:r>
            <a:r>
              <a:rPr lang="hu-HU" sz="2400" dirty="0" smtClean="0"/>
              <a:t> született  </a:t>
            </a:r>
            <a:r>
              <a:rPr lang="hu-HU" sz="2400" b="1" dirty="0" smtClean="0"/>
              <a:t>William </a:t>
            </a:r>
            <a:r>
              <a:rPr lang="hu-HU" sz="2400" b="1" dirty="0" err="1" smtClean="0"/>
              <a:t>Hobman</a:t>
            </a:r>
            <a:r>
              <a:rPr lang="hu-HU" sz="2400" b="1" dirty="0" smtClean="0"/>
              <a:t> Hunt</a:t>
            </a:r>
            <a:r>
              <a:rPr lang="hu-HU" sz="2400" dirty="0" smtClean="0"/>
              <a:t> néven, szülei: William Hunt  raktárvezető és </a:t>
            </a:r>
            <a:r>
              <a:rPr lang="hu-HU" sz="2400" dirty="0" err="1" smtClean="0"/>
              <a:t>Sarah</a:t>
            </a:r>
            <a:r>
              <a:rPr lang="hu-HU" sz="2400" dirty="0" smtClean="0"/>
              <a:t> </a:t>
            </a:r>
            <a:r>
              <a:rPr lang="hu-HU" sz="2400" dirty="0" err="1" smtClean="0"/>
              <a:t>Hobman</a:t>
            </a:r>
            <a:r>
              <a:rPr lang="hu-HU" sz="2400" dirty="0" smtClean="0"/>
              <a:t>. Hunt felvette a „</a:t>
            </a:r>
            <a:r>
              <a:rPr lang="hu-HU" sz="2400" dirty="0" err="1" smtClean="0"/>
              <a:t>Holman</a:t>
            </a:r>
            <a:r>
              <a:rPr lang="hu-HU" sz="2400" dirty="0" smtClean="0"/>
              <a:t>” nevet. "</a:t>
            </a:r>
            <a:r>
              <a:rPr lang="hu-HU" sz="2400" dirty="0" err="1" smtClean="0"/>
              <a:t>Hobman</a:t>
            </a:r>
            <a:r>
              <a:rPr lang="hu-HU" sz="2400" dirty="0" smtClean="0"/>
              <a:t>" helyett, amikor felfedezte, hogy egy hivatalnok rosszul írta a nevet, amikor megkeresztelték. </a:t>
            </a:r>
          </a:p>
          <a:p>
            <a:endParaRPr lang="hu-HU" sz="2400" dirty="0" smtClean="0"/>
          </a:p>
          <a:p>
            <a:r>
              <a:rPr lang="hu-HU" sz="2400" dirty="0" smtClean="0"/>
              <a:t>1848-ban megalakította a </a:t>
            </a:r>
            <a:r>
              <a:rPr lang="hu-HU" sz="2400" b="1" dirty="0" err="1" smtClean="0"/>
              <a:t>preraffaelita</a:t>
            </a:r>
            <a:r>
              <a:rPr lang="hu-HU" sz="2400" b="1" dirty="0" smtClean="0"/>
              <a:t> mozgalmat, </a:t>
            </a:r>
            <a:r>
              <a:rPr lang="hu-HU" sz="2400" dirty="0" smtClean="0"/>
              <a:t>miután találkozott </a:t>
            </a:r>
            <a:r>
              <a:rPr lang="hu-HU" sz="2400" b="1" dirty="0" smtClean="0"/>
              <a:t>Dante Gabriel Rossetti </a:t>
            </a:r>
            <a:r>
              <a:rPr lang="hu-HU" sz="2400" dirty="0" smtClean="0"/>
              <a:t>költővel és művésszel . </a:t>
            </a:r>
          </a:p>
          <a:p>
            <a:endParaRPr lang="hu-HU" sz="2400" dirty="0" smtClean="0"/>
          </a:p>
          <a:p>
            <a:r>
              <a:rPr lang="hu-HU" sz="2400" dirty="0" smtClean="0"/>
              <a:t> </a:t>
            </a:r>
            <a:r>
              <a:rPr lang="hu-HU" sz="2400" b="1" dirty="0" smtClean="0"/>
              <a:t>John </a:t>
            </a:r>
            <a:r>
              <a:rPr lang="hu-HU" sz="2400" b="1" dirty="0" err="1" smtClean="0"/>
              <a:t>Everett</a:t>
            </a:r>
            <a:r>
              <a:rPr lang="hu-HU" sz="2400" b="1" dirty="0" smtClean="0"/>
              <a:t> </a:t>
            </a:r>
            <a:r>
              <a:rPr lang="hu-HU" sz="2400" b="1" dirty="0" err="1" smtClean="0"/>
              <a:t>Millais</a:t>
            </a:r>
            <a:r>
              <a:rPr lang="hu-HU" sz="2400" b="1" dirty="0" smtClean="0"/>
              <a:t> </a:t>
            </a:r>
            <a:r>
              <a:rPr lang="hu-HU" sz="2400" dirty="0" smtClean="0"/>
              <a:t>mellett a művészet újjáélesztésére törekedtek azáltal, hogy hangsúlyozták a természeti világ részletes megfigyelését az igazság  és  vallásos odaadás szellemében.</a:t>
            </a:r>
            <a:endParaRPr lang="hu-HU"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1382</TotalTime>
  <Words>2249</Words>
  <Application>Microsoft Office PowerPoint</Application>
  <PresentationFormat>Diavetítés a képernyőre (4:3 oldalarány)</PresentationFormat>
  <Paragraphs>532</Paragraphs>
  <Slides>197</Slides>
  <Notes>5</Notes>
  <HiddenSlides>0</HiddenSlides>
  <MMClips>0</MMClips>
  <ScaleCrop>false</ScaleCrop>
  <HeadingPairs>
    <vt:vector size="4" baseType="variant">
      <vt:variant>
        <vt:lpstr>Téma</vt:lpstr>
      </vt:variant>
      <vt:variant>
        <vt:i4>1</vt:i4>
      </vt:variant>
      <vt:variant>
        <vt:lpstr>Diacímek</vt:lpstr>
      </vt:variant>
      <vt:variant>
        <vt:i4>197</vt:i4>
      </vt:variant>
    </vt:vector>
  </HeadingPairs>
  <TitlesOfParts>
    <vt:vector size="198" baseType="lpstr">
      <vt:lpstr>Office-téma</vt:lpstr>
      <vt:lpstr>TURNER A ROMANTIKA FESTŐI közül…</vt:lpstr>
      <vt:lpstr>PowerPoint bemutató</vt:lpstr>
      <vt:lpstr>PowerPoint bemutató</vt:lpstr>
      <vt:lpstr>DE MÉG ELŐTTE…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Székely Bertalan</vt:lpstr>
      <vt:lpstr>PowerPoint bemutató</vt:lpstr>
      <vt:lpstr>Madarász Viktor</vt:lpstr>
      <vt:lpstr>PowerPoint bemutató</vt:lpstr>
      <vt:lpstr>PowerPoint bemutató</vt:lpstr>
      <vt:lpstr>PowerPoint bemutató</vt:lpstr>
      <vt:lpstr>PowerPoint bemutató</vt:lpstr>
      <vt:lpstr>PowerPoint bemutató</vt:lpstr>
      <vt:lpstr>És most…</vt:lpstr>
      <vt:lpstr>Tiziano /1490-1576/</vt:lpstr>
      <vt:lpstr>PowerPoint bemutató</vt:lpstr>
      <vt:lpstr>PowerPoint bemutató</vt:lpstr>
      <vt:lpstr>PowerPoint bemutató</vt:lpstr>
      <vt:lpstr>PowerPoint bemutató</vt:lpstr>
      <vt:lpstr>PowerPoint bemutató</vt:lpstr>
      <vt:lpstr>PowerPoint bemutató</vt:lpstr>
      <vt:lpstr>PowerPoint bemutató</vt:lpstr>
      <vt:lpstr>Joshua Reynolds (1723-1792)</vt:lpstr>
      <vt:lpstr>PowerPoint bemutató</vt:lpstr>
      <vt:lpstr>PowerPoint bemutató</vt:lpstr>
      <vt:lpstr>PowerPoint bemutató</vt:lpstr>
      <vt:lpstr>Claude Lorrain (1600-1682)</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ROMANTIKA FESTŐI 2.</dc:title>
  <dc:creator>.Piroska</dc:creator>
  <cp:lastModifiedBy>Judit</cp:lastModifiedBy>
  <cp:revision>182</cp:revision>
  <dcterms:created xsi:type="dcterms:W3CDTF">2024-03-23T21:21:22Z</dcterms:created>
  <dcterms:modified xsi:type="dcterms:W3CDTF">2024-11-01T09:08:26Z</dcterms:modified>
</cp:coreProperties>
</file>