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377" r:id="rId3"/>
    <p:sldId id="416" r:id="rId4"/>
    <p:sldId id="368" r:id="rId5"/>
    <p:sldId id="369" r:id="rId6"/>
    <p:sldId id="371" r:id="rId7"/>
    <p:sldId id="370" r:id="rId8"/>
    <p:sldId id="373" r:id="rId9"/>
    <p:sldId id="257" r:id="rId10"/>
    <p:sldId id="286" r:id="rId11"/>
    <p:sldId id="309" r:id="rId12"/>
    <p:sldId id="311" r:id="rId13"/>
    <p:sldId id="287" r:id="rId14"/>
    <p:sldId id="313" r:id="rId15"/>
    <p:sldId id="378" r:id="rId16"/>
    <p:sldId id="318" r:id="rId17"/>
    <p:sldId id="321" r:id="rId18"/>
    <p:sldId id="258" r:id="rId19"/>
    <p:sldId id="325" r:id="rId20"/>
    <p:sldId id="329" r:id="rId21"/>
    <p:sldId id="261" r:id="rId22"/>
    <p:sldId id="380" r:id="rId23"/>
    <p:sldId id="288" r:id="rId24"/>
    <p:sldId id="385" r:id="rId25"/>
    <p:sldId id="331" r:id="rId26"/>
    <p:sldId id="335" r:id="rId27"/>
    <p:sldId id="336" r:id="rId28"/>
    <p:sldId id="408" r:id="rId29"/>
    <p:sldId id="339" r:id="rId30"/>
    <p:sldId id="344" r:id="rId31"/>
    <p:sldId id="391" r:id="rId32"/>
    <p:sldId id="345" r:id="rId33"/>
    <p:sldId id="347" r:id="rId34"/>
    <p:sldId id="298" r:id="rId35"/>
    <p:sldId id="300" r:id="rId36"/>
    <p:sldId id="302" r:id="rId37"/>
    <p:sldId id="351" r:id="rId38"/>
    <p:sldId id="353" r:id="rId39"/>
    <p:sldId id="356" r:id="rId40"/>
    <p:sldId id="407" r:id="rId41"/>
    <p:sldId id="358" r:id="rId42"/>
    <p:sldId id="403" r:id="rId43"/>
    <p:sldId id="405" r:id="rId44"/>
    <p:sldId id="399" r:id="rId45"/>
    <p:sldId id="294" r:id="rId46"/>
    <p:sldId id="362" r:id="rId47"/>
    <p:sldId id="295" r:id="rId48"/>
    <p:sldId id="296" r:id="rId49"/>
    <p:sldId id="397" r:id="rId50"/>
    <p:sldId id="396" r:id="rId51"/>
    <p:sldId id="387" r:id="rId52"/>
    <p:sldId id="409" r:id="rId5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4" d="100"/>
          <a:sy n="54" d="100"/>
        </p:scale>
        <p:origin x="-605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4A7183A-98C1-4190-BE90-9F0A64146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AED8A258-F2ED-4574-B009-13A4C583F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22CA752C-1137-4563-856B-25AF1391E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2C71-5FA3-4686-980D-C85EAF70BBB6}" type="datetimeFigureOut">
              <a:rPr lang="hu-HU" smtClean="0"/>
              <a:t>2024. 12. 02.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5DE8E86F-D9C2-4639-87DE-BCB78FB1C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5F96A05D-BDB1-4521-81C9-113B97D23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2768-1643-4D26-8BC9-660F97E31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5664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C9BF01E-852C-4234-A083-FFFA396D8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A9D6DB87-4F9C-4E3E-BBB6-F9DEE52AF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8032C1F3-B212-4FA0-B628-6C528BEE3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2C71-5FA3-4686-980D-C85EAF70BBB6}" type="datetimeFigureOut">
              <a:rPr lang="hu-HU" smtClean="0"/>
              <a:t>2024. 12. 02.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35BCC0D1-9048-4FA6-974A-E8B0919B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496E8FFA-1FFD-445C-A12A-36AF50DE0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2768-1643-4D26-8BC9-660F97E31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3724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xmlns="" id="{5FE9C0D0-6125-4950-9D59-006D3CAE16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BE56C748-675D-4AFD-81AA-D27B052A16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86658D7D-1B97-4964-8F72-426E60362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2C71-5FA3-4686-980D-C85EAF70BBB6}" type="datetimeFigureOut">
              <a:rPr lang="hu-HU" smtClean="0"/>
              <a:t>2024. 12. 02.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A02B8712-16C1-413A-95CA-C8EC05F32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504775A7-2A1B-4AA8-8D67-8957FCDE6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2768-1643-4D26-8BC9-660F97E31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046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9FD78C30-1F35-4F9B-A9BA-443C51E50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3896B63A-65CA-4F25-9A7D-66C6384F6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957B5A5A-6FFC-4A4F-A734-9DC4467EB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2C71-5FA3-4686-980D-C85EAF70BBB6}" type="datetimeFigureOut">
              <a:rPr lang="hu-HU" smtClean="0"/>
              <a:t>2024. 12. 02.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AA90FB68-DF82-464F-BFFD-80ABB13F8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0CE6734C-6FB5-4DE7-9FF5-457FD2161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2768-1643-4D26-8BC9-660F97E31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2656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4E2A973F-1D0B-4946-AD41-5D3E291E7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133DBD94-A37F-4431-ADE3-0CD409A17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2AFECA5F-E1E1-4770-8A5C-8F14644BD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2C71-5FA3-4686-980D-C85EAF70BBB6}" type="datetimeFigureOut">
              <a:rPr lang="hu-HU" smtClean="0"/>
              <a:t>2024. 12. 02.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81FAB061-9521-4A6E-96D5-CA1E8D311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F95FFF82-19BC-466D-8925-592F022DE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2768-1643-4D26-8BC9-660F97E31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744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315D1BB-B85F-4062-9CD5-22471F59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D5BB927D-A83A-42A4-A123-DB5B43EBF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29D391F9-9D99-4909-8057-CF7B04079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52912406-BFC3-4013-92D6-7F0354E4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2C71-5FA3-4686-980D-C85EAF70BBB6}" type="datetimeFigureOut">
              <a:rPr lang="hu-HU" smtClean="0"/>
              <a:t>2024. 12. 02.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BB1D65E6-14FE-41EC-9948-C37E04E62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6DB5C1A9-9933-4FC1-A401-6BB43DE46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2768-1643-4D26-8BC9-660F97E31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0551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FC97F63-4DA7-4CC3-B6C9-B7F331291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2131CA59-7ADC-4992-9A88-48EF25EAD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0508A279-4264-453C-BF0C-ECCF090CF1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14EE6F1B-5178-41B8-BE70-B7BF46761B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xmlns="" id="{07A2C3A9-7B30-4BF3-A8E6-908F1CDDFD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xmlns="" id="{8E8A2EC8-B0AF-4FC6-AD21-00F785D75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2C71-5FA3-4686-980D-C85EAF70BBB6}" type="datetimeFigureOut">
              <a:rPr lang="hu-HU" smtClean="0"/>
              <a:t>2024. 12. 02.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xmlns="" id="{0DD1CA68-23CE-4273-A3B1-F9121499C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xmlns="" id="{982CCCBF-4ABC-430C-B15B-677A31074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2768-1643-4D26-8BC9-660F97E31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2693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1BD7847-5452-451B-8696-0513CC1B1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E6EC94FB-5A8E-4A50-86B0-2A4E7BD95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2C71-5FA3-4686-980D-C85EAF70BBB6}" type="datetimeFigureOut">
              <a:rPr lang="hu-HU" smtClean="0"/>
              <a:t>2024. 12. 02.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xmlns="" id="{1F466ED5-194A-4C2C-9DB2-D40F8B292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3BE6D264-1D06-4E1F-BFCB-75F1F906C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2768-1643-4D26-8BC9-660F97E31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255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xmlns="" id="{83BD470D-C601-45D5-B28E-C62D0F235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2C71-5FA3-4686-980D-C85EAF70BBB6}" type="datetimeFigureOut">
              <a:rPr lang="hu-HU" smtClean="0"/>
              <a:t>2024. 12. 02.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xmlns="" id="{8DDAA174-65D8-420E-966C-353959D25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A7F490A6-47B0-4572-B83E-94C80AA29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2768-1643-4D26-8BC9-660F97E31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512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4854947E-212F-40D2-94F2-DBDF5202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086C5A52-5B02-46FE-8AE1-16F8BF2FB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F3BF7E7D-867A-477E-8190-A72AC4624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FE322783-2BAA-4F32-BE86-00A5CCEE1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2C71-5FA3-4686-980D-C85EAF70BBB6}" type="datetimeFigureOut">
              <a:rPr lang="hu-HU" smtClean="0"/>
              <a:t>2024. 12. 02.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3084E156-3AE1-41A8-B68A-B57005F7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A13C7DF7-D8D3-40A8-BCEF-E6243AC26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2768-1643-4D26-8BC9-660F97E31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9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D9F21D5-1BC5-4893-8EAF-E3674B56B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xmlns="" id="{1FD8652F-6A6C-4D36-A46A-77109E67C8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B7199EED-29CA-44A7-9675-D111B9E60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E470C120-716B-4E7F-AD1B-FCC5121EF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2C71-5FA3-4686-980D-C85EAF70BBB6}" type="datetimeFigureOut">
              <a:rPr lang="hu-HU" smtClean="0"/>
              <a:t>2024. 12. 02.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50611006-DD16-44C2-B947-9C5982F1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99D55599-44E3-4376-92A7-2341D49ED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2768-1643-4D26-8BC9-660F97E31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7637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xmlns="" id="{77416C95-708A-4D18-8E0E-F3B02C07C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2805EE22-E732-42E2-9EB2-9ADF2D3BB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7EBDF004-5B0A-43F8-B238-74EAC875C9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72C71-5FA3-4686-980D-C85EAF70BBB6}" type="datetimeFigureOut">
              <a:rPr lang="hu-HU" smtClean="0"/>
              <a:t>2024. 12. 02.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B5B2B7FD-DD74-4D8F-8D14-307F900B0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9B35340B-F6DF-4A96-853F-CEFE5669F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2768-1643-4D26-8BC9-660F97E31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3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hu.wikipedia.org/wiki/178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hu.wikipedia.org/wiki/1852" TargetMode="External"/><Relationship Id="rId4" Type="http://schemas.openxmlformats.org/officeDocument/2006/relationships/hyperlink" Target="https://hu.wikipedia.org/wiki/1799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data.org/wiki/Q13381307#P1476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1836" TargetMode="External"/><Relationship Id="rId2" Type="http://schemas.openxmlformats.org/officeDocument/2006/relationships/hyperlink" Target="https://hu.wikipedia.org/wiki/178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C645DA1-8A4E-4DAB-B460-145B3DD523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i="1" dirty="0">
                <a:latin typeface="Georgia" panose="02040502050405020303" pitchFamily="18" charset="0"/>
              </a:rPr>
              <a:t>Orosz festészet</a:t>
            </a:r>
            <a:br>
              <a:rPr lang="hu-HU" i="1" dirty="0">
                <a:latin typeface="Georgia" panose="02040502050405020303" pitchFamily="18" charset="0"/>
              </a:rPr>
            </a:br>
            <a:r>
              <a:rPr lang="hu-HU" i="1" dirty="0">
                <a:latin typeface="Georgia" panose="02040502050405020303" pitchFamily="18" charset="0"/>
              </a:rPr>
              <a:t>a XIX. században</a:t>
            </a:r>
          </a:p>
        </p:txBody>
      </p:sp>
    </p:spTree>
    <p:extLst>
      <p:ext uri="{BB962C8B-B14F-4D97-AF65-F5344CB8AC3E}">
        <p14:creationId xmlns:p14="http://schemas.microsoft.com/office/powerpoint/2010/main" val="136511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lekszandr Puskin portréja, 1827 alkotó: Orest Adamovich Kiprensky">
            <a:extLst>
              <a:ext uri="{FF2B5EF4-FFF2-40B4-BE49-F238E27FC236}">
                <a16:creationId xmlns:a16="http://schemas.microsoft.com/office/drawing/2014/main" xmlns="" id="{B74CB724-8852-42E9-8EBE-3652E934F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4925" y="0"/>
            <a:ext cx="5807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8BF4575D-6FEE-434D-9F06-38865F4514A6}"/>
              </a:ext>
            </a:extLst>
          </p:cNvPr>
          <p:cNvSpPr/>
          <p:nvPr/>
        </p:nvSpPr>
        <p:spPr>
          <a:xfrm>
            <a:off x="1068198" y="4384913"/>
            <a:ext cx="44182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>
                <a:solidFill>
                  <a:srgbClr val="000000"/>
                </a:solidFill>
                <a:latin typeface="Georgia" panose="02040502050405020303" pitchFamily="18" charset="0"/>
              </a:rPr>
              <a:t>Alekszandr </a:t>
            </a:r>
            <a:r>
              <a:rPr lang="hu-HU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Szergejevics</a:t>
            </a:r>
            <a:r>
              <a:rPr lang="hu-HU" b="1" i="1" dirty="0">
                <a:solidFill>
                  <a:srgbClr val="000000"/>
                </a:solidFill>
                <a:latin typeface="Georgia" panose="02040502050405020303" pitchFamily="18" charset="0"/>
              </a:rPr>
              <a:t> Puskin portréja </a:t>
            </a:r>
          </a:p>
          <a:p>
            <a:pPr algn="ctr"/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</a:rPr>
              <a:t>1827</a:t>
            </a:r>
          </a:p>
          <a:p>
            <a:pPr algn="ctr"/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</a:rPr>
              <a:t>63 x 54 cm</a:t>
            </a:r>
          </a:p>
          <a:p>
            <a:pPr algn="ctr"/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</a:rPr>
              <a:t>Állami Tretyjakov Galéria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F5F7DBD2-CE35-40D0-A510-D6D2D4A7B698}"/>
              </a:ext>
            </a:extLst>
          </p:cNvPr>
          <p:cNvSpPr txBox="1"/>
          <p:nvPr/>
        </p:nvSpPr>
        <p:spPr>
          <a:xfrm>
            <a:off x="1495425" y="718761"/>
            <a:ext cx="3371850" cy="175432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„</a:t>
            </a:r>
            <a:r>
              <a:rPr lang="hu-HU" i="1" dirty="0">
                <a:latin typeface="Georgia" panose="02040502050405020303" pitchFamily="18" charset="0"/>
              </a:rPr>
              <a:t>Kinek ecsetje szinte lebben,</a:t>
            </a:r>
          </a:p>
          <a:p>
            <a:r>
              <a:rPr lang="hu-HU" i="1" dirty="0">
                <a:latin typeface="Georgia" panose="02040502050405020303" pitchFamily="18" charset="0"/>
              </a:rPr>
              <a:t>Bár nem vagy brit, se francia,</a:t>
            </a:r>
          </a:p>
          <a:p>
            <a:r>
              <a:rPr lang="hu-HU" i="1" dirty="0">
                <a:latin typeface="Georgia" panose="02040502050405020303" pitchFamily="18" charset="0"/>
              </a:rPr>
              <a:t>Varázsodra újjászülettem,</a:t>
            </a:r>
          </a:p>
          <a:p>
            <a:r>
              <a:rPr lang="hu-HU" i="1" dirty="0">
                <a:latin typeface="Georgia" panose="02040502050405020303" pitchFamily="18" charset="0"/>
              </a:rPr>
              <a:t>A fennkölt múzsák hű fia.”</a:t>
            </a:r>
          </a:p>
          <a:p>
            <a:r>
              <a:rPr lang="hu-HU" i="1" dirty="0">
                <a:latin typeface="Georgia" panose="02040502050405020303" pitchFamily="18" charset="0"/>
              </a:rPr>
              <a:t>					(Puskin)</a:t>
            </a:r>
          </a:p>
        </p:txBody>
      </p:sp>
    </p:spTree>
    <p:extLst>
      <p:ext uri="{BB962C8B-B14F-4D97-AF65-F5344CB8AC3E}">
        <p14:creationId xmlns:p14="http://schemas.microsoft.com/office/powerpoint/2010/main" val="498459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ndefined">
            <a:extLst>
              <a:ext uri="{FF2B5EF4-FFF2-40B4-BE49-F238E27FC236}">
                <a16:creationId xmlns:a16="http://schemas.microsoft.com/office/drawing/2014/main" xmlns="" id="{02ECEB1A-D6F8-4E82-A7AB-1714D7F54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2613" y="114246"/>
            <a:ext cx="2030135" cy="3472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5BC96CB8-F219-4EBA-81AF-9E6E13D263BE}"/>
              </a:ext>
            </a:extLst>
          </p:cNvPr>
          <p:cNvSpPr txBox="1"/>
          <p:nvPr/>
        </p:nvSpPr>
        <p:spPr>
          <a:xfrm>
            <a:off x="142613" y="3825380"/>
            <a:ext cx="21432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Sylvester  </a:t>
            </a:r>
            <a:r>
              <a:rPr lang="hu-HU" b="1" dirty="0" err="1">
                <a:latin typeface="Georgia" panose="02040502050405020303" pitchFamily="18" charset="0"/>
              </a:rPr>
              <a:t>Shchedrin</a:t>
            </a:r>
            <a:r>
              <a:rPr lang="hu-HU" b="1" dirty="0"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(1791-1830)</a:t>
            </a:r>
          </a:p>
          <a:p>
            <a:pPr algn="ctr"/>
            <a:endParaRPr lang="hu-HU" dirty="0">
              <a:latin typeface="Georgia" panose="02040502050405020303" pitchFamily="18" charset="0"/>
            </a:endParaRPr>
          </a:p>
          <a:p>
            <a:pPr algn="ctr"/>
            <a:r>
              <a:rPr lang="hu-HU" b="1" i="1" dirty="0">
                <a:latin typeface="Georgia" panose="02040502050405020303" pitchFamily="18" charset="0"/>
              </a:rPr>
              <a:t>Terasz a tengerparton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1828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42,5 x 60,8 cm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Tretyjakov Galéria</a:t>
            </a:r>
          </a:p>
        </p:txBody>
      </p:sp>
      <p:pic>
        <p:nvPicPr>
          <p:cNvPr id="7172" name="Picture 4" descr="Terrace on the Seashore">
            <a:extLst>
              <a:ext uri="{FF2B5EF4-FFF2-40B4-BE49-F238E27FC236}">
                <a16:creationId xmlns:a16="http://schemas.microsoft.com/office/drawing/2014/main" xmlns="" id="{C5C1C6F6-B44B-4D4C-9DC3-F70B7A007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824" y="0"/>
            <a:ext cx="9918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775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ápoly kilátása holdfényben, 1829 alkotó: Silvestr Fedosievich Shchedrin">
            <a:extLst>
              <a:ext uri="{FF2B5EF4-FFF2-40B4-BE49-F238E27FC236}">
                <a16:creationId xmlns:a16="http://schemas.microsoft.com/office/drawing/2014/main" xmlns="" id="{B1FC7B03-D267-4C16-833E-513D565E5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2" y="0"/>
            <a:ext cx="9655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6A0EF95B-DF98-4018-9BBD-3F7031DDE536}"/>
              </a:ext>
            </a:extLst>
          </p:cNvPr>
          <p:cNvSpPr txBox="1"/>
          <p:nvPr/>
        </p:nvSpPr>
        <p:spPr>
          <a:xfrm>
            <a:off x="9666288" y="352425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i="1" dirty="0">
                <a:latin typeface="Georgia" panose="02040502050405020303" pitchFamily="18" charset="0"/>
              </a:rPr>
              <a:t>Holdas éj Nápolyban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1828</a:t>
            </a:r>
          </a:p>
          <a:p>
            <a:endParaRPr lang="hu-HU" sz="1600" dirty="0">
              <a:latin typeface="Georgia" panose="02040502050405020303" pitchFamily="18" charset="0"/>
            </a:endParaRPr>
          </a:p>
          <a:p>
            <a:r>
              <a:rPr lang="hu-HU" sz="1600" dirty="0">
                <a:latin typeface="Georgia" panose="02040502050405020303" pitchFamily="18" charset="0"/>
              </a:rPr>
              <a:t>Állami Tretyjakov Galéria</a:t>
            </a:r>
          </a:p>
          <a:p>
            <a:endParaRPr lang="hu-HU" sz="1600" b="1" i="1" dirty="0">
              <a:latin typeface="Georgia" panose="02040502050405020303" pitchFamily="18" charset="0"/>
            </a:endParaRPr>
          </a:p>
          <a:p>
            <a:endParaRPr lang="hu-HU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121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83EC08FB-7DE0-471E-A6F8-24328C273947}"/>
              </a:ext>
            </a:extLst>
          </p:cNvPr>
          <p:cNvSpPr/>
          <p:nvPr/>
        </p:nvSpPr>
        <p:spPr>
          <a:xfrm>
            <a:off x="5007066" y="250967"/>
            <a:ext cx="15233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i="0" dirty="0">
                <a:effectLst/>
                <a:latin typeface="Georgia" panose="02040502050405020303" pitchFamily="18" charset="0"/>
              </a:rPr>
              <a:t>Alekszej </a:t>
            </a:r>
            <a:r>
              <a:rPr lang="hu-HU" sz="1600" i="0" dirty="0" err="1">
                <a:effectLst/>
                <a:latin typeface="Georgia" panose="02040502050405020303" pitchFamily="18" charset="0"/>
              </a:rPr>
              <a:t>Gavrilovics</a:t>
            </a:r>
            <a:r>
              <a:rPr lang="hu-HU" sz="1600" i="0" dirty="0">
                <a:effectLst/>
                <a:latin typeface="Georgia" panose="02040502050405020303" pitchFamily="18" charset="0"/>
              </a:rPr>
              <a:t> </a:t>
            </a:r>
            <a:r>
              <a:rPr lang="hu-HU" sz="1600" b="1" i="0" dirty="0" err="1">
                <a:effectLst/>
                <a:latin typeface="Georgia" panose="02040502050405020303" pitchFamily="18" charset="0"/>
              </a:rPr>
              <a:t>Venyecianov</a:t>
            </a:r>
            <a:r>
              <a:rPr lang="hu-HU" sz="1600" b="0" i="0" dirty="0">
                <a:effectLst/>
                <a:latin typeface="Georgia" panose="02040502050405020303" pitchFamily="18" charset="0"/>
              </a:rPr>
              <a:t>  </a:t>
            </a:r>
          </a:p>
          <a:p>
            <a:pPr algn="ctr"/>
            <a:r>
              <a:rPr lang="hu-HU" sz="1600" b="0" i="0" dirty="0">
                <a:effectLst/>
                <a:latin typeface="Georgia" panose="02040502050405020303" pitchFamily="18" charset="0"/>
              </a:rPr>
              <a:t>(</a:t>
            </a:r>
            <a:r>
              <a:rPr lang="hu-HU" sz="1600" b="0" i="0" strike="noStrike" dirty="0">
                <a:effectLst/>
                <a:latin typeface="Georgia" panose="02040502050405020303" pitchFamily="18" charset="0"/>
                <a:hlinkClick r:id="rId2" tooltip="178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1780</a:t>
            </a:r>
            <a:r>
              <a:rPr lang="hu-HU" sz="1600" b="0" i="0" strike="noStrike" dirty="0">
                <a:effectLst/>
                <a:latin typeface="Georgia" panose="02040502050405020303" pitchFamily="18" charset="0"/>
              </a:rPr>
              <a:t>-1847)</a:t>
            </a:r>
            <a:endParaRPr lang="hu-HU" sz="1600" dirty="0">
              <a:latin typeface="Georgia" panose="02040502050405020303" pitchFamily="18" charset="0"/>
            </a:endParaRPr>
          </a:p>
        </p:txBody>
      </p:sp>
      <p:pic>
        <p:nvPicPr>
          <p:cNvPr id="30724" name="Picture 4" descr="https://upload.wikimedia.org/wikipedia/commons/d/dc/Venetsianov_Reaping%2C_Summer.jpg">
            <a:extLst>
              <a:ext uri="{FF2B5EF4-FFF2-40B4-BE49-F238E27FC236}">
                <a16:creationId xmlns:a16="http://schemas.microsoft.com/office/drawing/2014/main" xmlns="" id="{EC1F8371-603F-415F-93B9-B410831FE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0505" y="87008"/>
            <a:ext cx="5376584" cy="668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3EBC56D3-E96C-4955-A7D6-22AEBA5BD60A}"/>
              </a:ext>
            </a:extLst>
          </p:cNvPr>
          <p:cNvSpPr txBox="1"/>
          <p:nvPr/>
        </p:nvSpPr>
        <p:spPr>
          <a:xfrm>
            <a:off x="4941116" y="5155650"/>
            <a:ext cx="1749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i="1" dirty="0">
                <a:latin typeface="Georgia" panose="02040502050405020303" pitchFamily="18" charset="0"/>
              </a:rPr>
              <a:t>Aratás. Nyár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1820-as évek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60,6 x 49 cm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Tretyjakov Galéria</a:t>
            </a:r>
          </a:p>
        </p:txBody>
      </p:sp>
      <p:pic>
        <p:nvPicPr>
          <p:cNvPr id="6146" name="Picture 2" descr="https://upload.wikimedia.org/wikipedia/commons/0/03/Venetsianov_self.jpg">
            <a:extLst>
              <a:ext uri="{FF2B5EF4-FFF2-40B4-BE49-F238E27FC236}">
                <a16:creationId xmlns:a16="http://schemas.microsoft.com/office/drawing/2014/main" xmlns="" id="{179AE2B5-D04A-47D8-A8E7-706CA309F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911" y="87008"/>
            <a:ext cx="4722071" cy="5853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24426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E67DA1E3-AC12-4E8E-A671-1BC86BF04F69}"/>
              </a:ext>
            </a:extLst>
          </p:cNvPr>
          <p:cNvSpPr txBox="1"/>
          <p:nvPr/>
        </p:nvSpPr>
        <p:spPr>
          <a:xfrm>
            <a:off x="1517796" y="908195"/>
            <a:ext cx="2266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 err="1">
                <a:latin typeface="Georgia" panose="02040502050405020303" pitchFamily="18" charset="0"/>
              </a:rPr>
              <a:t>Zakharka</a:t>
            </a:r>
            <a:endParaRPr lang="hu-HU" b="1" i="1" dirty="0">
              <a:latin typeface="Georgia" panose="02040502050405020303" pitchFamily="18" charset="0"/>
            </a:endParaRP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1825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39,8 x 30,7 cm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Tretyjakov Galéria</a:t>
            </a:r>
          </a:p>
        </p:txBody>
      </p:sp>
      <p:pic>
        <p:nvPicPr>
          <p:cNvPr id="6146" name="Picture 2" descr="Venetsianov „Zakharka” festménye">
            <a:extLst>
              <a:ext uri="{FF2B5EF4-FFF2-40B4-BE49-F238E27FC236}">
                <a16:creationId xmlns:a16="http://schemas.microsoft.com/office/drawing/2014/main" xmlns="" id="{C607793C-7F1D-41D0-95C7-DF36AC33F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5368" y="0"/>
            <a:ext cx="5259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123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e:Брюллов Нарцисс.jpg - Wikimedia Commons">
            <a:extLst>
              <a:ext uri="{FF2B5EF4-FFF2-40B4-BE49-F238E27FC236}">
                <a16:creationId xmlns:a16="http://schemas.microsoft.com/office/drawing/2014/main" xmlns="" id="{12725140-8226-4451-9B9F-0579D71BA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259185"/>
            <a:ext cx="7620000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Önarcképe (1848)">
            <a:extLst>
              <a:ext uri="{FF2B5EF4-FFF2-40B4-BE49-F238E27FC236}">
                <a16:creationId xmlns:a16="http://schemas.microsoft.com/office/drawing/2014/main" xmlns="" id="{B1AF86F5-B8C1-400E-BFB0-3C0D84A2D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9415844" y="330987"/>
            <a:ext cx="2062022" cy="2495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F9AA2301-0E53-462A-91EF-D08C018C180A}"/>
              </a:ext>
            </a:extLst>
          </p:cNvPr>
          <p:cNvSpPr/>
          <p:nvPr/>
        </p:nvSpPr>
        <p:spPr>
          <a:xfrm>
            <a:off x="1730929" y="59551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Tükörképében gyönyörködő </a:t>
            </a:r>
            <a:r>
              <a:rPr lang="hu-HU" b="1" i="1" dirty="0" err="1">
                <a:latin typeface="Georgia" panose="02040502050405020303" pitchFamily="18" charset="0"/>
              </a:rPr>
              <a:t>Nárkisszosz</a:t>
            </a:r>
            <a:r>
              <a:rPr lang="hu-HU" b="1" i="1" dirty="0"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1819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Orosz Múzeum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10E0EA5A-62A5-4A2C-840A-CEFCD520B883}"/>
              </a:ext>
            </a:extLst>
          </p:cNvPr>
          <p:cNvSpPr/>
          <p:nvPr/>
        </p:nvSpPr>
        <p:spPr>
          <a:xfrm>
            <a:off x="9540844" y="3282004"/>
            <a:ext cx="18120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 tooltip="179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Karl </a:t>
            </a:r>
            <a:r>
              <a:rPr lang="hu-HU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 tooltip="179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Pavlovics</a:t>
            </a:r>
            <a:r>
              <a:rPr lang="hu-HU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 tooltip="179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hu-HU" b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 tooltip="179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Brjullov</a:t>
            </a:r>
            <a:endParaRPr lang="hu-HU" b="1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  <a:hlinkClick r:id="rId4" tooltip="1799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/>
            <a:r>
              <a:rPr lang="hu-HU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 tooltip="179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(1799</a:t>
            </a:r>
            <a:r>
              <a:rPr lang="hu-HU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hu-HU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 tooltip="185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1852</a:t>
            </a:r>
            <a:r>
              <a:rPr lang="hu-HU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hu-H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700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z 1830-1833 között festett képe Pompeii utolsó napjáról">
            <a:extLst>
              <a:ext uri="{FF2B5EF4-FFF2-40B4-BE49-F238E27FC236}">
                <a16:creationId xmlns:a16="http://schemas.microsoft.com/office/drawing/2014/main" xmlns="" id="{E49D120A-FDD5-4EFE-856A-B5F665D67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64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B20C93C0-CC8D-475E-BC8F-7F1EE95930AF}"/>
              </a:ext>
            </a:extLst>
          </p:cNvPr>
          <p:cNvSpPr txBox="1"/>
          <p:nvPr/>
        </p:nvSpPr>
        <p:spPr>
          <a:xfrm>
            <a:off x="9894016" y="4303389"/>
            <a:ext cx="22146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 err="1">
                <a:latin typeface="Georgia" panose="02040502050405020303" pitchFamily="18" charset="0"/>
              </a:rPr>
              <a:t>Pompeii</a:t>
            </a:r>
            <a:r>
              <a:rPr lang="hu-HU" b="1" i="1" dirty="0">
                <a:latin typeface="Georgia" panose="02040502050405020303" pitchFamily="18" charset="0"/>
              </a:rPr>
              <a:t> utolsó napja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1830-1833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456,5 x 651 cm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Orosz Múzeum</a:t>
            </a:r>
          </a:p>
        </p:txBody>
      </p:sp>
    </p:spTree>
    <p:extLst>
      <p:ext uri="{BB962C8B-B14F-4D97-AF65-F5344CB8AC3E}">
        <p14:creationId xmlns:p14="http://schemas.microsoft.com/office/powerpoint/2010/main" val="4160181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blogger.googleusercontent.com/img/b/R29vZ2xl/AVvXsEiw18NR59VeiwtCVuW8cxqTZTNPhHwEMGIewZK8Db1dBfUzREfjTpxJMhyrbCjTRdJBb5eNoZkZZyGWgMDtIvVkfo6kh74iMWyuyauIUiqG-whakJmtq60uX6ANpCIdmzFFSF3CxUbR0G8p/s1600/Karl+Briullov+The+Last+Day+of+Pompeii+%25281827-1833%2529++%252811%2529.jpg">
            <a:extLst>
              <a:ext uri="{FF2B5EF4-FFF2-40B4-BE49-F238E27FC236}">
                <a16:creationId xmlns:a16="http://schemas.microsoft.com/office/drawing/2014/main" xmlns="" id="{34BD4377-7476-450D-98E0-A693F3071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862" y="152400"/>
            <a:ext cx="5478463" cy="657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Тайные смыслы и символы картины &quot;Последний день Помпеи&quot;, полный обзор |  Живопись во всех деталях | Дзен">
            <a:extLst>
              <a:ext uri="{FF2B5EF4-FFF2-40B4-BE49-F238E27FC236}">
                <a16:creationId xmlns:a16="http://schemas.microsoft.com/office/drawing/2014/main" xmlns="" id="{A451F7CB-88FA-41EF-9A94-CB57E6CBD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5415" y="152400"/>
            <a:ext cx="5546723" cy="656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050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C514075D-6A16-4A0F-BB11-A8096361575D}"/>
              </a:ext>
            </a:extLst>
          </p:cNvPr>
          <p:cNvSpPr txBox="1"/>
          <p:nvPr/>
        </p:nvSpPr>
        <p:spPr>
          <a:xfrm>
            <a:off x="9389799" y="4236899"/>
            <a:ext cx="24051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Ivan </a:t>
            </a:r>
            <a:r>
              <a:rPr lang="hu-HU" dirty="0" err="1">
                <a:latin typeface="Georgia" panose="02040502050405020303" pitchFamily="18" charset="0"/>
              </a:rPr>
              <a:t>A</a:t>
            </a:r>
            <a:r>
              <a:rPr lang="hu-HU" b="1" dirty="0" err="1">
                <a:latin typeface="Georgia" panose="02040502050405020303" pitchFamily="18" charset="0"/>
              </a:rPr>
              <a:t>jvazovszkij</a:t>
            </a:r>
            <a:r>
              <a:rPr lang="hu-HU" b="1" dirty="0">
                <a:latin typeface="Georgia" panose="02040502050405020303" pitchFamily="18" charset="0"/>
              </a:rPr>
              <a:t> </a:t>
            </a:r>
            <a:r>
              <a:rPr lang="hu-HU" dirty="0">
                <a:latin typeface="Georgia" panose="02040502050405020303" pitchFamily="18" charset="0"/>
              </a:rPr>
              <a:t>(1817-1900)</a:t>
            </a:r>
          </a:p>
          <a:p>
            <a:pPr algn="ctr"/>
            <a:endParaRPr lang="hu-HU" dirty="0">
              <a:latin typeface="Georgia" panose="02040502050405020303" pitchFamily="18" charset="0"/>
            </a:endParaRPr>
          </a:p>
          <a:p>
            <a:pPr algn="ctr"/>
            <a:endParaRPr lang="hu-HU" dirty="0">
              <a:latin typeface="Georgia" panose="02040502050405020303" pitchFamily="18" charset="0"/>
            </a:endParaRPr>
          </a:p>
          <a:p>
            <a:pPr algn="ctr"/>
            <a:endParaRPr lang="hu-HU" b="1" i="1" dirty="0">
              <a:latin typeface="Georgia" panose="02040502050405020303" pitchFamily="18" charset="0"/>
            </a:endParaRPr>
          </a:p>
          <a:p>
            <a:endParaRPr lang="hu-HU" dirty="0"/>
          </a:p>
        </p:txBody>
      </p:sp>
      <p:pic>
        <p:nvPicPr>
          <p:cNvPr id="5" name="Picture 2" descr="https://blogger.googleusercontent.com/img/b/R29vZ2xl/AVvXsEjeQgYPQ35sslOwKDwhl3yyZ_NckzzD7PHbUUuGe7oo_hmN1FVCGD08b2Jf2vlI7FNRaGPIkEK1b-s19a8zUpgee7Af7bifnIbrty-M4Ei51xaoAbrySKAP3OZGYjJH1kNfT1CT1Nb52OU/s1600/Ayvaz_sredy_voln.jpg">
            <a:extLst>
              <a:ext uri="{FF2B5EF4-FFF2-40B4-BE49-F238E27FC236}">
                <a16:creationId xmlns:a16="http://schemas.microsoft.com/office/drawing/2014/main" xmlns="" id="{46E28430-C0E9-42E7-94C7-A481ECDDC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5" y="188221"/>
            <a:ext cx="8775700" cy="580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FF6EB548-8AD0-4531-AD3A-8F23E426A772}"/>
              </a:ext>
            </a:extLst>
          </p:cNvPr>
          <p:cNvSpPr txBox="1"/>
          <p:nvPr/>
        </p:nvSpPr>
        <p:spPr>
          <a:xfrm>
            <a:off x="257175" y="6041100"/>
            <a:ext cx="877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Hullámok között </a:t>
            </a:r>
            <a:r>
              <a:rPr lang="hu-HU" dirty="0">
                <a:latin typeface="Georgia" panose="02040502050405020303" pitchFamily="18" charset="0"/>
              </a:rPr>
              <a:t>1898.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vászon. </a:t>
            </a:r>
            <a:r>
              <a:rPr lang="hu-HU" dirty="0" err="1">
                <a:latin typeface="Georgia" panose="02040502050405020303" pitchFamily="18" charset="0"/>
              </a:rPr>
              <a:t>Feodoszija</a:t>
            </a:r>
            <a:r>
              <a:rPr lang="hu-HU" dirty="0">
                <a:latin typeface="Georgia" panose="02040502050405020303" pitchFamily="18" charset="0"/>
              </a:rPr>
              <a:t>. </a:t>
            </a:r>
            <a:r>
              <a:rPr lang="hu-HU" dirty="0" err="1">
                <a:latin typeface="Georgia" panose="02040502050405020303" pitchFamily="18" charset="0"/>
              </a:rPr>
              <a:t>Ajvazovszkij</a:t>
            </a:r>
            <a:r>
              <a:rPr lang="hu-HU" dirty="0">
                <a:latin typeface="Georgia" panose="02040502050405020303" pitchFamily="18" charset="0"/>
              </a:rPr>
              <a:t> Képtár</a:t>
            </a:r>
          </a:p>
        </p:txBody>
      </p:sp>
      <p:pic>
        <p:nvPicPr>
          <p:cNvPr id="7170" name="Picture 2" descr="Ivan Aivazovsky - 698 artworks - painting">
            <a:extLst>
              <a:ext uri="{FF2B5EF4-FFF2-40B4-BE49-F238E27FC236}">
                <a16:creationId xmlns:a16="http://schemas.microsoft.com/office/drawing/2014/main" xmlns="" id="{F1AC88E1-0483-4E92-98E0-BE8373698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7096" y="1115735"/>
            <a:ext cx="2405122" cy="2642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77546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 kilencedik hullám (1850)">
            <a:extLst>
              <a:ext uri="{FF2B5EF4-FFF2-40B4-BE49-F238E27FC236}">
                <a16:creationId xmlns:a16="http://schemas.microsoft.com/office/drawing/2014/main" xmlns="" id="{8FF070AF-9EA0-467F-826F-3637734E1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324" y="189685"/>
            <a:ext cx="9813925" cy="647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7C69F015-E444-4235-9ACB-FD6408A1455D}"/>
              </a:ext>
            </a:extLst>
          </p:cNvPr>
          <p:cNvSpPr txBox="1"/>
          <p:nvPr/>
        </p:nvSpPr>
        <p:spPr>
          <a:xfrm>
            <a:off x="158751" y="381000"/>
            <a:ext cx="20605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A kilencedik hullám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1850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vászon</a:t>
            </a:r>
          </a:p>
          <a:p>
            <a:pPr marL="342900" indent="-342900" algn="ctr">
              <a:buAutoNum type="arabicPlain" startAt="221"/>
            </a:pPr>
            <a:r>
              <a:rPr lang="hu-HU" dirty="0">
                <a:latin typeface="Georgia" panose="02040502050405020303" pitchFamily="18" charset="0"/>
              </a:rPr>
              <a:t>X 332 cm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Orosz Múzeum</a:t>
            </a:r>
          </a:p>
        </p:txBody>
      </p:sp>
    </p:spTree>
    <p:extLst>
      <p:ext uri="{BB962C8B-B14F-4D97-AF65-F5344CB8AC3E}">
        <p14:creationId xmlns:p14="http://schemas.microsoft.com/office/powerpoint/2010/main" val="4118752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Mina Moiseev alkotó: Ivan Nikolaevich Kramskoy">
            <a:extLst>
              <a:ext uri="{FF2B5EF4-FFF2-40B4-BE49-F238E27FC236}">
                <a16:creationId xmlns:a16="http://schemas.microsoft.com/office/drawing/2014/main" xmlns="" id="{B1CF439A-64DB-4005-9699-A9CD600F0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74" y="140961"/>
            <a:ext cx="5203017" cy="657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gy vodkától bevadult férfi megrongálta az egyik leghíresebb orosz  festményt | 24.hu">
            <a:extLst>
              <a:ext uri="{FF2B5EF4-FFF2-40B4-BE49-F238E27FC236}">
                <a16:creationId xmlns:a16="http://schemas.microsoft.com/office/drawing/2014/main" xmlns="" id="{110ECA48-74DB-44CB-A4A2-7414AFB49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2899" y="113990"/>
            <a:ext cx="2505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2 Orosz realisták témájú ötlet | festmények, realizmus, portré festészet">
            <a:extLst>
              <a:ext uri="{FF2B5EF4-FFF2-40B4-BE49-F238E27FC236}">
                <a16:creationId xmlns:a16="http://schemas.microsoft.com/office/drawing/2014/main" xmlns="" id="{2CD7E290-1B31-48B2-8E2D-F413E3313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8905" y="1741162"/>
            <a:ext cx="22383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2 Orosz realisták témájú ötlet | festmények, realizmus, portré festészet">
            <a:extLst>
              <a:ext uri="{FF2B5EF4-FFF2-40B4-BE49-F238E27FC236}">
                <a16:creationId xmlns:a16="http://schemas.microsoft.com/office/drawing/2014/main" xmlns="" id="{0405C4D9-422F-4060-B60B-E4C711FAF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8524" y="2991471"/>
            <a:ext cx="18764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z orosz realizmus | Sutori">
            <a:extLst>
              <a:ext uri="{FF2B5EF4-FFF2-40B4-BE49-F238E27FC236}">
                <a16:creationId xmlns:a16="http://schemas.microsoft.com/office/drawing/2014/main" xmlns="" id="{0DE19257-C336-4A35-939A-D640D3BE9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4630" y="3759525"/>
            <a:ext cx="21526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12 Orosz realisták témájú ötlet | festmények, realizmus, portré festészet">
            <a:extLst>
              <a:ext uri="{FF2B5EF4-FFF2-40B4-BE49-F238E27FC236}">
                <a16:creationId xmlns:a16="http://schemas.microsoft.com/office/drawing/2014/main" xmlns="" id="{C8AA176B-9451-43CA-903D-813B6F58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1081" y="1476996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12 Orosz realisták témájú ötlet | festmények, realizmus, portré festészet">
            <a:extLst>
              <a:ext uri="{FF2B5EF4-FFF2-40B4-BE49-F238E27FC236}">
                <a16:creationId xmlns:a16="http://schemas.microsoft.com/office/drawing/2014/main" xmlns="" id="{9242C8A3-818B-4FE9-91E9-58CB60D2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527" y="2859412"/>
            <a:ext cx="22383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pin_4.png">
            <a:extLst>
              <a:ext uri="{FF2B5EF4-FFF2-40B4-BE49-F238E27FC236}">
                <a16:creationId xmlns:a16="http://schemas.microsoft.com/office/drawing/2014/main" xmlns="" id="{9A26BEA0-E98C-44F9-AB6B-46DFB78BC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6864957" y="4708505"/>
            <a:ext cx="3389152" cy="192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Galambász, 1874 alkotó: Vasili Grigorevich Perov">
            <a:extLst>
              <a:ext uri="{FF2B5EF4-FFF2-40B4-BE49-F238E27FC236}">
                <a16:creationId xmlns:a16="http://schemas.microsoft.com/office/drawing/2014/main" xmlns="" id="{9202074B-96E4-45C4-A099-B87C8FDF1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35434" y="140961"/>
            <a:ext cx="1535185" cy="153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55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m érhető el leírás a fényképhez.">
            <a:extLst>
              <a:ext uri="{FF2B5EF4-FFF2-40B4-BE49-F238E27FC236}">
                <a16:creationId xmlns:a16="http://schemas.microsoft.com/office/drawing/2014/main" xmlns="" id="{5B8F8DFB-5A7D-496E-8CF6-F3B7B8AE6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4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7636A752-A92E-4CC7-9917-8BE90D4A7D19}"/>
              </a:ext>
            </a:extLst>
          </p:cNvPr>
          <p:cNvSpPr txBox="1"/>
          <p:nvPr/>
        </p:nvSpPr>
        <p:spPr>
          <a:xfrm>
            <a:off x="4934474" y="238213"/>
            <a:ext cx="5219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latin typeface="Georgia" panose="02040502050405020303" pitchFamily="18" charset="0"/>
              </a:rPr>
              <a:t>Puskin búcsúja a tengertől </a:t>
            </a:r>
          </a:p>
          <a:p>
            <a:r>
              <a:rPr lang="hu-HU" sz="1600" i="1" dirty="0">
                <a:latin typeface="Georgia" panose="02040502050405020303" pitchFamily="18" charset="0"/>
              </a:rPr>
              <a:t>(Repin az emberalakot, </a:t>
            </a:r>
            <a:r>
              <a:rPr lang="hu-HU" sz="1600" i="1" dirty="0" err="1">
                <a:latin typeface="Georgia" panose="02040502050405020303" pitchFamily="18" charset="0"/>
              </a:rPr>
              <a:t>Ajzvanovszkij</a:t>
            </a:r>
            <a:r>
              <a:rPr lang="hu-HU" sz="1600" i="1" dirty="0">
                <a:latin typeface="Georgia" panose="02040502050405020303" pitchFamily="18" charset="0"/>
              </a:rPr>
              <a:t> a tengert és hátteret festi)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5FD5DF49-9315-4A4E-A7B9-1507C15A1D4C}"/>
              </a:ext>
            </a:extLst>
          </p:cNvPr>
          <p:cNvSpPr/>
          <p:nvPr/>
        </p:nvSpPr>
        <p:spPr>
          <a:xfrm>
            <a:off x="7390702" y="1667958"/>
            <a:ext cx="3221372" cy="427809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endParaRPr lang="hu-HU" sz="1600" b="1" dirty="0">
              <a:latin typeface="Georgia" panose="02040502050405020303" pitchFamily="18" charset="0"/>
            </a:endParaRPr>
          </a:p>
          <a:p>
            <a:pPr algn="ctr"/>
            <a:r>
              <a:rPr lang="hu-HU" sz="1600" b="1" i="1" dirty="0" err="1">
                <a:latin typeface="Georgia" panose="02040502050405020303" pitchFamily="18" charset="0"/>
              </a:rPr>
              <a:t>Alexandr</a:t>
            </a:r>
            <a:r>
              <a:rPr lang="hu-HU" sz="1600" b="1" i="1" dirty="0">
                <a:latin typeface="Georgia" panose="02040502050405020303" pitchFamily="18" charset="0"/>
              </a:rPr>
              <a:t> Puskin: A tengerhez</a:t>
            </a:r>
          </a:p>
          <a:p>
            <a:pPr algn="ctr"/>
            <a:r>
              <a:rPr lang="hu-HU" sz="1600" i="1" dirty="0">
                <a:latin typeface="Georgia" panose="02040502050405020303" pitchFamily="18" charset="0"/>
              </a:rPr>
              <a:t>(részlet)</a:t>
            </a:r>
          </a:p>
          <a:p>
            <a:endParaRPr lang="hu-HU" sz="1600" i="1" dirty="0">
              <a:latin typeface="Georgia" panose="02040502050405020303" pitchFamily="18" charset="0"/>
            </a:endParaRPr>
          </a:p>
          <a:p>
            <a:r>
              <a:rPr lang="hu-HU" sz="1600" i="1" dirty="0">
                <a:latin typeface="Georgia" panose="02040502050405020303" pitchFamily="18" charset="0"/>
              </a:rPr>
              <a:t>…Ég áldjon tenger! Nem felejtem</a:t>
            </a:r>
            <a:br>
              <a:rPr lang="hu-HU" sz="1600" i="1" dirty="0">
                <a:latin typeface="Georgia" panose="02040502050405020303" pitchFamily="18" charset="0"/>
              </a:rPr>
            </a:br>
            <a:r>
              <a:rPr lang="hu-HU" sz="1600" i="1" dirty="0">
                <a:latin typeface="Georgia" panose="02040502050405020303" pitchFamily="18" charset="0"/>
              </a:rPr>
              <a:t>ünnepi szépséged sose.</a:t>
            </a:r>
            <a:br>
              <a:rPr lang="hu-HU" sz="1600" i="1" dirty="0">
                <a:latin typeface="Georgia" panose="02040502050405020303" pitchFamily="18" charset="0"/>
              </a:rPr>
            </a:br>
            <a:r>
              <a:rPr lang="hu-HU" sz="1600" i="1" dirty="0">
                <a:latin typeface="Georgia" panose="02040502050405020303" pitchFamily="18" charset="0"/>
              </a:rPr>
              <a:t>Sokáig zúgni fog fülemben</a:t>
            </a:r>
            <a:br>
              <a:rPr lang="hu-HU" sz="1600" i="1" dirty="0">
                <a:latin typeface="Georgia" panose="02040502050405020303" pitchFamily="18" charset="0"/>
              </a:rPr>
            </a:br>
            <a:r>
              <a:rPr lang="hu-HU" sz="1600" i="1" dirty="0">
                <a:latin typeface="Georgia" panose="02040502050405020303" pitchFamily="18" charset="0"/>
              </a:rPr>
              <a:t>morajod esti éneke.</a:t>
            </a:r>
            <a:br>
              <a:rPr lang="hu-HU" sz="1600" i="1" dirty="0">
                <a:latin typeface="Georgia" panose="02040502050405020303" pitchFamily="18" charset="0"/>
              </a:rPr>
            </a:br>
            <a:r>
              <a:rPr lang="hu-HU" sz="1600" i="1" dirty="0">
                <a:latin typeface="Georgia" panose="02040502050405020303" pitchFamily="18" charset="0"/>
              </a:rPr>
              <a:t/>
            </a:r>
            <a:br>
              <a:rPr lang="hu-HU" sz="1600" i="1" dirty="0">
                <a:latin typeface="Georgia" panose="02040502050405020303" pitchFamily="18" charset="0"/>
              </a:rPr>
            </a:br>
            <a:r>
              <a:rPr lang="hu-HU" sz="1600" i="1" dirty="0">
                <a:latin typeface="Georgia" panose="02040502050405020303" pitchFamily="18" charset="0"/>
              </a:rPr>
              <a:t>Erdőknek, néma pusztaságnak</a:t>
            </a:r>
            <a:br>
              <a:rPr lang="hu-HU" sz="1600" i="1" dirty="0">
                <a:latin typeface="Georgia" panose="02040502050405020303" pitchFamily="18" charset="0"/>
              </a:rPr>
            </a:br>
            <a:r>
              <a:rPr lang="hu-HU" sz="1600" i="1" dirty="0">
                <a:latin typeface="Georgia" panose="02040502050405020303" pitchFamily="18" charset="0"/>
              </a:rPr>
              <a:t>elviszem, véled telve még,</a:t>
            </a:r>
            <a:br>
              <a:rPr lang="hu-HU" sz="1600" i="1" dirty="0">
                <a:latin typeface="Georgia" panose="02040502050405020303" pitchFamily="18" charset="0"/>
              </a:rPr>
            </a:br>
            <a:r>
              <a:rPr lang="hu-HU" sz="1600" i="1" dirty="0">
                <a:latin typeface="Georgia" panose="02040502050405020303" pitchFamily="18" charset="0"/>
              </a:rPr>
              <a:t>szikláid, öblöd, fényed, árnyad,</a:t>
            </a:r>
            <a:br>
              <a:rPr lang="hu-HU" sz="1600" i="1" dirty="0">
                <a:latin typeface="Georgia" panose="02040502050405020303" pitchFamily="18" charset="0"/>
              </a:rPr>
            </a:br>
            <a:r>
              <a:rPr lang="hu-HU" sz="1600" i="1" dirty="0">
                <a:latin typeface="Georgia" panose="02040502050405020303" pitchFamily="18" charset="0"/>
              </a:rPr>
              <a:t>beszédes habjaid neszét.</a:t>
            </a:r>
            <a:br>
              <a:rPr lang="hu-HU" sz="1600" i="1" dirty="0">
                <a:latin typeface="Georgia" panose="02040502050405020303" pitchFamily="18" charset="0"/>
              </a:rPr>
            </a:br>
            <a:r>
              <a:rPr lang="hu-HU" sz="1600" i="1" dirty="0">
                <a:latin typeface="Georgia" panose="02040502050405020303" pitchFamily="18" charset="0"/>
              </a:rPr>
              <a:t/>
            </a:r>
            <a:br>
              <a:rPr lang="hu-HU" sz="1600" i="1" dirty="0">
                <a:latin typeface="Georgia" panose="02040502050405020303" pitchFamily="18" charset="0"/>
              </a:rPr>
            </a:br>
            <a:r>
              <a:rPr lang="hu-HU" sz="1600" i="1" dirty="0">
                <a:latin typeface="Georgia" panose="02040502050405020303" pitchFamily="18" charset="0"/>
              </a:rPr>
              <a:t>	</a:t>
            </a:r>
            <a:r>
              <a:rPr lang="hu-HU" sz="1400" i="1" dirty="0">
                <a:latin typeface="Georgia" panose="02040502050405020303" pitchFamily="18" charset="0"/>
              </a:rPr>
              <a:t>(Ford.: Fodor András</a:t>
            </a:r>
            <a:r>
              <a:rPr lang="hu-HU" sz="1600" i="1" dirty="0">
                <a:latin typeface="Georgia" panose="02040502050405020303" pitchFamily="18" charset="0"/>
              </a:rPr>
              <a:t>)</a:t>
            </a:r>
          </a:p>
          <a:p>
            <a:endParaRPr lang="hu-HU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82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xmlns="" id="{46C477C5-82BB-4284-9152-4243A8328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982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9B52EBD6-ACB2-4A5F-AB5B-91C6EBA53449}"/>
              </a:ext>
            </a:extLst>
          </p:cNvPr>
          <p:cNvSpPr txBox="1"/>
          <p:nvPr/>
        </p:nvSpPr>
        <p:spPr>
          <a:xfrm>
            <a:off x="115348" y="83890"/>
            <a:ext cx="221469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>
                <a:latin typeface="Georgia" panose="02040502050405020303" pitchFamily="18" charset="0"/>
              </a:rPr>
              <a:t>Alexand </a:t>
            </a:r>
            <a:r>
              <a:rPr lang="hu-HU" sz="1600" dirty="0" err="1">
                <a:latin typeface="Georgia" panose="02040502050405020303" pitchFamily="18" charset="0"/>
              </a:rPr>
              <a:t>Andrejevics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b="1" dirty="0">
                <a:latin typeface="Georgia" panose="02040502050405020303" pitchFamily="18" charset="0"/>
              </a:rPr>
              <a:t>Ivanov 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(1806-1858)</a:t>
            </a:r>
          </a:p>
          <a:p>
            <a:pPr algn="ctr"/>
            <a:endParaRPr lang="hu-HU" sz="1600" i="1" dirty="0">
              <a:latin typeface="Georgia" panose="02040502050405020303" pitchFamily="18" charset="0"/>
            </a:endParaRPr>
          </a:p>
          <a:p>
            <a:pPr algn="ctr"/>
            <a:endParaRPr lang="hu-HU" sz="1600" i="1" dirty="0">
              <a:latin typeface="Georgia" panose="02040502050405020303" pitchFamily="18" charset="0"/>
            </a:endParaRPr>
          </a:p>
          <a:p>
            <a:pPr algn="ctr"/>
            <a:endParaRPr lang="hu-HU" sz="1600" i="1" dirty="0">
              <a:latin typeface="Georgia" panose="02040502050405020303" pitchFamily="18" charset="0"/>
            </a:endParaRPr>
          </a:p>
          <a:p>
            <a:pPr algn="ctr"/>
            <a:endParaRPr lang="hu-HU" sz="1600" i="1" dirty="0">
              <a:latin typeface="Georgia" panose="02040502050405020303" pitchFamily="18" charset="0"/>
            </a:endParaRPr>
          </a:p>
          <a:p>
            <a:pPr algn="ctr"/>
            <a:r>
              <a:rPr lang="nb-NO" sz="1600" b="1" i="1" dirty="0">
                <a:latin typeface="Georgia" panose="02040502050405020303" pitchFamily="18" charset="0"/>
              </a:rPr>
              <a:t>A Messiás megjelenése az emberek előtt</a:t>
            </a:r>
            <a:endParaRPr lang="hu-HU" sz="1600" b="1" i="1" dirty="0">
              <a:latin typeface="Georgia" panose="02040502050405020303" pitchFamily="18" charset="0"/>
            </a:endParaRPr>
          </a:p>
          <a:p>
            <a:pPr algn="ctr"/>
            <a:r>
              <a:rPr lang="nb-NO" sz="1600" dirty="0">
                <a:latin typeface="Georgia" panose="02040502050405020303" pitchFamily="18" charset="0"/>
              </a:rPr>
              <a:t>1837–1858</a:t>
            </a:r>
            <a:endParaRPr lang="hu-HU" sz="1600" dirty="0">
              <a:latin typeface="Georgia" panose="02040502050405020303" pitchFamily="18" charset="0"/>
            </a:endParaRP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50 x 750 cm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Tretyjakov Galéria</a:t>
            </a:r>
          </a:p>
          <a:p>
            <a:pPr algn="ctr"/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5124" name="Picture 4" descr="undefined">
            <a:extLst>
              <a:ext uri="{FF2B5EF4-FFF2-40B4-BE49-F238E27FC236}">
                <a16:creationId xmlns:a16="http://schemas.microsoft.com/office/drawing/2014/main" xmlns="" id="{5A5C0027-6336-4652-81EF-BEB5D7E5B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598" y="4147285"/>
            <a:ext cx="1988191" cy="2626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30548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3B2F02AB-CDCE-4974-87AE-6F8741F4EE01}"/>
              </a:ext>
            </a:extLst>
          </p:cNvPr>
          <p:cNvSpPr txBox="1"/>
          <p:nvPr/>
        </p:nvSpPr>
        <p:spPr>
          <a:xfrm>
            <a:off x="1023456" y="5615889"/>
            <a:ext cx="30284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Nyikolaj Gogol képmása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1847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Orosz Múzeum</a:t>
            </a:r>
          </a:p>
          <a:p>
            <a:pPr algn="ctr"/>
            <a:endParaRPr lang="hu-HU" dirty="0">
              <a:latin typeface="Georgia" panose="02040502050405020303" pitchFamily="18" charset="0"/>
            </a:endParaRPr>
          </a:p>
          <a:p>
            <a:pPr algn="ctr"/>
            <a:r>
              <a:rPr lang="hu-HU" dirty="0"/>
              <a:t> </a:t>
            </a:r>
          </a:p>
        </p:txBody>
      </p:sp>
      <p:pic>
        <p:nvPicPr>
          <p:cNvPr id="10244" name="Picture 4" descr="Keresztelő Szent János feje, 1830-as évek vége alkotó: Alexander Andreyevich Ivanov">
            <a:extLst>
              <a:ext uri="{FF2B5EF4-FFF2-40B4-BE49-F238E27FC236}">
                <a16:creationId xmlns:a16="http://schemas.microsoft.com/office/drawing/2014/main" xmlns="" id="{A41663FD-29F2-4E55-9C8B-1DD6D64CE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12845" y="257175"/>
            <a:ext cx="4572000" cy="61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F719DD09-C42B-41D7-A3E0-B4CB84B1C86D}"/>
              </a:ext>
            </a:extLst>
          </p:cNvPr>
          <p:cNvSpPr txBox="1"/>
          <p:nvPr/>
        </p:nvSpPr>
        <p:spPr>
          <a:xfrm>
            <a:off x="5033395" y="419450"/>
            <a:ext cx="2379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Keresztelő János </a:t>
            </a:r>
            <a:r>
              <a:rPr lang="hu-HU" i="1" dirty="0">
                <a:latin typeface="Georgia" panose="02040502050405020303" pitchFamily="18" charset="0"/>
              </a:rPr>
              <a:t>tanulmányfej</a:t>
            </a:r>
          </a:p>
        </p:txBody>
      </p:sp>
      <p:pic>
        <p:nvPicPr>
          <p:cNvPr id="13314" name="Picture 2" descr="File:N.Gogol by A.Ivanov (1841, Russian museum) 2.jpg">
            <a:extLst>
              <a:ext uri="{FF2B5EF4-FFF2-40B4-BE49-F238E27FC236}">
                <a16:creationId xmlns:a16="http://schemas.microsoft.com/office/drawing/2014/main" xmlns="" id="{6125D212-3AAC-4602-AFCD-05DA88BC6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55" y="107632"/>
            <a:ext cx="4737760" cy="535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901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undefined">
            <a:extLst>
              <a:ext uri="{FF2B5EF4-FFF2-40B4-BE49-F238E27FC236}">
                <a16:creationId xmlns:a16="http://schemas.microsoft.com/office/drawing/2014/main" xmlns="" id="{B1FB6921-AE1C-4A87-A9D5-FCD27F57D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40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4C0337C5-63A5-48EB-8700-960D65F7A94A}"/>
              </a:ext>
            </a:extLst>
          </p:cNvPr>
          <p:cNvSpPr/>
          <p:nvPr/>
        </p:nvSpPr>
        <p:spPr>
          <a:xfrm>
            <a:off x="9117938" y="5031191"/>
            <a:ext cx="27823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Az őrnagy leánykérőben </a:t>
            </a:r>
          </a:p>
          <a:p>
            <a:pPr algn="ctr"/>
            <a:r>
              <a:rPr lang="hu-HU" b="0" i="0" dirty="0"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1848</a:t>
            </a:r>
          </a:p>
          <a:p>
            <a:pPr algn="ctr"/>
            <a:r>
              <a:rPr lang="hu-HU" dirty="0">
                <a:solidFill>
                  <a:srgbClr val="202122"/>
                </a:solidFill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b="0" i="0" dirty="0"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75,4 X 58,3 cm</a:t>
            </a:r>
          </a:p>
          <a:p>
            <a:pPr algn="ctr"/>
            <a:r>
              <a:rPr lang="hu-HU" dirty="0">
                <a:solidFill>
                  <a:srgbClr val="202122"/>
                </a:solidFill>
                <a:latin typeface="Georgia" panose="02040502050405020303" pitchFamily="18" charset="0"/>
              </a:rPr>
              <a:t>Állami Tretyjakov Galéria</a:t>
            </a:r>
            <a:endParaRPr lang="hu-HU" b="0" i="0" dirty="0">
              <a:solidFill>
                <a:srgbClr val="202122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EC3837EB-FE8B-4BAB-9E27-44BA158B8F03}"/>
              </a:ext>
            </a:extLst>
          </p:cNvPr>
          <p:cNvSpPr txBox="1"/>
          <p:nvPr/>
        </p:nvSpPr>
        <p:spPr>
          <a:xfrm>
            <a:off x="9515907" y="164708"/>
            <a:ext cx="1837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Pavel </a:t>
            </a:r>
            <a:r>
              <a:rPr lang="hu-HU" b="1" dirty="0" err="1">
                <a:latin typeface="Georgia" panose="02040502050405020303" pitchFamily="18" charset="0"/>
              </a:rPr>
              <a:t>Fedotov</a:t>
            </a:r>
            <a:r>
              <a:rPr lang="hu-HU" dirty="0">
                <a:latin typeface="Georgia" panose="02040502050405020303" pitchFamily="18" charset="0"/>
              </a:rPr>
              <a:t> (1815-1852)</a:t>
            </a:r>
          </a:p>
          <a:p>
            <a:pPr algn="ctr"/>
            <a:r>
              <a:rPr lang="hu-HU" b="1" i="1" dirty="0">
                <a:latin typeface="Georgia" panose="02040502050405020303" pitchFamily="18" charset="0"/>
              </a:rPr>
              <a:t>Önarckép</a:t>
            </a:r>
            <a:r>
              <a:rPr lang="hu-HU" dirty="0">
                <a:latin typeface="Georgia" panose="02040502050405020303" pitchFamily="18" charset="0"/>
              </a:rPr>
              <a:t> 1840</a:t>
            </a:r>
          </a:p>
        </p:txBody>
      </p:sp>
      <p:pic>
        <p:nvPicPr>
          <p:cNvPr id="31748" name="Picture 4" descr="Pavel Fedotov önarcképe (1840)">
            <a:extLst>
              <a:ext uri="{FF2B5EF4-FFF2-40B4-BE49-F238E27FC236}">
                <a16:creationId xmlns:a16="http://schemas.microsoft.com/office/drawing/2014/main" xmlns="" id="{A7BC10B5-0CAC-48C2-BE71-B95A95F98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15907" y="1365037"/>
            <a:ext cx="1986402" cy="3464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63010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d/d2/Pavel_Fedotov_-_%D0%A1%D0%B2%D0%B0%D1%82%D0%BE%D0%B2%D1%81%D1%82%D0%B2%D0%BE_%D0%BC%D0%B0%D0%B9%D0%BE%D1%80%D0%B0_-_Google_Art_Project.jpg">
            <a:extLst>
              <a:ext uri="{FF2B5EF4-FFF2-40B4-BE49-F238E27FC236}">
                <a16:creationId xmlns:a16="http://schemas.microsoft.com/office/drawing/2014/main" xmlns="" id="{BCF42DE0-A2AF-4125-A3BA-5F9ECFB66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4892" y="182458"/>
            <a:ext cx="4058176" cy="324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upload.wikimedia.org/wikipedia/commons/d/d2/Pavel_Fedotov_-_%D0%A1%D0%B2%D0%B0%D1%82%D0%BE%D0%B2%D1%81%D1%82%D0%B2%D0%BE_%D0%BC%D0%B0%D0%B9%D0%BE%D1%80%D0%B0_-_Google_Art_Project.jpg">
            <a:extLst>
              <a:ext uri="{FF2B5EF4-FFF2-40B4-BE49-F238E27FC236}">
                <a16:creationId xmlns:a16="http://schemas.microsoft.com/office/drawing/2014/main" xmlns="" id="{F7AE7158-F8CD-4F30-8EA2-61C273FE5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01594" y="299905"/>
            <a:ext cx="4855513" cy="301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upload.wikimedia.org/wikipedia/commons/d/d2/Pavel_Fedotov_-_%D0%A1%D0%B2%D0%B0%D1%82%D0%BE%D0%B2%D1%81%D1%82%D0%B2%D0%BE_%D0%BC%D0%B0%D0%B9%D0%BE%D1%80%D0%B0_-_Google_Art_Project.jpg">
            <a:extLst>
              <a:ext uri="{FF2B5EF4-FFF2-40B4-BE49-F238E27FC236}">
                <a16:creationId xmlns:a16="http://schemas.microsoft.com/office/drawing/2014/main" xmlns="" id="{77FA6F7E-7DE9-4185-876F-184C9AEC6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41834" y="3512190"/>
            <a:ext cx="2044291" cy="325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upload.wikimedia.org/wikipedia/commons/d/d2/Pavel_Fedotov_-_%D0%A1%D0%B2%D0%B0%D1%82%D0%BE%D0%B2%D1%81%D1%82%D0%B2%D0%BE_%D0%BC%D0%B0%D0%B9%D0%BE%D1%80%D0%B0_-_Google_Art_Project.jpg">
            <a:extLst>
              <a:ext uri="{FF2B5EF4-FFF2-40B4-BE49-F238E27FC236}">
                <a16:creationId xmlns:a16="http://schemas.microsoft.com/office/drawing/2014/main" xmlns="" id="{B6B981F8-270C-4C39-B5AD-D86C42859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15782" y="4685103"/>
            <a:ext cx="1737569" cy="167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upload.wikimedia.org/wikipedia/commons/d/d2/Pavel_Fedotov_-_%D0%A1%D0%B2%D0%B0%D1%82%D0%BE%D0%B2%D1%81%D1%82%D0%B2%D0%BE_%D0%BC%D0%B0%D0%B9%D0%BE%D1%80%D0%B0_-_Google_Art_Project.jpg">
            <a:extLst>
              <a:ext uri="{FF2B5EF4-FFF2-40B4-BE49-F238E27FC236}">
                <a16:creationId xmlns:a16="http://schemas.microsoft.com/office/drawing/2014/main" xmlns="" id="{98D78895-35FA-4446-B706-D4C07B59D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6276" y="1992385"/>
            <a:ext cx="2462110" cy="380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640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8B60C4A3-BDFA-4522-AE4A-5C37D8843A0C}"/>
              </a:ext>
            </a:extLst>
          </p:cNvPr>
          <p:cNvSpPr txBox="1"/>
          <p:nvPr/>
        </p:nvSpPr>
        <p:spPr>
          <a:xfrm>
            <a:off x="9929812" y="504825"/>
            <a:ext cx="20812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 err="1">
                <a:latin typeface="Georgia" panose="02040502050405020303" pitchFamily="18" charset="0"/>
              </a:rPr>
              <a:t>Encore</a:t>
            </a:r>
            <a:r>
              <a:rPr lang="hu-HU" b="1" i="1" dirty="0">
                <a:latin typeface="Georgia" panose="02040502050405020303" pitchFamily="18" charset="0"/>
              </a:rPr>
              <a:t>, még egyszer, </a:t>
            </a:r>
            <a:r>
              <a:rPr lang="hu-HU" b="1" i="1" dirty="0" err="1">
                <a:latin typeface="Georgia" panose="02040502050405020303" pitchFamily="18" charset="0"/>
              </a:rPr>
              <a:t>encore</a:t>
            </a:r>
            <a:r>
              <a:rPr lang="hu-HU" b="1" i="1" dirty="0">
                <a:latin typeface="Georgia" panose="02040502050405020303" pitchFamily="18" charset="0"/>
              </a:rPr>
              <a:t>!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1850-1851</a:t>
            </a:r>
          </a:p>
          <a:p>
            <a:pPr algn="ctr"/>
            <a:endParaRPr lang="hu-HU" dirty="0">
              <a:latin typeface="Georgia" panose="02040502050405020303" pitchFamily="18" charset="0"/>
            </a:endParaRPr>
          </a:p>
          <a:p>
            <a:pPr algn="ctr"/>
            <a:r>
              <a:rPr lang="hu-HU" dirty="0">
                <a:latin typeface="Georgia" panose="02040502050405020303" pitchFamily="18" charset="0"/>
              </a:rPr>
              <a:t>Állami Tretyjakov Galéria</a:t>
            </a:r>
          </a:p>
        </p:txBody>
      </p:sp>
      <p:pic>
        <p:nvPicPr>
          <p:cNvPr id="8194" name="Picture 2" descr="Fájl:Pavel Fedotov - Encore, ismét Encore!.jpg">
            <a:extLst>
              <a:ext uri="{FF2B5EF4-FFF2-40B4-BE49-F238E27FC236}">
                <a16:creationId xmlns:a16="http://schemas.microsoft.com/office/drawing/2014/main" xmlns="" id="{2095C45D-0784-487C-9C30-13DA3C03A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29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506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27361DD8-5599-478D-A552-79770773AA84}"/>
              </a:ext>
            </a:extLst>
          </p:cNvPr>
          <p:cNvSpPr/>
          <p:nvPr/>
        </p:nvSpPr>
        <p:spPr>
          <a:xfrm>
            <a:off x="762281" y="171757"/>
            <a:ext cx="22420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Vaszilij </a:t>
            </a:r>
            <a:r>
              <a:rPr lang="hu-HU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Grigorjevics</a:t>
            </a:r>
            <a:endParaRPr lang="hu-HU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ctr"/>
            <a:r>
              <a:rPr lang="hu-HU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hu-HU" b="1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Perov</a:t>
            </a:r>
            <a:r>
              <a:rPr lang="hu-HU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 </a:t>
            </a:r>
          </a:p>
          <a:p>
            <a:pPr algn="ctr"/>
            <a:r>
              <a:rPr lang="hu-HU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(1833-1882)</a:t>
            </a:r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33794" name="Picture 2" descr="https://arthomegaleria.wordpress.com/wp-content/uploads/2013/11/vaszilij-perov-c3b6narckc3a9p.png?w=624">
            <a:extLst>
              <a:ext uri="{FF2B5EF4-FFF2-40B4-BE49-F238E27FC236}">
                <a16:creationId xmlns:a16="http://schemas.microsoft.com/office/drawing/2014/main" xmlns="" id="{83EB2EC3-5E36-40B7-9A67-1B9BF9CE3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895" y="1221717"/>
            <a:ext cx="2558643" cy="332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92175EF8-57D0-436A-8128-7DFAEF347777}"/>
              </a:ext>
            </a:extLst>
          </p:cNvPr>
          <p:cNvSpPr txBox="1"/>
          <p:nvPr/>
        </p:nvSpPr>
        <p:spPr>
          <a:xfrm>
            <a:off x="1700169" y="5377301"/>
            <a:ext cx="4044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Dosztojevszkij portréja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1872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vászon    99,6 x 81 cm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Tretyjakov Galéria</a:t>
            </a:r>
          </a:p>
        </p:txBody>
      </p:sp>
      <p:pic>
        <p:nvPicPr>
          <p:cNvPr id="5126" name="Picture 6" descr="Fjodor Dosztojevszkij (1821-81) portréja 1872 alkotó: Vasili Grigorevich Perov">
            <a:extLst>
              <a:ext uri="{FF2B5EF4-FFF2-40B4-BE49-F238E27FC236}">
                <a16:creationId xmlns:a16="http://schemas.microsoft.com/office/drawing/2014/main" xmlns="" id="{39FE2F0E-4955-4AE7-B7C0-FCFCA4995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0983" y="0"/>
            <a:ext cx="5349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228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m érhető el leírás a fényképhez.">
            <a:extLst>
              <a:ext uri="{FF2B5EF4-FFF2-40B4-BE49-F238E27FC236}">
                <a16:creationId xmlns:a16="http://schemas.microsoft.com/office/drawing/2014/main" xmlns="" id="{87A1DB2A-62F7-475C-964A-CF12D0B09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69723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0D322975-629D-4F5F-B473-97F22D344C9D}"/>
              </a:ext>
            </a:extLst>
          </p:cNvPr>
          <p:cNvSpPr txBox="1"/>
          <p:nvPr/>
        </p:nvSpPr>
        <p:spPr>
          <a:xfrm>
            <a:off x="8269186" y="690344"/>
            <a:ext cx="3257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Falusi temetés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1865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Tretyjakov Galéria</a:t>
            </a:r>
          </a:p>
        </p:txBody>
      </p:sp>
    </p:spTree>
    <p:extLst>
      <p:ext uri="{BB962C8B-B14F-4D97-AF65-F5344CB8AC3E}">
        <p14:creationId xmlns:p14="http://schemas.microsoft.com/office/powerpoint/2010/main" val="401256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z utolsó kocsma a város kapujában alkotó: Vasili Grigorevich Perov">
            <a:extLst>
              <a:ext uri="{FF2B5EF4-FFF2-40B4-BE49-F238E27FC236}">
                <a16:creationId xmlns:a16="http://schemas.microsoft.com/office/drawing/2014/main" xmlns="" id="{F12D784B-003E-40C8-9CC9-0740967BD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3775" y="0"/>
            <a:ext cx="865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BE892D22-F78F-4A5E-8FF6-5811AD2B5889}"/>
              </a:ext>
            </a:extLst>
          </p:cNvPr>
          <p:cNvSpPr txBox="1"/>
          <p:nvPr/>
        </p:nvSpPr>
        <p:spPr>
          <a:xfrm>
            <a:off x="234892" y="444617"/>
            <a:ext cx="3137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Az utolsó kocsma a város szélén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1868</a:t>
            </a:r>
          </a:p>
        </p:txBody>
      </p:sp>
    </p:spTree>
    <p:extLst>
      <p:ext uri="{BB962C8B-B14F-4D97-AF65-F5344CB8AC3E}">
        <p14:creationId xmlns:p14="http://schemas.microsoft.com/office/powerpoint/2010/main" val="346322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EF9756D9-4DC6-4FE9-97BA-3D8E714EB56B}"/>
              </a:ext>
            </a:extLst>
          </p:cNvPr>
          <p:cNvSpPr txBox="1"/>
          <p:nvPr/>
        </p:nvSpPr>
        <p:spPr>
          <a:xfrm>
            <a:off x="8479103" y="3739344"/>
            <a:ext cx="3607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Ivan Nyikolajevics </a:t>
            </a:r>
            <a:r>
              <a:rPr lang="hu-HU" b="1" dirty="0" err="1">
                <a:latin typeface="Georgia" panose="02040502050405020303" pitchFamily="18" charset="0"/>
              </a:rPr>
              <a:t>Kramszkoj</a:t>
            </a:r>
            <a:r>
              <a:rPr lang="hu-HU" b="1" dirty="0">
                <a:latin typeface="Georgia" panose="02040502050405020303" pitchFamily="18" charset="0"/>
              </a:rPr>
              <a:t> </a:t>
            </a:r>
            <a:r>
              <a:rPr lang="hu-HU" dirty="0">
                <a:latin typeface="Georgia" panose="02040502050405020303" pitchFamily="18" charset="0"/>
              </a:rPr>
              <a:t>(1837-1887)</a:t>
            </a:r>
          </a:p>
          <a:p>
            <a:pPr algn="ctr"/>
            <a:endParaRPr lang="hu-HU" dirty="0">
              <a:latin typeface="Georgia" panose="02040502050405020303" pitchFamily="18" charset="0"/>
            </a:endParaRPr>
          </a:p>
          <a:p>
            <a:pPr algn="ctr"/>
            <a:r>
              <a:rPr lang="hu-HU" b="1" i="1" dirty="0">
                <a:latin typeface="Georgia" panose="02040502050405020303" pitchFamily="18" charset="0"/>
              </a:rPr>
              <a:t>Ovális önarckép</a:t>
            </a:r>
            <a:r>
              <a:rPr lang="hu-HU" dirty="0">
                <a:latin typeface="Georgia" panose="02040502050405020303" pitchFamily="18" charset="0"/>
              </a:rPr>
              <a:t> 1867</a:t>
            </a:r>
          </a:p>
        </p:txBody>
      </p:sp>
      <p:pic>
        <p:nvPicPr>
          <p:cNvPr id="9224" name="Picture 8" descr="Krisztus a sivatagban, 1872">
            <a:extLst>
              <a:ext uri="{FF2B5EF4-FFF2-40B4-BE49-F238E27FC236}">
                <a16:creationId xmlns:a16="http://schemas.microsoft.com/office/drawing/2014/main" xmlns="" id="{10BC8D60-74EB-40CC-861A-F2685B469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01" y="86635"/>
            <a:ext cx="7571385" cy="668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D8F7B981-30DD-4A6C-8611-ACB21BF58BE3}"/>
              </a:ext>
            </a:extLst>
          </p:cNvPr>
          <p:cNvSpPr txBox="1"/>
          <p:nvPr/>
        </p:nvSpPr>
        <p:spPr>
          <a:xfrm>
            <a:off x="8414157" y="5130742"/>
            <a:ext cx="36072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Krisztus a sivatagban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1872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180 x 210 cm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Tretyjakov Galéria</a:t>
            </a:r>
          </a:p>
        </p:txBody>
      </p:sp>
      <p:pic>
        <p:nvPicPr>
          <p:cNvPr id="9226" name="Picture 10" descr="Self-portrait label QS:Len,&quot;Self-portrait&quot; 1867">
            <a:extLst>
              <a:ext uri="{FF2B5EF4-FFF2-40B4-BE49-F238E27FC236}">
                <a16:creationId xmlns:a16="http://schemas.microsoft.com/office/drawing/2014/main" xmlns="" id="{00A7CBE4-D9FE-478B-A22A-2D6AD16D9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1327" y="86635"/>
            <a:ext cx="3082819" cy="365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egtekintheti és szerkesztheti a Wikidata adatait">
            <a:extLst>
              <a:ext uri="{FF2B5EF4-FFF2-40B4-BE49-F238E27FC236}">
                <a16:creationId xmlns:a16="http://schemas.microsoft.com/office/drawing/2014/main" xmlns="" id="{BC97B2D5-6D80-45F5-B3A8-757D48CFB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5410" y="4149725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Megtekintheti és szerkesztheti a Wikidata adatait">
            <a:extLst>
              <a:ext uri="{FF2B5EF4-FFF2-40B4-BE49-F238E27FC236}">
                <a16:creationId xmlns:a16="http://schemas.microsoft.com/office/drawing/2014/main" xmlns="" id="{025A03EE-68F0-42BF-B4AD-D885BDDEC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5410" y="4149725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204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xmlns="" id="{6293C030-E677-4A2A-B33E-0A83434134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38" y="181411"/>
            <a:ext cx="6481933" cy="45290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193B0EB5-A69F-4E11-BF59-1CFAA8E7CF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344" y="3429001"/>
            <a:ext cx="4755518" cy="32461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E39B4037-5E65-4AC3-8606-EA4C053D0DE7}"/>
              </a:ext>
            </a:extLst>
          </p:cNvPr>
          <p:cNvSpPr txBox="1"/>
          <p:nvPr/>
        </p:nvSpPr>
        <p:spPr>
          <a:xfrm>
            <a:off x="7926915" y="1501629"/>
            <a:ext cx="3372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i="1" dirty="0">
                <a:latin typeface="Georgia" panose="02040502050405020303" pitchFamily="18" charset="0"/>
              </a:rPr>
              <a:t>Tóth László felvételei 1942-ből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5D4E4779-BF70-421F-BC80-33816359FE4D}"/>
              </a:ext>
            </a:extLst>
          </p:cNvPr>
          <p:cNvSpPr txBox="1"/>
          <p:nvPr/>
        </p:nvSpPr>
        <p:spPr>
          <a:xfrm>
            <a:off x="2491530" y="520117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„</a:t>
            </a:r>
            <a:r>
              <a:rPr lang="hu-HU" i="1" dirty="0">
                <a:latin typeface="Georgia" panose="02040502050405020303" pitchFamily="18" charset="0"/>
              </a:rPr>
              <a:t>Merengő szláv típusok</a:t>
            </a:r>
            <a:r>
              <a:rPr lang="hu-HU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6074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Lev Nyikolajevics Tolsztoj gróf (1828-1910) portréja 1873 alkotó: Ivan Nikolaevich Kramskoy">
            <a:extLst>
              <a:ext uri="{FF2B5EF4-FFF2-40B4-BE49-F238E27FC236}">
                <a16:creationId xmlns:a16="http://schemas.microsoft.com/office/drawing/2014/main" xmlns="" id="{B6A5BABA-9226-4568-AE91-D56728094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51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4EFE36A3-C489-42D4-BDB5-33002AFCE420}"/>
              </a:ext>
            </a:extLst>
          </p:cNvPr>
          <p:cNvSpPr/>
          <p:nvPr/>
        </p:nvSpPr>
        <p:spPr>
          <a:xfrm>
            <a:off x="5551487" y="110965"/>
            <a:ext cx="5551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>
                <a:effectLst/>
                <a:latin typeface="Georgia" panose="02040502050405020303" pitchFamily="18" charset="0"/>
              </a:rPr>
              <a:t>Lev Nyikolajevics Tolsztoj gróf portréja </a:t>
            </a:r>
          </a:p>
          <a:p>
            <a:pPr algn="ctr"/>
            <a:r>
              <a:rPr lang="hu-HU" b="1" i="1" dirty="0">
                <a:effectLst/>
                <a:latin typeface="Georgia" panose="02040502050405020303" pitchFamily="18" charset="0"/>
              </a:rPr>
              <a:t>1873</a:t>
            </a:r>
          </a:p>
        </p:txBody>
      </p:sp>
      <p:pic>
        <p:nvPicPr>
          <p:cNvPr id="4" name="Picture 2" descr="Mina Moiseev alkotó: Ivan Nikolaevich Kramskoy">
            <a:extLst>
              <a:ext uri="{FF2B5EF4-FFF2-40B4-BE49-F238E27FC236}">
                <a16:creationId xmlns:a16="http://schemas.microsoft.com/office/drawing/2014/main" xmlns="" id="{2E038A4B-38FC-4062-AAE8-7C62AF562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8890" y="757296"/>
            <a:ext cx="4362280" cy="551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5D727DB5-C044-425E-BAA3-9D1C48A437E3}"/>
              </a:ext>
            </a:extLst>
          </p:cNvPr>
          <p:cNvSpPr txBox="1"/>
          <p:nvPr/>
        </p:nvSpPr>
        <p:spPr>
          <a:xfrm>
            <a:off x="8690994" y="6270769"/>
            <a:ext cx="2634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err="1">
                <a:latin typeface="Georgia" panose="02040502050405020303" pitchFamily="18" charset="0"/>
              </a:rPr>
              <a:t>Mina</a:t>
            </a:r>
            <a:r>
              <a:rPr lang="hu-HU" b="1" i="1" dirty="0">
                <a:latin typeface="Georgia" panose="02040502050405020303" pitchFamily="18" charset="0"/>
              </a:rPr>
              <a:t> </a:t>
            </a:r>
            <a:r>
              <a:rPr lang="hu-HU" b="1" i="1" dirty="0" err="1">
                <a:latin typeface="Georgia" panose="02040502050405020303" pitchFamily="18" charset="0"/>
              </a:rPr>
              <a:t>Mojszejev</a:t>
            </a:r>
            <a:endParaRPr lang="hu-HU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957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lh4.googleusercontent.com/8j5EvY0hLY75j7E4WW4fuPpHj4ZBOwVGkEdPHBY285AqBu4E2GW2I0BA94GjesxlTzm5Z9DTaGP7qnagZ7XmRF7yA1zM_GGgoJ7cx4R_tcwf44FcCY_SH2Ia4sVCNqYC3Q=w1280">
            <a:extLst>
              <a:ext uri="{FF2B5EF4-FFF2-40B4-BE49-F238E27FC236}">
                <a16:creationId xmlns:a16="http://schemas.microsoft.com/office/drawing/2014/main" xmlns="" id="{6DEF5ED3-BA2C-4017-A239-ECE9CA761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8593" y="995493"/>
            <a:ext cx="59817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37597A8F-1036-4152-A0D8-6177ACE2DFBE}"/>
              </a:ext>
            </a:extLst>
          </p:cNvPr>
          <p:cNvSpPr/>
          <p:nvPr/>
        </p:nvSpPr>
        <p:spPr>
          <a:xfrm>
            <a:off x="3256275" y="533883"/>
            <a:ext cx="5346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dirty="0">
                <a:latin typeface="Georgia" panose="02040502050405020303" pitchFamily="18" charset="0"/>
              </a:rPr>
              <a:t>Képzőművészek Vándorkiállítási Társasága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0A2BB4A9-18BC-49F5-A4AE-10FDBDF6E7E1}"/>
              </a:ext>
            </a:extLst>
          </p:cNvPr>
          <p:cNvSpPr/>
          <p:nvPr/>
        </p:nvSpPr>
        <p:spPr>
          <a:xfrm>
            <a:off x="1000911" y="4897771"/>
            <a:ext cx="106624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b="1" i="1" dirty="0">
                <a:solidFill>
                  <a:srgbClr val="212121"/>
                </a:solidFill>
                <a:latin typeface="Georgia" panose="02040502050405020303" pitchFamily="18" charset="0"/>
              </a:rPr>
              <a:t>A Társaság tagjai 1886-ban.</a:t>
            </a:r>
          </a:p>
          <a:p>
            <a:pPr algn="ctr"/>
            <a:endParaRPr lang="hu-HU" sz="1400" dirty="0">
              <a:solidFill>
                <a:srgbClr val="212121"/>
              </a:solidFill>
              <a:latin typeface="Georgia" panose="02040502050405020303" pitchFamily="18" charset="0"/>
            </a:endParaRPr>
          </a:p>
          <a:p>
            <a:r>
              <a:rPr lang="hu-HU" sz="1200" b="1" i="1" dirty="0">
                <a:solidFill>
                  <a:srgbClr val="212121"/>
                </a:solidFill>
                <a:latin typeface="Georgia" panose="02040502050405020303" pitchFamily="18" charset="0"/>
              </a:rPr>
              <a:t>Álló sor (balról jobbra): 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Grigorij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Grigorjevics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Mjaszojedov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,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Konsztantyin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Apollonovics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Szavickij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, Vaszilij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Dmitrijevics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Polenov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,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Jefim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Jefimovics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Volkov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, Vaszilij Ivanovics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Szurikov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, Ivan Ivanovics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Siskin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, Nyikolaj Alekszandrovics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Jarosenko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, Pavel Alekszandrovics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Brjullov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, Alekszandr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Karlovics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Beggrov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.</a:t>
            </a:r>
          </a:p>
          <a:p>
            <a:endParaRPr lang="hu-HU" sz="1200" b="1" i="1" dirty="0">
              <a:solidFill>
                <a:srgbClr val="212121"/>
              </a:solidFill>
              <a:latin typeface="Georgia" panose="02040502050405020303" pitchFamily="18" charset="0"/>
            </a:endParaRPr>
          </a:p>
          <a:p>
            <a:r>
              <a:rPr lang="hu-HU" sz="1200" b="1" i="1" dirty="0">
                <a:solidFill>
                  <a:srgbClr val="212121"/>
                </a:solidFill>
                <a:latin typeface="Georgia" panose="02040502050405020303" pitchFamily="18" charset="0"/>
              </a:rPr>
              <a:t>Ülő sor (balról jobbra): 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Szergej Nyikolajevics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Ammoszov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, Alekszandr Alekszandrovics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Kiszeljov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, Nyikolaj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Vaszijevics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Nyevrev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, Vlagyimir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Jegorovics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Makovszkij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, Alekszandr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Dmitrijevics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Litovcsenko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,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Illarion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 Mihajlovics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Prjanyisnyikov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, Kirill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Vikentyjevics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Lemoh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, Ivan Nyikolajevics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Kramszkoj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, Ilja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Jefimovics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 Repin, Szergej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Vasziljevics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 Ivanov, Nyikolaj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Jegorovics</a:t>
            </a:r>
            <a:r>
              <a:rPr lang="hu-HU" sz="1200" dirty="0">
                <a:solidFill>
                  <a:srgbClr val="212121"/>
                </a:solidFill>
                <a:latin typeface="Georgia" panose="02040502050405020303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Georgia" panose="02040502050405020303" pitchFamily="18" charset="0"/>
              </a:rPr>
              <a:t>Makovszkij</a:t>
            </a:r>
            <a:endParaRPr lang="hu-HU" sz="1200" b="0" i="0" dirty="0">
              <a:solidFill>
                <a:srgbClr val="212121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414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B69E8D7D-0938-485D-9CBB-A1771827F80F}"/>
              </a:ext>
            </a:extLst>
          </p:cNvPr>
          <p:cNvSpPr txBox="1"/>
          <p:nvPr/>
        </p:nvSpPr>
        <p:spPr>
          <a:xfrm>
            <a:off x="67114" y="209725"/>
            <a:ext cx="2139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Nyikolaj Nyikolajevics </a:t>
            </a:r>
            <a:r>
              <a:rPr lang="hu-HU" b="1" dirty="0" err="1">
                <a:latin typeface="Georgia" panose="02040502050405020303" pitchFamily="18" charset="0"/>
              </a:rPr>
              <a:t>Ge</a:t>
            </a:r>
            <a:endParaRPr lang="hu-HU" b="1" dirty="0">
              <a:latin typeface="Georgia" panose="02040502050405020303" pitchFamily="18" charset="0"/>
            </a:endParaRPr>
          </a:p>
          <a:p>
            <a:pPr algn="ctr"/>
            <a:r>
              <a:rPr lang="hu-HU" dirty="0">
                <a:latin typeface="Georgia" panose="02040502050405020303" pitchFamily="18" charset="0"/>
              </a:rPr>
              <a:t>(1831-1894)</a:t>
            </a:r>
          </a:p>
          <a:p>
            <a:endParaRPr lang="hu-HU" dirty="0"/>
          </a:p>
        </p:txBody>
      </p:sp>
      <p:pic>
        <p:nvPicPr>
          <p:cNvPr id="34818" name="Picture 2" descr="https://upload.wikimedia.org/wikipedia/commons/1/12/Nikolaj_Nikolajewitsch_Ge_002.jpg">
            <a:extLst>
              <a:ext uri="{FF2B5EF4-FFF2-40B4-BE49-F238E27FC236}">
                <a16:creationId xmlns:a16="http://schemas.microsoft.com/office/drawing/2014/main" xmlns="" id="{C996A8A9-292A-402C-B90F-057612210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2626" y="0"/>
            <a:ext cx="9823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462D129D-3AFB-4650-8F4F-D3779CB4F63F}"/>
              </a:ext>
            </a:extLst>
          </p:cNvPr>
          <p:cNvSpPr txBox="1"/>
          <p:nvPr/>
        </p:nvSpPr>
        <p:spPr>
          <a:xfrm>
            <a:off x="167779" y="4675835"/>
            <a:ext cx="21391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Lelkiismeret. </a:t>
            </a:r>
            <a:r>
              <a:rPr lang="hu-HU" b="1" i="1" dirty="0" err="1">
                <a:latin typeface="Georgia" panose="02040502050405020303" pitchFamily="18" charset="0"/>
              </a:rPr>
              <a:t>Judás</a:t>
            </a:r>
            <a:r>
              <a:rPr lang="hu-HU" b="1" i="1" dirty="0"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1891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149 x 210 cm</a:t>
            </a:r>
          </a:p>
          <a:p>
            <a:r>
              <a:rPr lang="hu-HU" dirty="0">
                <a:latin typeface="Georgia" panose="02040502050405020303" pitchFamily="18" charset="0"/>
              </a:rPr>
              <a:t>Tretyjakov Galéria</a:t>
            </a:r>
          </a:p>
        </p:txBody>
      </p:sp>
      <p:pic>
        <p:nvPicPr>
          <p:cNvPr id="5" name="Picture 4" descr="Fájl:Nikolay Ge 037.jpg">
            <a:extLst>
              <a:ext uri="{FF2B5EF4-FFF2-40B4-BE49-F238E27FC236}">
                <a16:creationId xmlns:a16="http://schemas.microsoft.com/office/drawing/2014/main" xmlns="" id="{A8734DD9-C8FD-4542-B1BC-451A98878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434" y="1410054"/>
            <a:ext cx="1866551" cy="2852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0889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he Last Supper by Nikolai Nikolajevitch Gay">
            <a:extLst>
              <a:ext uri="{FF2B5EF4-FFF2-40B4-BE49-F238E27FC236}">
                <a16:creationId xmlns:a16="http://schemas.microsoft.com/office/drawing/2014/main" xmlns="" id="{C2A0EA62-C273-4468-84BE-3A8A4247C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36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73FE7754-CDDB-42E6-9DD0-A8AE5A77C76B}"/>
              </a:ext>
            </a:extLst>
          </p:cNvPr>
          <p:cNvSpPr txBox="1"/>
          <p:nvPr/>
        </p:nvSpPr>
        <p:spPr>
          <a:xfrm>
            <a:off x="9244668" y="453006"/>
            <a:ext cx="27264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Nyikolaj </a:t>
            </a:r>
            <a:r>
              <a:rPr lang="hu-HU" dirty="0" err="1">
                <a:latin typeface="Georgia" panose="02040502050405020303" pitchFamily="18" charset="0"/>
              </a:rPr>
              <a:t>Ge</a:t>
            </a:r>
            <a:r>
              <a:rPr lang="hu-HU" dirty="0">
                <a:latin typeface="Georgia" panose="02040502050405020303" pitchFamily="18" charset="0"/>
              </a:rPr>
              <a:t>: </a:t>
            </a:r>
            <a:r>
              <a:rPr lang="hu-HU" b="1" i="1" dirty="0">
                <a:latin typeface="Georgia" panose="02040502050405020303" pitchFamily="18" charset="0"/>
              </a:rPr>
              <a:t>Utolsó vacsora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1863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vászon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283 x 382  cm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Orosz Múzeum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 </a:t>
            </a:r>
          </a:p>
          <a:p>
            <a:endParaRPr lang="hu-HU" dirty="0"/>
          </a:p>
        </p:txBody>
      </p:sp>
      <p:pic>
        <p:nvPicPr>
          <p:cNvPr id="5" name="Picture 2" descr="https://kepmas.hu/sites/default/files/styles/article/public/thumbnails/image/2018/03/29/ge-utolso-vacsora-elotanulmany_8.jpg?itok=B7rW20Ph">
            <a:extLst>
              <a:ext uri="{FF2B5EF4-FFF2-40B4-BE49-F238E27FC236}">
                <a16:creationId xmlns:a16="http://schemas.microsoft.com/office/drawing/2014/main" xmlns="" id="{D4F9088E-E436-4B06-A2CE-B5BE09DB6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29894" y="3296873"/>
            <a:ext cx="2365695" cy="338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085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undefined">
            <a:extLst>
              <a:ext uri="{FF2B5EF4-FFF2-40B4-BE49-F238E27FC236}">
                <a16:creationId xmlns:a16="http://schemas.microsoft.com/office/drawing/2014/main" xmlns="" id="{7671D407-72BB-4EFE-ACDA-F4046CB88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004" y="352338"/>
            <a:ext cx="2290195" cy="5092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884740C4-3F97-48AF-BBAD-C01B49743256}"/>
              </a:ext>
            </a:extLst>
          </p:cNvPr>
          <p:cNvSpPr txBox="1"/>
          <p:nvPr/>
        </p:nvSpPr>
        <p:spPr>
          <a:xfrm>
            <a:off x="604007" y="5687736"/>
            <a:ext cx="1686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Ivan Ivanovics </a:t>
            </a:r>
          </a:p>
          <a:p>
            <a:pPr algn="ctr"/>
            <a:r>
              <a:rPr lang="hu-HU" b="1" dirty="0" err="1">
                <a:latin typeface="Georgia" panose="02040502050405020303" pitchFamily="18" charset="0"/>
              </a:rPr>
              <a:t>Siskin</a:t>
            </a:r>
            <a:r>
              <a:rPr lang="hu-HU" dirty="0"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(1832-1898)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A90B4A4F-772D-4B03-8A40-08976E397B57}"/>
              </a:ext>
            </a:extLst>
          </p:cNvPr>
          <p:cNvSpPr/>
          <p:nvPr/>
        </p:nvSpPr>
        <p:spPr>
          <a:xfrm>
            <a:off x="6655160" y="5243119"/>
            <a:ext cx="280397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dirty="0"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Rozs</a:t>
            </a:r>
            <a:r>
              <a:rPr lang="hu-HU" b="0" i="0" dirty="0"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 </a:t>
            </a:r>
          </a:p>
          <a:p>
            <a:pPr algn="ctr"/>
            <a:r>
              <a:rPr lang="hu-HU" b="0" i="0" dirty="0"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1878 </a:t>
            </a:r>
          </a:p>
          <a:p>
            <a:pPr algn="ctr"/>
            <a:r>
              <a:rPr lang="hu-HU" dirty="0">
                <a:solidFill>
                  <a:srgbClr val="202122"/>
                </a:solidFill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b="0" i="0" dirty="0"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107 x 187 cm</a:t>
            </a:r>
          </a:p>
          <a:p>
            <a:pPr algn="ctr"/>
            <a:r>
              <a:rPr lang="hu-HU" dirty="0">
                <a:solidFill>
                  <a:srgbClr val="202122"/>
                </a:solidFill>
                <a:latin typeface="Georgia" panose="02040502050405020303" pitchFamily="18" charset="0"/>
              </a:rPr>
              <a:t>Állami Tretyjakov Galéria</a:t>
            </a:r>
            <a:endParaRPr lang="hu-HU" b="0" i="0" dirty="0">
              <a:solidFill>
                <a:srgbClr val="202122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14340" name="Picture 4" descr="Rozs (1878)">
            <a:extLst>
              <a:ext uri="{FF2B5EF4-FFF2-40B4-BE49-F238E27FC236}">
                <a16:creationId xmlns:a16="http://schemas.microsoft.com/office/drawing/2014/main" xmlns="" id="{71772D1A-76F5-4799-BE38-7AF81F090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140" y="137553"/>
            <a:ext cx="8567223" cy="482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08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ggel a fenyvesben (1886)">
            <a:extLst>
              <a:ext uri="{FF2B5EF4-FFF2-40B4-BE49-F238E27FC236}">
                <a16:creationId xmlns:a16="http://schemas.microsoft.com/office/drawing/2014/main" xmlns="" id="{D12D06DA-76B8-4BF6-9361-E218817F3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6925" y="0"/>
            <a:ext cx="10125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98B57659-7EAD-4E91-BB39-1C285F5EF610}"/>
              </a:ext>
            </a:extLst>
          </p:cNvPr>
          <p:cNvSpPr txBox="1"/>
          <p:nvPr/>
        </p:nvSpPr>
        <p:spPr>
          <a:xfrm>
            <a:off x="109057" y="411061"/>
            <a:ext cx="18371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>
                <a:latin typeface="Georgia" panose="02040502050405020303" pitchFamily="18" charset="0"/>
              </a:rPr>
              <a:t>Siskin</a:t>
            </a:r>
            <a:r>
              <a:rPr lang="hu-HU" sz="1600" dirty="0">
                <a:latin typeface="Georgia" panose="02040502050405020303" pitchFamily="18" charset="0"/>
              </a:rPr>
              <a:t>-</a:t>
            </a:r>
            <a:r>
              <a:rPr lang="hu-HU" dirty="0">
                <a:latin typeface="Georgia" panose="02040502050405020303" pitchFamily="18" charset="0"/>
              </a:rPr>
              <a:t>Konstantin </a:t>
            </a:r>
            <a:r>
              <a:rPr lang="hu-HU" dirty="0" err="1">
                <a:latin typeface="Georgia" panose="02040502050405020303" pitchFamily="18" charset="0"/>
              </a:rPr>
              <a:t>Apollonovich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Savitsky</a:t>
            </a:r>
            <a:r>
              <a:rPr lang="hu-HU" sz="1600" dirty="0">
                <a:latin typeface="Georgia" panose="02040502050405020303" pitchFamily="18" charset="0"/>
              </a:rPr>
              <a:t>: </a:t>
            </a:r>
            <a:r>
              <a:rPr lang="hu-HU" sz="1600" b="1" i="1" dirty="0">
                <a:latin typeface="Georgia" panose="02040502050405020303" pitchFamily="18" charset="0"/>
              </a:rPr>
              <a:t>Reggel a fenyvesben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1889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139 x 213 cm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Állami </a:t>
            </a:r>
            <a:r>
              <a:rPr lang="hu-HU" sz="1600" dirty="0" err="1">
                <a:latin typeface="Georgia" panose="02040502050405020303" pitchFamily="18" charset="0"/>
              </a:rPr>
              <a:t>Tetyjakov</a:t>
            </a:r>
            <a:r>
              <a:rPr lang="hu-HU" sz="1600" dirty="0">
                <a:latin typeface="Georgia" panose="02040502050405020303" pitchFamily="18" charset="0"/>
              </a:rPr>
              <a:t> Galéria</a:t>
            </a:r>
          </a:p>
          <a:p>
            <a:endParaRPr lang="hu-H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5411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ső a tölgyesben (1891)">
            <a:extLst>
              <a:ext uri="{FF2B5EF4-FFF2-40B4-BE49-F238E27FC236}">
                <a16:creationId xmlns:a16="http://schemas.microsoft.com/office/drawing/2014/main" xmlns="" id="{CF5773ED-165C-4614-A77B-8B130ADD9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256" y="0"/>
            <a:ext cx="1113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4CBF3219-5E32-4700-82FF-E36DCFA874EB}"/>
              </a:ext>
            </a:extLst>
          </p:cNvPr>
          <p:cNvSpPr txBox="1"/>
          <p:nvPr/>
        </p:nvSpPr>
        <p:spPr>
          <a:xfrm>
            <a:off x="526256" y="0"/>
            <a:ext cx="2535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solidFill>
                  <a:schemeClr val="bg1"/>
                </a:solidFill>
                <a:latin typeface="Georgia" panose="02040502050405020303" pitchFamily="18" charset="0"/>
              </a:rPr>
              <a:t>Eső a tölgyesben 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1891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124 x 203 cm</a:t>
            </a:r>
          </a:p>
          <a:p>
            <a:pPr algn="ctr"/>
            <a:r>
              <a:rPr lang="hu-HU" dirty="0" err="1">
                <a:solidFill>
                  <a:schemeClr val="bg1"/>
                </a:solidFill>
                <a:latin typeface="Georgia" panose="02040502050405020303" pitchFamily="18" charset="0"/>
              </a:rPr>
              <a:t>Trretyjakov</a:t>
            </a: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 Galéria</a:t>
            </a:r>
          </a:p>
        </p:txBody>
      </p:sp>
    </p:spTree>
    <p:extLst>
      <p:ext uri="{BB962C8B-B14F-4D97-AF65-F5344CB8AC3E}">
        <p14:creationId xmlns:p14="http://schemas.microsoft.com/office/powerpoint/2010/main" val="2034598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46A7EEC5-EA07-4014-930A-9D6CCC255C85}"/>
              </a:ext>
            </a:extLst>
          </p:cNvPr>
          <p:cNvSpPr txBox="1"/>
          <p:nvPr/>
        </p:nvSpPr>
        <p:spPr>
          <a:xfrm>
            <a:off x="1023457" y="570451"/>
            <a:ext cx="1979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>
                <a:latin typeface="Georgia" panose="02040502050405020303" pitchFamily="18" charset="0"/>
              </a:rPr>
              <a:t>Arhip</a:t>
            </a:r>
            <a:r>
              <a:rPr lang="hu-HU" dirty="0">
                <a:latin typeface="Georgia" panose="02040502050405020303" pitchFamily="18" charset="0"/>
              </a:rPr>
              <a:t> Ivanovics </a:t>
            </a:r>
            <a:r>
              <a:rPr lang="hu-HU" b="1" dirty="0" err="1">
                <a:latin typeface="Georgia" panose="02040502050405020303" pitchFamily="18" charset="0"/>
              </a:rPr>
              <a:t>Kuindzsi</a:t>
            </a:r>
            <a:endParaRPr lang="hu-HU" b="1" dirty="0">
              <a:latin typeface="Georgia" panose="02040502050405020303" pitchFamily="18" charset="0"/>
            </a:endParaRPr>
          </a:p>
          <a:p>
            <a:pPr algn="ctr"/>
            <a:r>
              <a:rPr lang="hu-HU" dirty="0">
                <a:latin typeface="Georgia" panose="02040502050405020303" pitchFamily="18" charset="0"/>
              </a:rPr>
              <a:t>(1842-1910)</a:t>
            </a:r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xmlns="" id="{21AFFA04-2854-4A20-B677-E93374B77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508" y="2291483"/>
            <a:ext cx="2886679" cy="3648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Fájl: Archip Iwanowitsch Kuindshi 002.jpg">
            <a:extLst>
              <a:ext uri="{FF2B5EF4-FFF2-40B4-BE49-F238E27FC236}">
                <a16:creationId xmlns:a16="http://schemas.microsoft.com/office/drawing/2014/main" xmlns="" id="{7014492E-DE94-47C4-B33B-DDB484678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8087" y="338138"/>
            <a:ext cx="7620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16126AA4-BF24-4AB7-BD9C-FC1C510AC659}"/>
              </a:ext>
            </a:extLst>
          </p:cNvPr>
          <p:cNvSpPr txBox="1"/>
          <p:nvPr/>
        </p:nvSpPr>
        <p:spPr>
          <a:xfrm>
            <a:off x="4168087" y="5227254"/>
            <a:ext cx="75190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 err="1">
                <a:latin typeface="Georgia" panose="02040502050405020303" pitchFamily="18" charset="0"/>
              </a:rPr>
              <a:t>Elbrus</a:t>
            </a:r>
            <a:r>
              <a:rPr lang="hu-HU" b="1" i="1" dirty="0">
                <a:latin typeface="Georgia" panose="02040502050405020303" pitchFamily="18" charset="0"/>
              </a:rPr>
              <a:t>.  Holdas éj</a:t>
            </a:r>
          </a:p>
          <a:p>
            <a:pPr algn="ctr"/>
            <a:r>
              <a:rPr lang="hu-HU" i="1" dirty="0"/>
              <a:t> </a:t>
            </a:r>
            <a:r>
              <a:rPr lang="hu-HU" dirty="0">
                <a:latin typeface="Georgia" panose="02040502050405020303" pitchFamily="18" charset="0"/>
              </a:rPr>
              <a:t>1890-1895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papíron, vásznon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35,6 x 55,4  cm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Tretyjakov Galéria</a:t>
            </a:r>
          </a:p>
        </p:txBody>
      </p:sp>
    </p:spTree>
    <p:extLst>
      <p:ext uri="{BB962C8B-B14F-4D97-AF65-F5344CB8AC3E}">
        <p14:creationId xmlns:p14="http://schemas.microsoft.com/office/powerpoint/2010/main" val="1302293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 descr="Nyírfaliget">
            <a:extLst>
              <a:ext uri="{FF2B5EF4-FFF2-40B4-BE49-F238E27FC236}">
                <a16:creationId xmlns:a16="http://schemas.microsoft.com/office/drawing/2014/main" xmlns="" id="{B0464F09-50D1-4812-B471-73FF9097F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8450"/>
            <a:ext cx="12192000" cy="626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2DDF6786-8C34-4B01-9649-4B6597DEE978}"/>
              </a:ext>
            </a:extLst>
          </p:cNvPr>
          <p:cNvSpPr txBox="1"/>
          <p:nvPr/>
        </p:nvSpPr>
        <p:spPr>
          <a:xfrm>
            <a:off x="0" y="5913219"/>
            <a:ext cx="2073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i="1" dirty="0">
                <a:solidFill>
                  <a:schemeClr val="bg1"/>
                </a:solidFill>
                <a:latin typeface="Georgia" panose="02040502050405020303" pitchFamily="18" charset="0"/>
              </a:rPr>
              <a:t>Nyírfaliget</a:t>
            </a: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 1879</a:t>
            </a:r>
          </a:p>
          <a:p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Tretyjakov Galéria</a:t>
            </a:r>
          </a:p>
        </p:txBody>
      </p:sp>
    </p:spTree>
    <p:extLst>
      <p:ext uri="{BB962C8B-B14F-4D97-AF65-F5344CB8AC3E}">
        <p14:creationId xmlns:p14="http://schemas.microsoft.com/office/powerpoint/2010/main" val="24377337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zsák Iljics Levitan (1860-1900) festőművész portréja, 1893 alkotó: Valentin Aleksandrovich Serov">
            <a:extLst>
              <a:ext uri="{FF2B5EF4-FFF2-40B4-BE49-F238E27FC236}">
                <a16:creationId xmlns:a16="http://schemas.microsoft.com/office/drawing/2014/main" xmlns="" id="{C8D0B9B9-C5CE-458F-9135-9D5C97A84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36084" y="1476463"/>
            <a:ext cx="2818082" cy="3372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942A2DE6-81EB-4600-931A-7FF3C220B596}"/>
              </a:ext>
            </a:extLst>
          </p:cNvPr>
          <p:cNvSpPr/>
          <p:nvPr/>
        </p:nvSpPr>
        <p:spPr>
          <a:xfrm>
            <a:off x="9236279" y="5275919"/>
            <a:ext cx="23087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Isaac Iljics </a:t>
            </a:r>
            <a:r>
              <a:rPr lang="hu-HU" b="1" dirty="0" err="1">
                <a:latin typeface="Georgia" panose="02040502050405020303" pitchFamily="18" charset="0"/>
              </a:rPr>
              <a:t>Levitan</a:t>
            </a:r>
            <a:r>
              <a:rPr lang="hu-HU" b="1" dirty="0">
                <a:latin typeface="Georgia" panose="02040502050405020303" pitchFamily="18" charset="0"/>
              </a:rPr>
              <a:t> </a:t>
            </a:r>
            <a:r>
              <a:rPr lang="hu-HU" dirty="0">
                <a:latin typeface="Georgia" panose="02040502050405020303" pitchFamily="18" charset="0"/>
              </a:rPr>
              <a:t>(1860-1900)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(</a:t>
            </a:r>
            <a:r>
              <a:rPr lang="hu-HU" dirty="0" err="1">
                <a:latin typeface="Georgia" panose="02040502050405020303" pitchFamily="18" charset="0"/>
              </a:rPr>
              <a:t>Serov</a:t>
            </a:r>
            <a:r>
              <a:rPr lang="hu-HU" dirty="0">
                <a:latin typeface="Georgia" panose="02040502050405020303" pitchFamily="18" charset="0"/>
              </a:rPr>
              <a:t> festménye)</a:t>
            </a:r>
          </a:p>
        </p:txBody>
      </p:sp>
      <p:pic>
        <p:nvPicPr>
          <p:cNvPr id="9218" name="Picture 2" descr="https://smallbay.ru/images2/levitan8.jpg">
            <a:extLst>
              <a:ext uri="{FF2B5EF4-FFF2-40B4-BE49-F238E27FC236}">
                <a16:creationId xmlns:a16="http://schemas.microsoft.com/office/drawing/2014/main" xmlns="" id="{0204310D-C120-4B9B-9CAE-714134B49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78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0805FBEC-6DA3-4315-8AD4-4B1B73A917C4}"/>
              </a:ext>
            </a:extLst>
          </p:cNvPr>
          <p:cNvSpPr txBox="1"/>
          <p:nvPr/>
        </p:nvSpPr>
        <p:spPr>
          <a:xfrm>
            <a:off x="5972961" y="109435"/>
            <a:ext cx="2206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Tavasz, nagy víz</a:t>
            </a:r>
          </a:p>
          <a:p>
            <a:pPr algn="ctr"/>
            <a:r>
              <a:rPr lang="hu-HU" i="1" dirty="0">
                <a:latin typeface="Georgia" panose="02040502050405020303" pitchFamily="18" charset="0"/>
              </a:rPr>
              <a:t> </a:t>
            </a:r>
            <a:r>
              <a:rPr lang="hu-HU" dirty="0">
                <a:latin typeface="Georgia" panose="02040502050405020303" pitchFamily="18" charset="0"/>
              </a:rPr>
              <a:t>1896-1897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Tretyjakov Galéria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75654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aszilij Perov | Legyen képben!">
            <a:extLst>
              <a:ext uri="{FF2B5EF4-FFF2-40B4-BE49-F238E27FC236}">
                <a16:creationId xmlns:a16="http://schemas.microsoft.com/office/drawing/2014/main" xmlns="" id="{8BDD70E3-4CEF-40F4-A3CA-2D23DBA39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321" y="193995"/>
            <a:ext cx="69723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A koldus kézmozdulatának részlete">
            <a:extLst>
              <a:ext uri="{FF2B5EF4-FFF2-40B4-BE49-F238E27FC236}">
                <a16:creationId xmlns:a16="http://schemas.microsoft.com/office/drawing/2014/main" xmlns="" id="{D3651F52-83FF-4AC0-8692-F57EDD4F1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1759" y="3594319"/>
            <a:ext cx="3145108" cy="295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Morozova kézmozdulatának részlete">
            <a:extLst>
              <a:ext uri="{FF2B5EF4-FFF2-40B4-BE49-F238E27FC236}">
                <a16:creationId xmlns:a16="http://schemas.microsoft.com/office/drawing/2014/main" xmlns="" id="{77DC70B5-8E94-4379-8BD4-493651558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8046416" y="241446"/>
            <a:ext cx="2617149" cy="302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653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B48F1857-3D05-4F73-8C4D-A1B87EF684D4}"/>
              </a:ext>
            </a:extLst>
          </p:cNvPr>
          <p:cNvSpPr txBox="1"/>
          <p:nvPr/>
        </p:nvSpPr>
        <p:spPr>
          <a:xfrm>
            <a:off x="427839" y="453006"/>
            <a:ext cx="2457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Esti harangszó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1892</a:t>
            </a:r>
          </a:p>
          <a:p>
            <a:pPr algn="ctr"/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3078" name="Picture 6" descr="https://blogger.googleusercontent.com/img/b/R29vZ2xl/AVvXsEhxp_NUWfwmWsQPNJna4HpMnhu8HFnbwnx9EjUGDmlKvhZ4-panfCKW7lRL0j0gFE7IgzkNuCt-bNfe_SejUfRcd44agmiZ8I1oevSXf_1ViwkTAPg-MSLArS1EUtOSJCZwnVV18PRafRo/s1600/Isaak_Ilitsch_Lewitan_005.jpg">
            <a:extLst>
              <a:ext uri="{FF2B5EF4-FFF2-40B4-BE49-F238E27FC236}">
                <a16:creationId xmlns:a16="http://schemas.microsoft.com/office/drawing/2014/main" xmlns="" id="{7F8527B3-7A04-49E0-81DE-9C0ACC816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5850" y="0"/>
            <a:ext cx="8566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6533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xmlns="" id="{DE2EED17-C0F8-4D04-A331-1E92E6A47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75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4DC70BFD-83EE-45BE-9621-B21A9BC1CFE1}"/>
              </a:ext>
            </a:extLst>
          </p:cNvPr>
          <p:cNvSpPr/>
          <p:nvPr/>
        </p:nvSpPr>
        <p:spPr>
          <a:xfrm>
            <a:off x="9966121" y="295523"/>
            <a:ext cx="1837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Isaac </a:t>
            </a:r>
            <a:r>
              <a:rPr lang="hu-HU" dirty="0" err="1">
                <a:latin typeface="Georgia" panose="02040502050405020303" pitchFamily="18" charset="0"/>
              </a:rPr>
              <a:t>Levitan</a:t>
            </a:r>
            <a:r>
              <a:rPr lang="hu-HU" dirty="0">
                <a:latin typeface="Georgia" panose="02040502050405020303" pitchFamily="18" charset="0"/>
              </a:rPr>
              <a:t>: </a:t>
            </a:r>
            <a:r>
              <a:rPr lang="hu-HU" b="1" i="1" dirty="0">
                <a:latin typeface="Georgia" panose="02040502050405020303" pitchFamily="18" charset="0"/>
              </a:rPr>
              <a:t>Tó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1899 v. 1900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Orosz Múzeum</a:t>
            </a:r>
          </a:p>
        </p:txBody>
      </p:sp>
    </p:spTree>
    <p:extLst>
      <p:ext uri="{BB962C8B-B14F-4D97-AF65-F5344CB8AC3E}">
        <p14:creationId xmlns:p14="http://schemas.microsoft.com/office/powerpoint/2010/main" val="1025439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hipkán minden nyugodt!   Vaszilij Veresčagin">
            <a:extLst>
              <a:ext uri="{FF2B5EF4-FFF2-40B4-BE49-F238E27FC236}">
                <a16:creationId xmlns:a16="http://schemas.microsoft.com/office/drawing/2014/main" xmlns="" id="{AB88C350-755B-490B-9E49-A557DA852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793" y="109057"/>
            <a:ext cx="4647920" cy="663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4932981A-FED4-4879-B6C7-1E96ACAEAD5F}"/>
              </a:ext>
            </a:extLst>
          </p:cNvPr>
          <p:cNvSpPr/>
          <p:nvPr/>
        </p:nvSpPr>
        <p:spPr>
          <a:xfrm>
            <a:off x="6096000" y="5075313"/>
            <a:ext cx="24747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A </a:t>
            </a:r>
            <a:r>
              <a:rPr lang="hu-HU" b="1" i="1" dirty="0" err="1">
                <a:latin typeface="Georgia" panose="02040502050405020303" pitchFamily="18" charset="0"/>
              </a:rPr>
              <a:t>Shipka</a:t>
            </a:r>
            <a:r>
              <a:rPr lang="hu-HU" b="1" i="1" dirty="0">
                <a:latin typeface="Georgia" panose="02040502050405020303" pitchFamily="18" charset="0"/>
              </a:rPr>
              <a:t>-szorosban  minden  csendes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1878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(lelőhelye ismeretlen)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0CD5000B-5A00-455D-BF5E-8F64A4689990}"/>
              </a:ext>
            </a:extLst>
          </p:cNvPr>
          <p:cNvSpPr/>
          <p:nvPr/>
        </p:nvSpPr>
        <p:spPr>
          <a:xfrm>
            <a:off x="9460024" y="4144135"/>
            <a:ext cx="202450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Vaszilij </a:t>
            </a:r>
            <a:r>
              <a:rPr lang="hu-HU" dirty="0" err="1">
                <a:latin typeface="Georgia" panose="02040502050405020303" pitchFamily="18" charset="0"/>
              </a:rPr>
              <a:t>Vasziljevics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b="1" dirty="0">
                <a:latin typeface="Georgia" panose="02040502050405020303" pitchFamily="18" charset="0"/>
              </a:rPr>
              <a:t>Verescsagin</a:t>
            </a:r>
            <a:r>
              <a:rPr lang="hu-HU" dirty="0">
                <a:latin typeface="Georgia" panose="02040502050405020303" pitchFamily="18" charset="0"/>
              </a:rPr>
              <a:t> (1842-1904)</a:t>
            </a:r>
          </a:p>
          <a:p>
            <a:pPr algn="ctr"/>
            <a:endParaRPr lang="hu-HU" dirty="0">
              <a:latin typeface="Georgia" panose="02040502050405020303" pitchFamily="18" charset="0"/>
            </a:endParaRPr>
          </a:p>
          <a:p>
            <a:pPr algn="ctr"/>
            <a:r>
              <a:rPr lang="hu-HU" sz="1400" dirty="0">
                <a:latin typeface="Georgia" panose="02040502050405020303" pitchFamily="18" charset="0"/>
              </a:rPr>
              <a:t>(</a:t>
            </a:r>
            <a:r>
              <a:rPr lang="hu-HU" sz="1400" dirty="0" err="1">
                <a:latin typeface="Georgia" panose="02040502050405020303" pitchFamily="18" charset="0"/>
              </a:rPr>
              <a:t>Kramszkoj</a:t>
            </a:r>
            <a:r>
              <a:rPr lang="hu-HU" sz="1400" dirty="0">
                <a:latin typeface="Georgia" panose="02040502050405020303" pitchFamily="18" charset="0"/>
              </a:rPr>
              <a:t> festménye </a:t>
            </a:r>
          </a:p>
          <a:p>
            <a:pPr algn="ctr"/>
            <a:r>
              <a:rPr lang="hu-HU" sz="1400" dirty="0">
                <a:latin typeface="Georgia" panose="02040502050405020303" pitchFamily="18" charset="0"/>
              </a:rPr>
              <a:t>1883)</a:t>
            </a:r>
            <a:endParaRPr lang="hu-HU" sz="1400" dirty="0"/>
          </a:p>
        </p:txBody>
      </p:sp>
      <p:pic>
        <p:nvPicPr>
          <p:cNvPr id="2050" name="Picture 2" descr="Vaszilij Vasziljevics Verescsagin portréja, 1883 alkotó: Ivan Nikolaevich Kramskoy">
            <a:extLst>
              <a:ext uri="{FF2B5EF4-FFF2-40B4-BE49-F238E27FC236}">
                <a16:creationId xmlns:a16="http://schemas.microsoft.com/office/drawing/2014/main" xmlns="" id="{6DB52192-182B-4982-B679-9EDB0CE1A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30762" y="715511"/>
            <a:ext cx="2024505" cy="3103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679388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www.wga.hu/art/v/vereshcx/letenter.jpg">
            <a:extLst>
              <a:ext uri="{FF2B5EF4-FFF2-40B4-BE49-F238E27FC236}">
                <a16:creationId xmlns:a16="http://schemas.microsoft.com/office/drawing/2014/main" xmlns="" id="{85D67C63-E83F-46D7-B34B-6132A85F7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638" y="6292"/>
            <a:ext cx="11769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6467244A-3F9B-4650-A588-38D3B683FC31}"/>
              </a:ext>
            </a:extLst>
          </p:cNvPr>
          <p:cNvSpPr txBox="1"/>
          <p:nvPr/>
        </p:nvSpPr>
        <p:spPr>
          <a:xfrm>
            <a:off x="135638" y="58723"/>
            <a:ext cx="3219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i="1" dirty="0">
                <a:solidFill>
                  <a:schemeClr val="bg1"/>
                </a:solidFill>
                <a:latin typeface="Georgia" panose="02040502050405020303" pitchFamily="18" charset="0"/>
              </a:rPr>
              <a:t>A várfalnál. Csak jöjjenek </a:t>
            </a:r>
            <a:r>
              <a:rPr lang="hu-HU" sz="1400" dirty="0">
                <a:solidFill>
                  <a:schemeClr val="bg1"/>
                </a:solidFill>
                <a:latin typeface="Georgia" panose="02040502050405020303" pitchFamily="18" charset="0"/>
              </a:rPr>
              <a:t>1871</a:t>
            </a:r>
          </a:p>
          <a:p>
            <a:pPr algn="ctr"/>
            <a:r>
              <a:rPr lang="hu-HU" sz="1400" dirty="0">
                <a:solidFill>
                  <a:schemeClr val="bg1"/>
                </a:solidFill>
                <a:latin typeface="Georgia" panose="02040502050405020303" pitchFamily="18" charset="0"/>
              </a:rPr>
              <a:t>Tretyjakov Galéria</a:t>
            </a:r>
          </a:p>
        </p:txBody>
      </p:sp>
    </p:spTree>
    <p:extLst>
      <p:ext uri="{BB962C8B-B14F-4D97-AF65-F5344CB8AC3E}">
        <p14:creationId xmlns:p14="http://schemas.microsoft.com/office/powerpoint/2010/main" val="13405912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 háború apoteózisa (1871)">
            <a:extLst>
              <a:ext uri="{FF2B5EF4-FFF2-40B4-BE49-F238E27FC236}">
                <a16:creationId xmlns:a16="http://schemas.microsoft.com/office/drawing/2014/main" xmlns="" id="{E77C6DC2-75BC-48AC-BE1D-E56E8D63F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64" y="88262"/>
            <a:ext cx="10266581" cy="66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C51D01F7-FFAB-4521-A707-442D0AB2EC6B}"/>
              </a:ext>
            </a:extLst>
          </p:cNvPr>
          <p:cNvSpPr txBox="1"/>
          <p:nvPr/>
        </p:nvSpPr>
        <p:spPr>
          <a:xfrm>
            <a:off x="10445546" y="176169"/>
            <a:ext cx="18219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A háború apoteózisa</a:t>
            </a:r>
            <a:r>
              <a:rPr lang="hu-HU" dirty="0">
                <a:latin typeface="Georgia" panose="02040502050405020303" pitchFamily="18" charset="0"/>
              </a:rPr>
              <a:t/>
            </a:r>
            <a:br>
              <a:rPr lang="hu-HU" dirty="0">
                <a:latin typeface="Georgia" panose="02040502050405020303" pitchFamily="18" charset="0"/>
              </a:rPr>
            </a:br>
            <a:r>
              <a:rPr lang="hu-HU" dirty="0">
                <a:latin typeface="Georgia" panose="02040502050405020303" pitchFamily="18" charset="0"/>
              </a:rPr>
              <a:t>1871</a:t>
            </a:r>
            <a:br>
              <a:rPr lang="hu-HU" dirty="0">
                <a:latin typeface="Georgia" panose="02040502050405020303" pitchFamily="18" charset="0"/>
              </a:rPr>
            </a:br>
            <a:r>
              <a:rPr lang="hu-HU" dirty="0">
                <a:latin typeface="Georgia" panose="02040502050405020303" pitchFamily="18" charset="0"/>
              </a:rPr>
              <a:t>Olaj, vászon,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 127 x 197 cm</a:t>
            </a:r>
            <a:br>
              <a:rPr lang="hu-HU" dirty="0">
                <a:latin typeface="Georgia" panose="02040502050405020303" pitchFamily="18" charset="0"/>
              </a:rPr>
            </a:br>
            <a:r>
              <a:rPr lang="hu-HU" dirty="0">
                <a:latin typeface="Georgia" panose="02040502050405020303" pitchFamily="18" charset="0"/>
              </a:rPr>
              <a:t>Állami Tretyjakov Galéria, </a:t>
            </a:r>
          </a:p>
        </p:txBody>
      </p:sp>
    </p:spTree>
    <p:extLst>
      <p:ext uri="{BB962C8B-B14F-4D97-AF65-F5344CB8AC3E}">
        <p14:creationId xmlns:p14="http://schemas.microsoft.com/office/powerpoint/2010/main" val="2974431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0340661F-8F85-4441-B0D7-1093B35A65D2}"/>
              </a:ext>
            </a:extLst>
          </p:cNvPr>
          <p:cNvSpPr txBox="1"/>
          <p:nvPr/>
        </p:nvSpPr>
        <p:spPr>
          <a:xfrm>
            <a:off x="1798148" y="628824"/>
            <a:ext cx="2114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Ilja </a:t>
            </a:r>
            <a:r>
              <a:rPr lang="hu-HU" dirty="0" err="1">
                <a:latin typeface="Georgia" panose="02040502050405020303" pitchFamily="18" charset="0"/>
              </a:rPr>
              <a:t>Jefimovics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b="1" dirty="0">
                <a:latin typeface="Georgia" panose="02040502050405020303" pitchFamily="18" charset="0"/>
              </a:rPr>
              <a:t>Repin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 (1844-1930</a:t>
            </a:r>
            <a:r>
              <a:rPr lang="hu-HU" dirty="0"/>
              <a:t>)</a:t>
            </a:r>
          </a:p>
          <a:p>
            <a:endParaRPr lang="hu-HU" dirty="0"/>
          </a:p>
        </p:txBody>
      </p:sp>
      <p:pic>
        <p:nvPicPr>
          <p:cNvPr id="3" name="Picture 2" descr="https://upload.wikimedia.org/wikipedia/commons/thumb/2/23/Ilya_Repin_-_Sadko_-_Google_Art_Project_levels_adjustment_2.jpg/728px-Ilya_Repin_-_Sadko_-_Google_Art_Project_levels_adjustment_2.jpg">
            <a:extLst>
              <a:ext uri="{FF2B5EF4-FFF2-40B4-BE49-F238E27FC236}">
                <a16:creationId xmlns:a16="http://schemas.microsoft.com/office/drawing/2014/main" xmlns="" id="{B25E1010-A278-4044-BEF1-5CA035BEF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242" y="348143"/>
            <a:ext cx="4380237" cy="616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35558061-0B0B-4FBE-9798-40E1EA025097}"/>
              </a:ext>
            </a:extLst>
          </p:cNvPr>
          <p:cNvSpPr txBox="1"/>
          <p:nvPr/>
        </p:nvSpPr>
        <p:spPr>
          <a:xfrm>
            <a:off x="5150840" y="5783831"/>
            <a:ext cx="1065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 err="1">
                <a:latin typeface="Georgia" panose="02040502050405020303" pitchFamily="18" charset="0"/>
              </a:rPr>
              <a:t>Szadko</a:t>
            </a:r>
            <a:endParaRPr lang="hu-HU" b="1" i="1" dirty="0">
              <a:latin typeface="Georgia" panose="02040502050405020303" pitchFamily="18" charset="0"/>
            </a:endParaRP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1895</a:t>
            </a:r>
          </a:p>
        </p:txBody>
      </p:sp>
      <p:pic>
        <p:nvPicPr>
          <p:cNvPr id="1028" name="Picture 4" descr="Önarckép (1887)">
            <a:extLst>
              <a:ext uri="{FF2B5EF4-FFF2-40B4-BE49-F238E27FC236}">
                <a16:creationId xmlns:a16="http://schemas.microsoft.com/office/drawing/2014/main" xmlns="" id="{4B58B990-D5DB-4E54-8569-8F36F29BC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3908" y="2114026"/>
            <a:ext cx="2726422" cy="3514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830953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upload.wikimedia.org/wikipedia/commons/a/ae/Ilia_Efimovich_Repin_%281844-1930%29_-_Volga_Boatmen_%281870-1873%29.jpg">
            <a:extLst>
              <a:ext uri="{FF2B5EF4-FFF2-40B4-BE49-F238E27FC236}">
                <a16:creationId xmlns:a16="http://schemas.microsoft.com/office/drawing/2014/main" xmlns="" id="{873D52D0-9B7B-4429-BB59-3E4401C69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6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A15C0D52-85DC-45EE-9C78-04FD849ACFE4}"/>
              </a:ext>
            </a:extLst>
          </p:cNvPr>
          <p:cNvSpPr txBox="1"/>
          <p:nvPr/>
        </p:nvSpPr>
        <p:spPr>
          <a:xfrm>
            <a:off x="1079383" y="5785147"/>
            <a:ext cx="5016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Hajóvontatók a Volgán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1870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vászon.   131,5  x 281 cm. Orosz Múzeum</a:t>
            </a:r>
          </a:p>
        </p:txBody>
      </p:sp>
      <p:pic>
        <p:nvPicPr>
          <p:cNvPr id="4" name="Picture 2" descr="repin_4.png">
            <a:extLst>
              <a:ext uri="{FF2B5EF4-FFF2-40B4-BE49-F238E27FC236}">
                <a16:creationId xmlns:a16="http://schemas.microsoft.com/office/drawing/2014/main" xmlns="" id="{92827BED-B34F-46B3-BF2D-2FE47338F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8802848" y="4787398"/>
            <a:ext cx="3389152" cy="192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3070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Nem vártam   Ilya Repin">
            <a:extLst>
              <a:ext uri="{FF2B5EF4-FFF2-40B4-BE49-F238E27FC236}">
                <a16:creationId xmlns:a16="http://schemas.microsoft.com/office/drawing/2014/main" xmlns="" id="{2667375E-B791-4ED9-A032-5D17F606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8229" y="0"/>
            <a:ext cx="71837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E906A95A-FFEC-40BF-B6BD-0C06AA8DB4FE}"/>
              </a:ext>
            </a:extLst>
          </p:cNvPr>
          <p:cNvSpPr txBox="1"/>
          <p:nvPr/>
        </p:nvSpPr>
        <p:spPr>
          <a:xfrm>
            <a:off x="469783" y="578840"/>
            <a:ext cx="3405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Ilja Repin: </a:t>
            </a:r>
            <a:r>
              <a:rPr lang="hu-HU" b="1" i="1" dirty="0">
                <a:latin typeface="Georgia" panose="02040502050405020303" pitchFamily="18" charset="0"/>
              </a:rPr>
              <a:t>Nem várták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1884-1888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160,5 x 167,5 cm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Tretyjakov Galéria</a:t>
            </a:r>
          </a:p>
          <a:p>
            <a:endParaRPr lang="hu-HU" b="1" i="1" dirty="0"/>
          </a:p>
        </p:txBody>
      </p:sp>
    </p:spTree>
    <p:extLst>
      <p:ext uri="{BB962C8B-B14F-4D97-AF65-F5344CB8AC3E}">
        <p14:creationId xmlns:p14="http://schemas.microsoft.com/office/powerpoint/2010/main" val="27408079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undefined">
            <a:extLst>
              <a:ext uri="{FF2B5EF4-FFF2-40B4-BE49-F238E27FC236}">
                <a16:creationId xmlns:a16="http://schemas.microsoft.com/office/drawing/2014/main" xmlns="" id="{5BD476C1-EBAA-4476-8405-97FA97FA5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826" y="1735367"/>
            <a:ext cx="3111266" cy="338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undefined">
            <a:extLst>
              <a:ext uri="{FF2B5EF4-FFF2-40B4-BE49-F238E27FC236}">
                <a16:creationId xmlns:a16="http://schemas.microsoft.com/office/drawing/2014/main" xmlns="" id="{E90BCCB7-C55B-4B21-AC32-3027495A9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780" y="164937"/>
            <a:ext cx="2741102" cy="63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xmlns="" id="{7BC52F75-5B0C-4181-9B08-E49E26825D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092" y="164938"/>
            <a:ext cx="2058519" cy="2586652"/>
          </a:xfrm>
          <a:prstGeom prst="rect">
            <a:avLst/>
          </a:prstGeom>
        </p:spPr>
      </p:pic>
      <p:pic>
        <p:nvPicPr>
          <p:cNvPr id="6" name="Picture 2" descr="Pin op Art - Photography, Painting &amp; Sculpture">
            <a:extLst>
              <a:ext uri="{FF2B5EF4-FFF2-40B4-BE49-F238E27FC236}">
                <a16:creationId xmlns:a16="http://schemas.microsoft.com/office/drawing/2014/main" xmlns="" id="{11AD23AB-F619-45FF-8405-E8BF6FD90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7891" y="120250"/>
            <a:ext cx="3711430" cy="371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998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lya Repin, Leo Tolstoy Barefoot,1901">
            <a:extLst>
              <a:ext uri="{FF2B5EF4-FFF2-40B4-BE49-F238E27FC236}">
                <a16:creationId xmlns:a16="http://schemas.microsoft.com/office/drawing/2014/main" xmlns="" id="{9E439BDB-BBCC-4F9C-8158-1A8172B43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263" y="62917"/>
            <a:ext cx="2367167" cy="673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upload.wikimedia.org/wikipedia/commons/6/61/Ivan_the_Terrible_%26_son_-_detail.jpg">
            <a:extLst>
              <a:ext uri="{FF2B5EF4-FFF2-40B4-BE49-F238E27FC236}">
                <a16:creationId xmlns:a16="http://schemas.microsoft.com/office/drawing/2014/main" xmlns="" id="{833D1FA7-49C8-4548-9A97-DC678FB00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002" y="153663"/>
            <a:ext cx="4068660" cy="582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s://upload.wikimedia.org/wikipedia/commons/thumb/f/fb/Mussorgsky_Repin.jpg/793px-Mussorgsky_Repin.jpg">
            <a:extLst>
              <a:ext uri="{FF2B5EF4-FFF2-40B4-BE49-F238E27FC236}">
                <a16:creationId xmlns:a16="http://schemas.microsoft.com/office/drawing/2014/main" xmlns="" id="{D5049A20-66BF-4A7B-9F16-3A0CB2DC0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5421" y="84106"/>
            <a:ext cx="4502295" cy="58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F277C5D6-3C6A-426A-9851-CE9D96062642}"/>
              </a:ext>
            </a:extLst>
          </p:cNvPr>
          <p:cNvSpPr/>
          <p:nvPr/>
        </p:nvSpPr>
        <p:spPr>
          <a:xfrm>
            <a:off x="151002" y="5983526"/>
            <a:ext cx="40686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b="1" i="1" dirty="0">
                <a:latin typeface="Georgia" panose="02040502050405020303" pitchFamily="18" charset="0"/>
              </a:rPr>
              <a:t>Rettegett Iván és fia, Iván 1581. november 16-án</a:t>
            </a:r>
          </a:p>
          <a:p>
            <a:pPr algn="ctr"/>
            <a:r>
              <a:rPr lang="hu-HU" sz="1200" dirty="0">
                <a:latin typeface="Georgia" panose="02040502050405020303" pitchFamily="18" charset="0"/>
              </a:rPr>
              <a:t>1885  Olaj, vászon          195,5 x 254,5 cm</a:t>
            </a:r>
          </a:p>
          <a:p>
            <a:pPr algn="ctr"/>
            <a:r>
              <a:rPr lang="hu-HU" sz="1200" dirty="0" err="1">
                <a:latin typeface="Georgia" panose="02040502050405020303" pitchFamily="18" charset="0"/>
              </a:rPr>
              <a:t>Tretyakov</a:t>
            </a:r>
            <a:r>
              <a:rPr lang="hu-HU" sz="1200" dirty="0">
                <a:latin typeface="Georgia" panose="02040502050405020303" pitchFamily="18" charset="0"/>
              </a:rPr>
              <a:t> Galéria   (Részlet</a:t>
            </a:r>
            <a:r>
              <a:rPr lang="hu-HU" dirty="0"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68778E40-971D-44F9-86E3-ACF32177A15A}"/>
              </a:ext>
            </a:extLst>
          </p:cNvPr>
          <p:cNvSpPr/>
          <p:nvPr/>
        </p:nvSpPr>
        <p:spPr>
          <a:xfrm>
            <a:off x="7474590" y="6229145"/>
            <a:ext cx="44405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200" b="1" i="1" dirty="0" err="1">
                <a:latin typeface="Georgia" panose="02040502050405020303" pitchFamily="18" charset="0"/>
              </a:rPr>
              <a:t>Modest</a:t>
            </a:r>
            <a:r>
              <a:rPr lang="hu-HU" sz="1200" b="1" i="1" dirty="0">
                <a:latin typeface="Georgia" panose="02040502050405020303" pitchFamily="18" charset="0"/>
              </a:rPr>
              <a:t> Petrovics Muszorgszkij </a:t>
            </a:r>
            <a:r>
              <a:rPr lang="hu-HU" sz="1200" dirty="0">
                <a:latin typeface="Georgia" panose="02040502050405020303" pitchFamily="18" charset="0"/>
              </a:rPr>
              <a:t>portréja </a:t>
            </a:r>
          </a:p>
          <a:p>
            <a:pPr algn="ctr"/>
            <a:r>
              <a:rPr lang="hu-HU" sz="1200" dirty="0">
                <a:latin typeface="Georgia" panose="02040502050405020303" pitchFamily="18" charset="0"/>
              </a:rPr>
              <a:t>1881 olaj, vászon. </a:t>
            </a:r>
            <a:r>
              <a:rPr lang="fr-FR" sz="1200" dirty="0">
                <a:latin typeface="Georgia" panose="02040502050405020303" pitchFamily="18" charset="0"/>
              </a:rPr>
              <a:t>71,8 </a:t>
            </a:r>
            <a:r>
              <a:rPr lang="hu-HU" sz="1200" dirty="0">
                <a:latin typeface="Georgia" panose="02040502050405020303" pitchFamily="18" charset="0"/>
              </a:rPr>
              <a:t>x </a:t>
            </a:r>
            <a:r>
              <a:rPr lang="fr-FR" sz="1200" dirty="0">
                <a:latin typeface="Georgia" panose="02040502050405020303" pitchFamily="18" charset="0"/>
              </a:rPr>
              <a:t>58,5 cm</a:t>
            </a:r>
            <a:r>
              <a:rPr lang="hu-HU" sz="1200" dirty="0">
                <a:latin typeface="Georgia" panose="02040502050405020303" pitchFamily="18" charset="0"/>
              </a:rPr>
              <a:t>.   Tretyjakov Galéria</a:t>
            </a:r>
          </a:p>
        </p:txBody>
      </p:sp>
      <p:pic>
        <p:nvPicPr>
          <p:cNvPr id="7" name="Mussorgsky's _Night on Bald Mountain_ - Ludwig Symphony Orchestra. Maestro Thomas Ludwig conducting.">
            <a:hlinkClick r:id="" action="ppaction://media"/>
            <a:extLst>
              <a:ext uri="{FF2B5EF4-FFF2-40B4-BE49-F238E27FC236}">
                <a16:creationId xmlns:a16="http://schemas.microsoft.com/office/drawing/2014/main" xmlns="" id="{BE974B3C-D8B5-4B39-A45E-FFBA1C3B9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3034" y="5461619"/>
            <a:ext cx="401546" cy="40154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1DB1D889-D6FD-43D9-83D7-5690928E5756}"/>
              </a:ext>
            </a:extLst>
          </p:cNvPr>
          <p:cNvSpPr txBox="1"/>
          <p:nvPr/>
        </p:nvSpPr>
        <p:spPr>
          <a:xfrm>
            <a:off x="4602653" y="95156"/>
            <a:ext cx="2139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>
                <a:solidFill>
                  <a:schemeClr val="bg1"/>
                </a:solidFill>
                <a:latin typeface="Georgia" panose="02040502050405020303" pitchFamily="18" charset="0"/>
              </a:rPr>
              <a:t>Tolsztoj 1901</a:t>
            </a:r>
          </a:p>
        </p:txBody>
      </p:sp>
    </p:spTree>
    <p:extLst>
      <p:ext uri="{BB962C8B-B14F-4D97-AF65-F5344CB8AC3E}">
        <p14:creationId xmlns:p14="http://schemas.microsoft.com/office/powerpoint/2010/main" val="85710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6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3/39/Boyaryna_Morozova_by_V.Surikov_%281884-1887%2C_Tretyakov_gallery%29.jpg">
            <a:extLst>
              <a:ext uri="{FF2B5EF4-FFF2-40B4-BE49-F238E27FC236}">
                <a16:creationId xmlns:a16="http://schemas.microsoft.com/office/drawing/2014/main" xmlns="" id="{617F338F-55E5-4F08-BA31-B8D66D7FC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7975"/>
            <a:ext cx="12192000" cy="624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5239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a/a4/Ilya_Repin-What_freedom%21.jpg">
            <a:extLst>
              <a:ext uri="{FF2B5EF4-FFF2-40B4-BE49-F238E27FC236}">
                <a16:creationId xmlns:a16="http://schemas.microsoft.com/office/drawing/2014/main" xmlns="" id="{C11842EC-A683-4374-94E1-F64439773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0381" y="208456"/>
            <a:ext cx="10304477" cy="647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87BD7784-DDC9-4211-85E1-BACAAC928F1D}"/>
              </a:ext>
            </a:extLst>
          </p:cNvPr>
          <p:cNvSpPr txBox="1"/>
          <p:nvPr/>
        </p:nvSpPr>
        <p:spPr>
          <a:xfrm>
            <a:off x="0" y="208456"/>
            <a:ext cx="16903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Micsoda</a:t>
            </a:r>
          </a:p>
          <a:p>
            <a:pPr algn="ctr"/>
            <a:r>
              <a:rPr lang="hu-HU" b="1" i="1" dirty="0">
                <a:latin typeface="Georgia" panose="02040502050405020303" pitchFamily="18" charset="0"/>
              </a:rPr>
              <a:t> szabadság! 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1903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179 x 284,5 cm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Orosz Múzeum</a:t>
            </a:r>
          </a:p>
        </p:txBody>
      </p:sp>
    </p:spTree>
    <p:extLst>
      <p:ext uri="{BB962C8B-B14F-4D97-AF65-F5344CB8AC3E}">
        <p14:creationId xmlns:p14="http://schemas.microsoft.com/office/powerpoint/2010/main" val="37145967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z államtanács ülése (1901)">
            <a:extLst>
              <a:ext uri="{FF2B5EF4-FFF2-40B4-BE49-F238E27FC236}">
                <a16:creationId xmlns:a16="http://schemas.microsoft.com/office/drawing/2014/main" xmlns="" id="{BBD764A2-CCBC-45A2-BC27-DB569BC43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2" y="193603"/>
            <a:ext cx="11458575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8F9904AE-8405-41CA-82A8-60D47F75E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59" y="5588321"/>
            <a:ext cx="11979480" cy="120032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1" i="1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Az Államtanács ünnepélyes ülése 1901. május 7-én, alapításának századik évfordulója alkalmából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dirty="0">
                <a:solidFill>
                  <a:srgbClr val="202122"/>
                </a:solidFill>
                <a:latin typeface="Georgia" panose="02040502050405020303" pitchFamily="18" charset="0"/>
              </a:rPr>
              <a:t>1903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Olaj, vászon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dirty="0">
                <a:solidFill>
                  <a:srgbClr val="202122"/>
                </a:solidFill>
                <a:latin typeface="Georgia" panose="02040502050405020303" pitchFamily="18" charset="0"/>
              </a:rPr>
              <a:t>400 x 877 cm</a:t>
            </a:r>
            <a:r>
              <a:rPr kumimoji="0" lang="hu-HU" altLang="hu-HU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kumimoji="0" lang="hu-HU" altLang="hu-HU" u="none" strike="noStrike" cap="none" normalizeH="0" baseline="0" dirty="0">
                <a:ln>
                  <a:noFill/>
                </a:ln>
                <a:solidFill>
                  <a:srgbClr val="0645AD"/>
                </a:solidFill>
                <a:effectLst/>
                <a:latin typeface="Georgia" panose="02040502050405020303" pitchFamily="18" charset="0"/>
                <a:hlinkClick r:id="rId3" tooltip="Szerkessze ezt a Wikidatában"/>
              </a:rPr>
              <a:t>  </a:t>
            </a:r>
            <a:r>
              <a:rPr kumimoji="0" lang="hu-HU" altLang="hu-HU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hu-HU" altLang="hu-HU" dirty="0">
                <a:latin typeface="Georgia" panose="02040502050405020303" pitchFamily="18" charset="0"/>
              </a:rPr>
              <a:t>Orosz Múzeum</a:t>
            </a:r>
            <a:endParaRPr kumimoji="0" lang="hu-HU" altLang="hu-HU" u="none" strike="noStrike" cap="none" normalizeH="0" baseline="0" dirty="0">
              <a:ln>
                <a:noFill/>
              </a:ln>
              <a:solidFill>
                <a:srgbClr val="0645AD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18436" name="Picture 4" descr="Szerkessze ezt a Wikidatában">
            <a:hlinkClick r:id="rId3" tooltip="Szerkessze ezt a Wikidatában"/>
            <a:extLst>
              <a:ext uri="{FF2B5EF4-FFF2-40B4-BE49-F238E27FC236}">
                <a16:creationId xmlns:a16="http://schemas.microsoft.com/office/drawing/2014/main" xmlns="" id="{B2146FA9-8D68-40D3-A7E8-ACFF0D3A8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8187" y="5814517"/>
            <a:ext cx="8952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7735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6A1DBD25-2F16-4FC2-87E4-D846883A9159}"/>
              </a:ext>
            </a:extLst>
          </p:cNvPr>
          <p:cNvSpPr txBox="1"/>
          <p:nvPr/>
        </p:nvSpPr>
        <p:spPr>
          <a:xfrm>
            <a:off x="3054991" y="1845578"/>
            <a:ext cx="6082018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4800" i="1" dirty="0">
                <a:latin typeface="Georgia" panose="02040502050405020303" pitchFamily="18" charset="0"/>
              </a:rPr>
              <a:t>Köszönöm </a:t>
            </a:r>
          </a:p>
          <a:p>
            <a:pPr algn="ctr"/>
            <a:r>
              <a:rPr lang="hu-HU" sz="4800" i="1" dirty="0">
                <a:latin typeface="Georgia" panose="02040502050405020303" pitchFamily="18" charset="0"/>
              </a:rPr>
              <a:t>a </a:t>
            </a:r>
          </a:p>
          <a:p>
            <a:pPr algn="ctr"/>
            <a:r>
              <a:rPr lang="hu-HU" sz="4800" i="1" dirty="0">
                <a:latin typeface="Georgia" panose="02040502050405020303" pitchFamily="18" charset="0"/>
              </a:rPr>
              <a:t>figyelmeteket!</a:t>
            </a:r>
          </a:p>
          <a:p>
            <a:pPr algn="ctr"/>
            <a:endParaRPr lang="hu-HU" sz="4800" i="1" dirty="0">
              <a:latin typeface="Georgia" panose="02040502050405020303" pitchFamily="18" charset="0"/>
            </a:endParaRPr>
          </a:p>
          <a:p>
            <a:pPr algn="ctr"/>
            <a:endParaRPr lang="hu-HU" sz="4800" i="1" dirty="0">
              <a:latin typeface="Georgia" panose="02040502050405020303" pitchFamily="18" charset="0"/>
            </a:endParaRPr>
          </a:p>
          <a:p>
            <a:pPr algn="ctr"/>
            <a:r>
              <a:rPr lang="hu-HU" sz="1600" i="1" dirty="0">
                <a:latin typeface="Georgia" panose="02040502050405020303" pitchFamily="18" charset="0"/>
              </a:rPr>
              <a:t>JTK 2024</a:t>
            </a:r>
          </a:p>
        </p:txBody>
      </p:sp>
    </p:spTree>
    <p:extLst>
      <p:ext uri="{BB962C8B-B14F-4D97-AF65-F5344CB8AC3E}">
        <p14:creationId xmlns:p14="http://schemas.microsoft.com/office/powerpoint/2010/main" val="3475792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ggel egy fenyőerdőben alkotó: Ivan Ivanovich Shishkin">
            <a:extLst>
              <a:ext uri="{FF2B5EF4-FFF2-40B4-BE49-F238E27FC236}">
                <a16:creationId xmlns:a16="http://schemas.microsoft.com/office/drawing/2014/main" xmlns="" id="{D31DC296-0BC1-4BE3-B594-B1AE03D7D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638" y="0"/>
            <a:ext cx="10118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43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lja Repin: Rettegett Iván és fia, Iván 1581. november 16-án.">
            <a:extLst>
              <a:ext uri="{FF2B5EF4-FFF2-40B4-BE49-F238E27FC236}">
                <a16:creationId xmlns:a16="http://schemas.microsoft.com/office/drawing/2014/main" xmlns="" id="{1300E563-FD70-4868-A503-22F2F7B09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7465" y="0"/>
            <a:ext cx="8816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675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blogger.googleusercontent.com/img/b/R29vZ2xl/AVvXsEh1Ticya92vSjwQCvYPGvQ8Er4U6lP4zZK1oqurlzOl_o9JAiEgMnxsqfPK8_5NGHfADAGz2gkr_MiOz1QXWTcklks6gEGvjAkiIu-EYhq8leVtYLaGOEWE4YksR-7_3fp25hswMQAyPRA/s1600/F+Az+%C5%91rnagy+le%C3%A1nyk%C3%A9r%C5%91ben.jpg">
            <a:extLst>
              <a:ext uri="{FF2B5EF4-FFF2-40B4-BE49-F238E27FC236}">
                <a16:creationId xmlns:a16="http://schemas.microsoft.com/office/drawing/2014/main" xmlns="" id="{69086EF8-73FC-4F92-AEDF-7ED7866C6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7425" y="571500"/>
            <a:ext cx="76771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469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CA26C7F4-5107-4490-A81D-65151EC4DA53}"/>
              </a:ext>
            </a:extLst>
          </p:cNvPr>
          <p:cNvSpPr/>
          <p:nvPr/>
        </p:nvSpPr>
        <p:spPr>
          <a:xfrm>
            <a:off x="1928849" y="245027"/>
            <a:ext cx="28019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i="0" dirty="0" err="1"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Oreszt</a:t>
            </a:r>
            <a:r>
              <a:rPr lang="hu-HU" i="0" dirty="0"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hu-HU" i="0" dirty="0" err="1"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Adamovics</a:t>
            </a:r>
            <a:r>
              <a:rPr lang="hu-HU" i="0" dirty="0"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hu-HU" b="1" i="0" dirty="0" err="1"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Kiprenszkij</a:t>
            </a:r>
            <a:r>
              <a:rPr lang="hu-HU" b="1" i="0" dirty="0"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 </a:t>
            </a:r>
          </a:p>
          <a:p>
            <a:pPr algn="ctr"/>
            <a:r>
              <a:rPr lang="hu-HU" b="0" i="0" dirty="0"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hu-HU" b="0" i="0" dirty="0">
                <a:effectLst/>
                <a:latin typeface="Georgia" panose="02040502050405020303" pitchFamily="18" charset="0"/>
              </a:rPr>
              <a:t>(</a:t>
            </a:r>
            <a:r>
              <a:rPr lang="hu-HU" b="0" i="0" strike="noStrike" dirty="0">
                <a:effectLst/>
                <a:latin typeface="Georgia" panose="02040502050405020303" pitchFamily="18" charset="0"/>
                <a:hlinkClick r:id="rId2" tooltip="178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1782</a:t>
            </a:r>
            <a:r>
              <a:rPr lang="hu-HU" b="0" i="0" dirty="0">
                <a:effectLst/>
                <a:latin typeface="Georgia" panose="02040502050405020303" pitchFamily="18" charset="0"/>
              </a:rPr>
              <a:t>– </a:t>
            </a:r>
            <a:r>
              <a:rPr lang="hu-HU" b="0" i="0" strike="noStrike" dirty="0">
                <a:effectLst/>
                <a:latin typeface="Georgia" panose="02040502050405020303" pitchFamily="18" charset="0"/>
                <a:hlinkClick r:id="rId3" tooltip="183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1836</a:t>
            </a:r>
            <a:r>
              <a:rPr lang="hu-HU" b="0" i="0" strike="noStrike" dirty="0">
                <a:effectLst/>
                <a:latin typeface="Georgia" panose="02040502050405020303" pitchFamily="18" charset="0"/>
              </a:rPr>
              <a:t>)</a:t>
            </a:r>
          </a:p>
          <a:p>
            <a:endParaRPr lang="hu-HU" dirty="0"/>
          </a:p>
        </p:txBody>
      </p:sp>
      <p:pic>
        <p:nvPicPr>
          <p:cNvPr id="7" name="Picture 2" descr="https://upload.wikimedia.org/wikipedia/commons/0/00/Kiprensky_shvabler.JPG">
            <a:extLst>
              <a:ext uri="{FF2B5EF4-FFF2-40B4-BE49-F238E27FC236}">
                <a16:creationId xmlns:a16="http://schemas.microsoft.com/office/drawing/2014/main" xmlns="" id="{9A240736-A867-4D94-AC8C-55D3E8D5B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2896" y="151002"/>
            <a:ext cx="5442084" cy="655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4B0E865C-23D7-42EF-B3BC-AF5F87BEC0C5}"/>
              </a:ext>
            </a:extLst>
          </p:cNvPr>
          <p:cNvSpPr/>
          <p:nvPr/>
        </p:nvSpPr>
        <p:spPr>
          <a:xfrm>
            <a:off x="3646607" y="5229670"/>
            <a:ext cx="29662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lphaUcPeriod"/>
            </a:pPr>
            <a:r>
              <a:rPr lang="hu-HU" b="1" i="1" dirty="0">
                <a:latin typeface="Georgia" panose="02040502050405020303" pitchFamily="18" charset="0"/>
              </a:rPr>
              <a:t>K. </a:t>
            </a:r>
            <a:r>
              <a:rPr lang="hu-HU" b="1" i="1" dirty="0" err="1">
                <a:latin typeface="Georgia" panose="02040502050405020303" pitchFamily="18" charset="0"/>
              </a:rPr>
              <a:t>Scwalbe</a:t>
            </a:r>
            <a:r>
              <a:rPr lang="hu-HU" b="1" i="1" dirty="0">
                <a:latin typeface="Georgia" panose="02040502050405020303" pitchFamily="18" charset="0"/>
              </a:rPr>
              <a:t> portréja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1804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78,2 x 64,1 cm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Orosz Múzeum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8EDE845D-2CBF-421A-BBDC-995C507506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483" y="1218853"/>
            <a:ext cx="2966288" cy="3359329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EE90D747-76A1-4547-9EFA-DC705776078B}"/>
              </a:ext>
            </a:extLst>
          </p:cNvPr>
          <p:cNvSpPr/>
          <p:nvPr/>
        </p:nvSpPr>
        <p:spPr>
          <a:xfrm>
            <a:off x="254465" y="4559198"/>
            <a:ext cx="25670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Önarckép</a:t>
            </a:r>
            <a:r>
              <a:rPr lang="hu-HU" dirty="0"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1820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58 x 51,5 cm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Uffizi Galéria, Firenze</a:t>
            </a:r>
          </a:p>
        </p:txBody>
      </p:sp>
    </p:spTree>
    <p:extLst>
      <p:ext uri="{BB962C8B-B14F-4D97-AF65-F5344CB8AC3E}">
        <p14:creationId xmlns:p14="http://schemas.microsoft.com/office/powerpoint/2010/main" val="1193167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3641</TotalTime>
  <Words>639</Words>
  <Application>Microsoft Office PowerPoint</Application>
  <PresentationFormat>Egyéni</PresentationFormat>
  <Paragraphs>229</Paragraphs>
  <Slides>52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52</vt:i4>
      </vt:variant>
    </vt:vector>
  </HeadingPairs>
  <TitlesOfParts>
    <vt:vector size="53" baseType="lpstr">
      <vt:lpstr>Office-téma</vt:lpstr>
      <vt:lpstr>Orosz festészet a XIX. században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Orosz romantikus festészet</dc:title>
  <dc:creator>Kati</dc:creator>
  <cp:lastModifiedBy>Judit</cp:lastModifiedBy>
  <cp:revision>275</cp:revision>
  <dcterms:created xsi:type="dcterms:W3CDTF">2024-09-29T12:09:39Z</dcterms:created>
  <dcterms:modified xsi:type="dcterms:W3CDTF">2024-12-02T06:54:34Z</dcterms:modified>
</cp:coreProperties>
</file>